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ppt/embeddings/oleObject2.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3"/>
  </p:notesMasterIdLst>
  <p:sldIdLst>
    <p:sldId id="307" r:id="rId2"/>
    <p:sldId id="373" r:id="rId3"/>
    <p:sldId id="374" r:id="rId4"/>
    <p:sldId id="375" r:id="rId5"/>
    <p:sldId id="376" r:id="rId6"/>
    <p:sldId id="377" r:id="rId7"/>
    <p:sldId id="378" r:id="rId8"/>
    <p:sldId id="354" r:id="rId9"/>
    <p:sldId id="284" r:id="rId10"/>
    <p:sldId id="311" r:id="rId11"/>
    <p:sldId id="286" r:id="rId12"/>
    <p:sldId id="379" r:id="rId13"/>
    <p:sldId id="389" r:id="rId14"/>
    <p:sldId id="391" r:id="rId15"/>
    <p:sldId id="390" r:id="rId16"/>
    <p:sldId id="392" r:id="rId17"/>
    <p:sldId id="394" r:id="rId18"/>
    <p:sldId id="358" r:id="rId19"/>
    <p:sldId id="380" r:id="rId20"/>
    <p:sldId id="381" r:id="rId21"/>
    <p:sldId id="289" r:id="rId22"/>
    <p:sldId id="383" r:id="rId23"/>
    <p:sldId id="314" r:id="rId24"/>
    <p:sldId id="315" r:id="rId25"/>
    <p:sldId id="316" r:id="rId26"/>
    <p:sldId id="317" r:id="rId27"/>
    <p:sldId id="318" r:id="rId28"/>
    <p:sldId id="320" r:id="rId29"/>
    <p:sldId id="319" r:id="rId30"/>
    <p:sldId id="321" r:id="rId31"/>
    <p:sldId id="322" r:id="rId32"/>
    <p:sldId id="323" r:id="rId33"/>
    <p:sldId id="384" r:id="rId34"/>
    <p:sldId id="395" r:id="rId35"/>
    <p:sldId id="325" r:id="rId36"/>
    <p:sldId id="327" r:id="rId37"/>
    <p:sldId id="328" r:id="rId38"/>
    <p:sldId id="360" r:id="rId39"/>
    <p:sldId id="299" r:id="rId40"/>
    <p:sldId id="353" r:id="rId41"/>
    <p:sldId id="343" r:id="rId42"/>
    <p:sldId id="344" r:id="rId43"/>
    <p:sldId id="349" r:id="rId44"/>
    <p:sldId id="335" r:id="rId45"/>
    <p:sldId id="336" r:id="rId46"/>
    <p:sldId id="337" r:id="rId47"/>
    <p:sldId id="385" r:id="rId48"/>
    <p:sldId id="338" r:id="rId49"/>
    <p:sldId id="368" r:id="rId50"/>
    <p:sldId id="369" r:id="rId51"/>
    <p:sldId id="370" r:id="rId52"/>
    <p:sldId id="386" r:id="rId53"/>
    <p:sldId id="387" r:id="rId54"/>
    <p:sldId id="388" r:id="rId55"/>
    <p:sldId id="332" r:id="rId56"/>
    <p:sldId id="329" r:id="rId57"/>
    <p:sldId id="305" r:id="rId58"/>
    <p:sldId id="334" r:id="rId59"/>
    <p:sldId id="333" r:id="rId60"/>
    <p:sldId id="350" r:id="rId61"/>
    <p:sldId id="351" r:id="rId62"/>
    <p:sldId id="352" r:id="rId63"/>
    <p:sldId id="356" r:id="rId64"/>
    <p:sldId id="357" r:id="rId65"/>
    <p:sldId id="361" r:id="rId66"/>
    <p:sldId id="362" r:id="rId67"/>
    <p:sldId id="363" r:id="rId68"/>
    <p:sldId id="364" r:id="rId69"/>
    <p:sldId id="365" r:id="rId70"/>
    <p:sldId id="366" r:id="rId71"/>
    <p:sldId id="367"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84040" autoAdjust="0"/>
  </p:normalViewPr>
  <p:slideViewPr>
    <p:cSldViewPr snapToObjects="1">
      <p:cViewPr>
        <p:scale>
          <a:sx n="83" d="100"/>
          <a:sy n="83" d="100"/>
        </p:scale>
        <p:origin x="-183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30"/>
    </p:cViewPr>
  </p:sorterViewPr>
  <p:notesViewPr>
    <p:cSldViewPr snapToGrid="0" snapToObjects="1">
      <p:cViewPr varScale="1">
        <p:scale>
          <a:sx n="82" d="100"/>
          <a:sy n="82" d="100"/>
        </p:scale>
        <p:origin x="-201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EE4F90-593E-414E-B0BE-D7EB321EA4A8}" type="datetimeFigureOut">
              <a:rPr lang="en-US" smtClean="0"/>
              <a:t>11/10/26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1A5CBD-DDD3-2E42-88B9-4998F84FF2AF}" type="slidenum">
              <a:rPr lang="en-US" smtClean="0"/>
              <a:t>‹#›</a:t>
            </a:fld>
            <a:endParaRPr lang="en-US"/>
          </a:p>
        </p:txBody>
      </p:sp>
    </p:spTree>
    <p:extLst>
      <p:ext uri="{BB962C8B-B14F-4D97-AF65-F5344CB8AC3E}">
        <p14:creationId xmlns:p14="http://schemas.microsoft.com/office/powerpoint/2010/main" val="7116234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present our work on multiplexed illumination for scene recovery in the presence of global illumination.</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1</a:t>
            </a:fld>
            <a:endParaRPr lang="en-US"/>
          </a:p>
        </p:txBody>
      </p:sp>
    </p:spTree>
    <p:extLst>
      <p:ext uri="{BB962C8B-B14F-4D97-AF65-F5344CB8AC3E}">
        <p14:creationId xmlns:p14="http://schemas.microsoft.com/office/powerpoint/2010/main" val="3733059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 of global illumination has been solved for one light source. </a:t>
            </a:r>
          </a:p>
          <a:p>
            <a:endParaRPr lang="en-US" dirty="0" smtClean="0"/>
          </a:p>
          <a:p>
            <a:r>
              <a:rPr lang="en-US" dirty="0" smtClean="0"/>
              <a:t>In particular,</a:t>
            </a:r>
            <a:r>
              <a:rPr lang="en-US" baseline="0" dirty="0" smtClean="0"/>
              <a:t> </a:t>
            </a:r>
            <a:r>
              <a:rPr lang="en-US" dirty="0" err="1" smtClean="0"/>
              <a:t>Nayar</a:t>
            </a:r>
            <a:r>
              <a:rPr lang="en-US" dirty="0" smtClean="0"/>
              <a:t> et al. proposed a method which uses high-frequency light patterns</a:t>
            </a:r>
            <a:r>
              <a:rPr lang="en-US" baseline="0" dirty="0" smtClean="0"/>
              <a:t> to separate direct and global illumination for a single light source. </a:t>
            </a:r>
          </a:p>
          <a:p>
            <a:endParaRPr lang="en-US" baseline="0" dirty="0" smtClean="0"/>
          </a:p>
          <a:p>
            <a:r>
              <a:rPr lang="en-US" baseline="0" dirty="0" smtClean="0"/>
              <a:t>Followed up works extend this method to structured light range scanning, and take into projector defocus. </a:t>
            </a:r>
          </a:p>
          <a:p>
            <a:endParaRPr lang="en-US" baseline="0" dirty="0" smtClean="0"/>
          </a:p>
          <a:p>
            <a:r>
              <a:rPr lang="en-US" dirty="0" smtClean="0"/>
              <a:t>However, there is no general theory dealing</a:t>
            </a:r>
            <a:r>
              <a:rPr lang="en-US" baseline="0" dirty="0" smtClean="0"/>
              <a:t> with multiple light sources.</a:t>
            </a:r>
            <a:r>
              <a:rPr lang="en-US" dirty="0" smtClean="0"/>
              <a:t>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Since we are dealing with multiple light sources, o</a:t>
            </a:r>
            <a:r>
              <a:rPr lang="en-US" dirty="0" smtClean="0"/>
              <a:t>ur work is also related to</a:t>
            </a:r>
            <a:r>
              <a:rPr lang="en-US" baseline="0" dirty="0" smtClean="0"/>
              <a:t> illumination multiplexing, which shows SNR benefits by multiplexing lights and de-multiplexing afterwards. We extend illumination multiplexing in the presence of global illumination.</a:t>
            </a:r>
          </a:p>
        </p:txBody>
      </p:sp>
      <p:sp>
        <p:nvSpPr>
          <p:cNvPr id="4" name="Slide Number Placeholder 3"/>
          <p:cNvSpPr>
            <a:spLocks noGrp="1"/>
          </p:cNvSpPr>
          <p:nvPr>
            <p:ph type="sldNum" sz="quarter" idx="10"/>
          </p:nvPr>
        </p:nvSpPr>
        <p:spPr/>
        <p:txBody>
          <a:bodyPr/>
          <a:lstStyle/>
          <a:p>
            <a:fld id="{C31A5CBD-DDD3-2E42-88B9-4998F84FF2AF}" type="slidenum">
              <a:rPr lang="en-US" smtClean="0"/>
              <a:t>10</a:t>
            </a:fld>
            <a:endParaRPr lang="en-US"/>
          </a:p>
        </p:txBody>
      </p:sp>
    </p:spTree>
    <p:extLst>
      <p:ext uri="{BB962C8B-B14F-4D97-AF65-F5344CB8AC3E}">
        <p14:creationId xmlns:p14="http://schemas.microsoft.com/office/powerpoint/2010/main" val="2692181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explain</a:t>
            </a:r>
            <a:r>
              <a:rPr lang="en-US" baseline="0" dirty="0" smtClean="0"/>
              <a:t> details of our algorithm, we want to emphasize there are many computer vision algorithms which require multiple light sources for scene recovery.</a:t>
            </a:r>
          </a:p>
          <a:p>
            <a:endParaRPr lang="en-US" baseline="0" dirty="0" smtClean="0"/>
          </a:p>
          <a:p>
            <a:r>
              <a:rPr lang="en-US" baseline="0" dirty="0" smtClean="0"/>
              <a:t>For example, photometric stereo requires at least 3 lights to recover surface </a:t>
            </a:r>
            <a:r>
              <a:rPr lang="en-US" baseline="0" dirty="0" err="1" smtClean="0"/>
              <a:t>normals</a:t>
            </a:r>
            <a:r>
              <a:rPr lang="en-US" baseline="0" dirty="0" smtClean="0"/>
              <a:t>.</a:t>
            </a:r>
          </a:p>
          <a:p>
            <a:endParaRPr lang="en-US" baseline="0" dirty="0" smtClean="0"/>
          </a:p>
          <a:p>
            <a:r>
              <a:rPr lang="en-US" baseline="0" dirty="0" smtClean="0"/>
              <a:t>Multiple structured light patterns are used to recover depths.</a:t>
            </a:r>
          </a:p>
          <a:p>
            <a:endParaRPr lang="en-US" baseline="0" dirty="0" smtClean="0"/>
          </a:p>
          <a:p>
            <a:r>
              <a:rPr lang="en-US" baseline="0" dirty="0" smtClean="0"/>
              <a:t>People uses multiple lights and cameras to estimate BRDFs of materials.</a:t>
            </a:r>
          </a:p>
          <a:p>
            <a:endParaRPr lang="en-US" dirty="0" smtClean="0"/>
          </a:p>
          <a:p>
            <a:r>
              <a:rPr lang="en-US" baseline="0" dirty="0" smtClean="0"/>
              <a:t>In these applications, how should we deal with the global illumination problem? </a:t>
            </a:r>
          </a:p>
        </p:txBody>
      </p:sp>
      <p:sp>
        <p:nvSpPr>
          <p:cNvPr id="4" name="Slide Number Placeholder 3"/>
          <p:cNvSpPr>
            <a:spLocks noGrp="1"/>
          </p:cNvSpPr>
          <p:nvPr>
            <p:ph type="sldNum" sz="quarter" idx="10"/>
          </p:nvPr>
        </p:nvSpPr>
        <p:spPr/>
        <p:txBody>
          <a:bodyPr/>
          <a:lstStyle/>
          <a:p>
            <a:fld id="{C31A5CBD-DDD3-2E42-88B9-4998F84FF2AF}" type="slidenum">
              <a:rPr lang="en-US" smtClean="0"/>
              <a:t>11</a:t>
            </a:fld>
            <a:endParaRPr lang="en-US"/>
          </a:p>
        </p:txBody>
      </p:sp>
    </p:spTree>
    <p:extLst>
      <p:ext uri="{BB962C8B-B14F-4D97-AF65-F5344CB8AC3E}">
        <p14:creationId xmlns:p14="http://schemas.microsoft.com/office/powerpoint/2010/main" val="267541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straightforward solution is to apply the direct/global separation method for a single source sequentially for N lights.</a:t>
            </a:r>
          </a:p>
        </p:txBody>
      </p:sp>
      <p:sp>
        <p:nvSpPr>
          <p:cNvPr id="4" name="Slide Number Placeholder 3"/>
          <p:cNvSpPr>
            <a:spLocks noGrp="1"/>
          </p:cNvSpPr>
          <p:nvPr>
            <p:ph type="sldNum" sz="quarter" idx="10"/>
          </p:nvPr>
        </p:nvSpPr>
        <p:spPr/>
        <p:txBody>
          <a:bodyPr/>
          <a:lstStyle/>
          <a:p>
            <a:fld id="{C31A5CBD-DDD3-2E42-88B9-4998F84FF2AF}" type="slidenum">
              <a:rPr lang="en-US" smtClean="0"/>
              <a:t>12</a:t>
            </a:fld>
            <a:endParaRPr lang="en-US"/>
          </a:p>
        </p:txBody>
      </p:sp>
    </p:spTree>
    <p:extLst>
      <p:ext uri="{BB962C8B-B14F-4D97-AF65-F5344CB8AC3E}">
        <p14:creationId xmlns:p14="http://schemas.microsoft.com/office/powerpoint/2010/main" val="393218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example, we have a V-groove scene under three lights. </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13</a:t>
            </a:fld>
            <a:endParaRPr lang="en-US"/>
          </a:p>
        </p:txBody>
      </p:sp>
    </p:spTree>
    <p:extLst>
      <p:ext uri="{BB962C8B-B14F-4D97-AF65-F5344CB8AC3E}">
        <p14:creationId xmlns:p14="http://schemas.microsoft.com/office/powerpoint/2010/main" val="3932188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we apply the separation three times, we get the corresponding direct and global components.</a:t>
            </a:r>
          </a:p>
          <a:p>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14</a:t>
            </a:fld>
            <a:endParaRPr lang="en-US"/>
          </a:p>
        </p:txBody>
      </p:sp>
    </p:spTree>
    <p:extLst>
      <p:ext uri="{BB962C8B-B14F-4D97-AF65-F5344CB8AC3E}">
        <p14:creationId xmlns:p14="http://schemas.microsoft.com/office/powerpoint/2010/main" val="393218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repeat it for</a:t>
            </a:r>
            <a:r>
              <a:rPr lang="en-US" baseline="0" dirty="0" smtClean="0"/>
              <a:t> each light.</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15</a:t>
            </a:fld>
            <a:endParaRPr lang="en-US"/>
          </a:p>
        </p:txBody>
      </p:sp>
    </p:spTree>
    <p:extLst>
      <p:ext uri="{BB962C8B-B14F-4D97-AF65-F5344CB8AC3E}">
        <p14:creationId xmlns:p14="http://schemas.microsoft.com/office/powerpoint/2010/main" val="393218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will require N times images.</a:t>
            </a:r>
          </a:p>
          <a:p>
            <a:endParaRPr lang="en-US" baseline="0" dirty="0" smtClean="0"/>
          </a:p>
          <a:p>
            <a:r>
              <a:rPr lang="en-US" baseline="0" dirty="0" smtClean="0"/>
              <a:t>Can we do better than this sequential method? </a:t>
            </a:r>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16</a:t>
            </a:fld>
            <a:endParaRPr lang="en-US"/>
          </a:p>
        </p:txBody>
      </p:sp>
    </p:spTree>
    <p:extLst>
      <p:ext uri="{BB962C8B-B14F-4D97-AF65-F5344CB8AC3E}">
        <p14:creationId xmlns:p14="http://schemas.microsoft.com/office/powerpoint/2010/main" val="3932188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two key observations.</a:t>
            </a:r>
          </a:p>
        </p:txBody>
      </p:sp>
      <p:sp>
        <p:nvSpPr>
          <p:cNvPr id="4" name="Slide Number Placeholder 3"/>
          <p:cNvSpPr>
            <a:spLocks noGrp="1"/>
          </p:cNvSpPr>
          <p:nvPr>
            <p:ph type="sldNum" sz="quarter" idx="10"/>
          </p:nvPr>
        </p:nvSpPr>
        <p:spPr/>
        <p:txBody>
          <a:bodyPr/>
          <a:lstStyle/>
          <a:p>
            <a:fld id="{C31A5CBD-DDD3-2E42-88B9-4998F84FF2AF}" type="slidenum">
              <a:rPr lang="en-US" smtClean="0"/>
              <a:t>17</a:t>
            </a:fld>
            <a:endParaRPr lang="en-US"/>
          </a:p>
        </p:txBody>
      </p:sp>
    </p:spTree>
    <p:extLst>
      <p:ext uri="{BB962C8B-B14F-4D97-AF65-F5344CB8AC3E}">
        <p14:creationId xmlns:p14="http://schemas.microsoft.com/office/powerpoint/2010/main" val="1129673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for the scene recovery applications, we often only need the N direct illumination components. </a:t>
            </a:r>
          </a:p>
        </p:txBody>
      </p:sp>
      <p:sp>
        <p:nvSpPr>
          <p:cNvPr id="4" name="Slide Number Placeholder 3"/>
          <p:cNvSpPr>
            <a:spLocks noGrp="1"/>
          </p:cNvSpPr>
          <p:nvPr>
            <p:ph type="sldNum" sz="quarter" idx="10"/>
          </p:nvPr>
        </p:nvSpPr>
        <p:spPr/>
        <p:txBody>
          <a:bodyPr/>
          <a:lstStyle/>
          <a:p>
            <a:fld id="{C31A5CBD-DDD3-2E42-88B9-4998F84FF2AF}" type="slidenum">
              <a:rPr lang="en-US" smtClean="0"/>
              <a:t>18</a:t>
            </a:fld>
            <a:endParaRPr lang="en-US"/>
          </a:p>
        </p:txBody>
      </p:sp>
    </p:spTree>
    <p:extLst>
      <p:ext uri="{BB962C8B-B14F-4D97-AF65-F5344CB8AC3E}">
        <p14:creationId xmlns:p14="http://schemas.microsoft.com/office/powerpoint/2010/main" val="112967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do not care about the global illumination. Thus there are N+1 unknowns in total. We should be able to solve for them with fewer images than sequential method.</a:t>
            </a:r>
          </a:p>
        </p:txBody>
      </p:sp>
      <p:sp>
        <p:nvSpPr>
          <p:cNvPr id="4" name="Slide Number Placeholder 3"/>
          <p:cNvSpPr>
            <a:spLocks noGrp="1"/>
          </p:cNvSpPr>
          <p:nvPr>
            <p:ph type="sldNum" sz="quarter" idx="10"/>
          </p:nvPr>
        </p:nvSpPr>
        <p:spPr/>
        <p:txBody>
          <a:bodyPr/>
          <a:lstStyle/>
          <a:p>
            <a:fld id="{C31A5CBD-DDD3-2E42-88B9-4998F84FF2AF}" type="slidenum">
              <a:rPr lang="en-US" smtClean="0"/>
              <a:t>19</a:t>
            </a:fld>
            <a:endParaRPr lang="en-US"/>
          </a:p>
        </p:txBody>
      </p:sp>
    </p:spTree>
    <p:extLst>
      <p:ext uri="{BB962C8B-B14F-4D97-AF65-F5344CB8AC3E}">
        <p14:creationId xmlns:p14="http://schemas.microsoft.com/office/powerpoint/2010/main" val="112967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me first explain what is global illumination.</a:t>
            </a:r>
            <a:r>
              <a:rPr lang="en-US" baseline="0" dirty="0" smtClean="0"/>
              <a:t> </a:t>
            </a:r>
          </a:p>
          <a:p>
            <a:r>
              <a:rPr lang="en-US" dirty="0" smtClean="0"/>
              <a:t>In this scene, the light from the source to the camera via scene point P, has multiple paths.</a:t>
            </a:r>
          </a:p>
        </p:txBody>
      </p:sp>
      <p:sp>
        <p:nvSpPr>
          <p:cNvPr id="4" name="Slide Number Placeholder 3"/>
          <p:cNvSpPr>
            <a:spLocks noGrp="1"/>
          </p:cNvSpPr>
          <p:nvPr>
            <p:ph type="sldNum" sz="quarter" idx="10"/>
          </p:nvPr>
        </p:nvSpPr>
        <p:spPr/>
        <p:txBody>
          <a:bodyPr/>
          <a:lstStyle/>
          <a:p>
            <a:fld id="{C31A5CBD-DDD3-2E42-88B9-4998F84FF2AF}" type="slidenum">
              <a:rPr lang="en-US" smtClean="0"/>
              <a:t>2</a:t>
            </a:fld>
            <a:endParaRPr lang="en-US" dirty="0"/>
          </a:p>
        </p:txBody>
      </p:sp>
    </p:spTree>
    <p:extLst>
      <p:ext uri="{BB962C8B-B14F-4D97-AF65-F5344CB8AC3E}">
        <p14:creationId xmlns:p14="http://schemas.microsoft.com/office/powerpoint/2010/main" val="1591201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Second, since we have multiple light sources, we can expect there could be multiplexed advantage in terms of SNR if we illuminate them simultaneously.</a:t>
            </a:r>
          </a:p>
          <a:p>
            <a:endParaRPr lang="en-US" baseline="0" dirty="0" smtClean="0"/>
          </a:p>
          <a:p>
            <a:r>
              <a:rPr lang="en-US" baseline="0" dirty="0" smtClean="0"/>
              <a:t>These two key observations motivate us to look into the problem of direct/global separation for multiple light sources. </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20</a:t>
            </a:fld>
            <a:endParaRPr lang="en-US"/>
          </a:p>
        </p:txBody>
      </p:sp>
    </p:spTree>
    <p:extLst>
      <p:ext uri="{BB962C8B-B14F-4D97-AF65-F5344CB8AC3E}">
        <p14:creationId xmlns:p14="http://schemas.microsoft.com/office/powerpoint/2010/main" val="112967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first found</a:t>
            </a:r>
            <a:r>
              <a:rPr lang="en-US" sz="1200" kern="1200" baseline="0" dirty="0" smtClean="0">
                <a:solidFill>
                  <a:schemeClr val="tx1"/>
                </a:solidFill>
                <a:latin typeface="+mn-lt"/>
                <a:ea typeface="+mn-ea"/>
                <a:cs typeface="+mn-cs"/>
              </a:rPr>
              <a:t> a theoretical lower bound for the number of images we need.</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N light sources, we need at least N+1 images to extract the N direct components. And if light sources can</a:t>
            </a:r>
            <a:r>
              <a:rPr lang="en-US" sz="1200" kern="1200" baseline="0" dirty="0" smtClean="0">
                <a:solidFill>
                  <a:schemeClr val="tx1"/>
                </a:solidFill>
                <a:latin typeface="+mn-lt"/>
                <a:ea typeface="+mn-ea"/>
                <a:cs typeface="+mn-cs"/>
              </a:rPr>
              <a:t> project perfect step edges, N+1 images are sufficient.</a:t>
            </a:r>
          </a:p>
        </p:txBody>
      </p:sp>
      <p:sp>
        <p:nvSpPr>
          <p:cNvPr id="4" name="Slide Number Placeholder 3"/>
          <p:cNvSpPr>
            <a:spLocks noGrp="1"/>
          </p:cNvSpPr>
          <p:nvPr>
            <p:ph type="sldNum" sz="quarter" idx="10"/>
          </p:nvPr>
        </p:nvSpPr>
        <p:spPr/>
        <p:txBody>
          <a:bodyPr/>
          <a:lstStyle/>
          <a:p>
            <a:fld id="{C31A5CBD-DDD3-2E42-88B9-4998F84FF2AF}" type="slidenum">
              <a:rPr lang="en-US" smtClean="0"/>
              <a:t>21</a:t>
            </a:fld>
            <a:endParaRPr lang="en-US"/>
          </a:p>
        </p:txBody>
      </p:sp>
    </p:spTree>
    <p:extLst>
      <p:ext uri="{BB962C8B-B14F-4D97-AF65-F5344CB8AC3E}">
        <p14:creationId xmlns:p14="http://schemas.microsoft.com/office/powerpoint/2010/main" val="1311924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Here is a simple proof. We first project ½ for all lights, and capture the first image I0, which includes half the direct and half the global.</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$I_0=\</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=1}^3 \left(</a:t>
            </a:r>
            <a:r>
              <a:rPr lang="en-US" sz="1200" kern="1200" dirty="0" err="1" smtClean="0">
                <a:solidFill>
                  <a:schemeClr val="tx1"/>
                </a:solidFill>
                <a:latin typeface="+mn-lt"/>
                <a:ea typeface="+mn-ea"/>
                <a:cs typeface="+mn-cs"/>
              </a:rPr>
              <a:t>L_d</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L_g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I_i</a:t>
            </a:r>
            <a:r>
              <a:rPr lang="en-US" sz="1200" kern="1200" dirty="0" smtClean="0">
                <a:solidFill>
                  <a:schemeClr val="tx1"/>
                </a:solidFill>
                <a:latin typeface="+mn-lt"/>
                <a:ea typeface="+mn-ea"/>
                <a:cs typeface="+mn-cs"/>
              </a:rPr>
              <a:t> = \begin{cases}</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\end{cases}</a:t>
            </a:r>
          </a:p>
          <a:p>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22</a:t>
            </a:fld>
            <a:endParaRPr lang="en-US"/>
          </a:p>
        </p:txBody>
      </p:sp>
    </p:spTree>
    <p:extLst>
      <p:ext uri="{BB962C8B-B14F-4D97-AF65-F5344CB8AC3E}">
        <p14:creationId xmlns:p14="http://schemas.microsoft.com/office/powerpoint/2010/main" val="131192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Next, we change a</a:t>
            </a:r>
            <a:r>
              <a:rPr lang="en-US" sz="1200" kern="1200" baseline="0" dirty="0" smtClean="0">
                <a:solidFill>
                  <a:schemeClr val="tx1"/>
                </a:solidFill>
                <a:latin typeface="+mn-lt"/>
                <a:ea typeface="+mn-ea"/>
                <a:cs typeface="+mn-cs"/>
              </a:rPr>
              <a:t> pattern of L1 to black/white pattern and keep other lights unchanged.</a:t>
            </a:r>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Now, for points directly lit by L1, in this image, its intensities increase since they receive ½ more direct illumination from L1. For points not directly lit by L1, their intensities decreases since they receive ½ less direct illumination from L1. So we have this relationship.</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$I_0=\</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=1}^3 \left(</a:t>
            </a:r>
            <a:r>
              <a:rPr lang="en-US" sz="1200" kern="1200" dirty="0" err="1" smtClean="0">
                <a:solidFill>
                  <a:schemeClr val="tx1"/>
                </a:solidFill>
                <a:latin typeface="+mn-lt"/>
                <a:ea typeface="+mn-ea"/>
                <a:cs typeface="+mn-cs"/>
              </a:rPr>
              <a:t>L_d</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L_g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I_i</a:t>
            </a:r>
            <a:r>
              <a:rPr lang="en-US" sz="1200" kern="1200" dirty="0" smtClean="0">
                <a:solidFill>
                  <a:schemeClr val="tx1"/>
                </a:solidFill>
                <a:latin typeface="+mn-lt"/>
                <a:ea typeface="+mn-ea"/>
                <a:cs typeface="+mn-cs"/>
              </a:rPr>
              <a:t> = \begin{cases}</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\end{cases}</a:t>
            </a:r>
          </a:p>
          <a:p>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23</a:t>
            </a:fld>
            <a:endParaRPr lang="en-US"/>
          </a:p>
        </p:txBody>
      </p:sp>
    </p:spTree>
    <p:extLst>
      <p:ext uri="{BB962C8B-B14F-4D97-AF65-F5344CB8AC3E}">
        <p14:creationId xmlns:p14="http://schemas.microsoft.com/office/powerpoint/2010/main" val="1311924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have similar relations with I2 and I3.</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$I_0=\</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=1}^3 \left(</a:t>
            </a:r>
            <a:r>
              <a:rPr lang="en-US" sz="1200" kern="1200" dirty="0" err="1" smtClean="0">
                <a:solidFill>
                  <a:schemeClr val="tx1"/>
                </a:solidFill>
                <a:latin typeface="+mn-lt"/>
                <a:ea typeface="+mn-ea"/>
                <a:cs typeface="+mn-cs"/>
              </a:rPr>
              <a:t>L_d</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L_g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I_i</a:t>
            </a:r>
            <a:r>
              <a:rPr lang="en-US" sz="1200" kern="1200" dirty="0" smtClean="0">
                <a:solidFill>
                  <a:schemeClr val="tx1"/>
                </a:solidFill>
                <a:latin typeface="+mn-lt"/>
                <a:ea typeface="+mn-ea"/>
                <a:cs typeface="+mn-cs"/>
              </a:rPr>
              <a:t> = \begin{cases}</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\end{cases}</a:t>
            </a:r>
          </a:p>
          <a:p>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24</a:t>
            </a:fld>
            <a:endParaRPr lang="en-US"/>
          </a:p>
        </p:txBody>
      </p:sp>
    </p:spTree>
    <p:extLst>
      <p:ext uri="{BB962C8B-B14F-4D97-AF65-F5344CB8AC3E}">
        <p14:creationId xmlns:p14="http://schemas.microsoft.com/office/powerpoint/2010/main" val="131192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$I_0=\</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=1}^3 \left(</a:t>
            </a:r>
            <a:r>
              <a:rPr lang="en-US" sz="1200" kern="1200" dirty="0" err="1" smtClean="0">
                <a:solidFill>
                  <a:schemeClr val="tx1"/>
                </a:solidFill>
                <a:latin typeface="+mn-lt"/>
                <a:ea typeface="+mn-ea"/>
                <a:cs typeface="+mn-cs"/>
              </a:rPr>
              <a:t>L_d</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L_g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I_i</a:t>
            </a:r>
            <a:r>
              <a:rPr lang="en-US" sz="1200" kern="1200" dirty="0" smtClean="0">
                <a:solidFill>
                  <a:schemeClr val="tx1"/>
                </a:solidFill>
                <a:latin typeface="+mn-lt"/>
                <a:ea typeface="+mn-ea"/>
                <a:cs typeface="+mn-cs"/>
              </a:rPr>
              <a:t> = \begin{cases}</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\end{cases}</a:t>
            </a:r>
          </a:p>
          <a:p>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25</a:t>
            </a:fld>
            <a:endParaRPr lang="en-US"/>
          </a:p>
        </p:txBody>
      </p:sp>
    </p:spTree>
    <p:extLst>
      <p:ext uri="{BB962C8B-B14F-4D97-AF65-F5344CB8AC3E}">
        <p14:creationId xmlns:p14="http://schemas.microsoft.com/office/powerpoint/2010/main" val="1311924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Now, given these N+1</a:t>
            </a:r>
            <a:r>
              <a:rPr lang="en-US" sz="1200" kern="1200" baseline="0" dirty="0" smtClean="0">
                <a:solidFill>
                  <a:schemeClr val="tx1"/>
                </a:solidFill>
                <a:latin typeface="+mn-lt"/>
                <a:ea typeface="+mn-ea"/>
                <a:cs typeface="+mn-cs"/>
              </a:rPr>
              <a:t> images, we can estimate the direct illuminations using this equation. </a:t>
            </a: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$I_0=\</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=1}^3 \left(</a:t>
            </a:r>
            <a:r>
              <a:rPr lang="en-US" sz="1200" kern="1200" dirty="0" err="1" smtClean="0">
                <a:solidFill>
                  <a:schemeClr val="tx1"/>
                </a:solidFill>
                <a:latin typeface="+mn-lt"/>
                <a:ea typeface="+mn-ea"/>
                <a:cs typeface="+mn-cs"/>
              </a:rPr>
              <a:t>L_d</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L_g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I_i</a:t>
            </a:r>
            <a:r>
              <a:rPr lang="en-US" sz="1200" kern="1200" dirty="0" smtClean="0">
                <a:solidFill>
                  <a:schemeClr val="tx1"/>
                </a:solidFill>
                <a:latin typeface="+mn-lt"/>
                <a:ea typeface="+mn-ea"/>
                <a:cs typeface="+mn-cs"/>
              </a:rPr>
              <a:t> = \begin{cases}</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I_0+L_d^{(</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)}/2,</a:t>
            </a:r>
          </a:p>
          <a:p>
            <a:r>
              <a:rPr lang="en-US" sz="1200" kern="1200" dirty="0" smtClean="0">
                <a:solidFill>
                  <a:schemeClr val="tx1"/>
                </a:solidFill>
                <a:latin typeface="+mn-lt"/>
                <a:ea typeface="+mn-ea"/>
                <a:cs typeface="+mn-cs"/>
              </a:rPr>
              <a:t>    \end{cases}</a:t>
            </a:r>
          </a:p>
          <a:p>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26</a:t>
            </a:fld>
            <a:endParaRPr lang="en-US"/>
          </a:p>
        </p:txBody>
      </p:sp>
    </p:spTree>
    <p:extLst>
      <p:ext uri="{BB962C8B-B14F-4D97-AF65-F5344CB8AC3E}">
        <p14:creationId xmlns:p14="http://schemas.microsoft.com/office/powerpoint/2010/main" val="1311924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practice, however, it</a:t>
            </a:r>
            <a:r>
              <a:rPr lang="en-US" baseline="0" dirty="0" smtClean="0"/>
              <a:t> is difficult to create sharp step edges because of color bleeding and other problems. Moreover, for a large number light sources, changing only a single light will not change image intensity much and the difference will be noisy.</a:t>
            </a:r>
          </a:p>
          <a:p>
            <a:endParaRPr lang="en-US" baseline="0" dirty="0" smtClean="0"/>
          </a:p>
          <a:p>
            <a:r>
              <a:rPr lang="en-US" baseline="0" dirty="0" smtClean="0"/>
              <a:t>One could use a shifting checkerboard pattern to solve the problem of step edges, however it requires lots of images.</a:t>
            </a:r>
          </a:p>
          <a:p>
            <a:endParaRPr lang="en-US" baseline="0" dirty="0" smtClean="0"/>
          </a:p>
          <a:p>
            <a:r>
              <a:rPr lang="en-US" baseline="0" dirty="0" smtClean="0"/>
              <a:t>In this work, we proposed a method called frequency modulated multiplexing, which modulates each light with a unique temporal frequency sinusoid. It reduces the number of images needed, and it brings SNR benefits.</a:t>
            </a:r>
          </a:p>
        </p:txBody>
      </p:sp>
      <p:sp>
        <p:nvSpPr>
          <p:cNvPr id="4" name="Slide Number Placeholder 3"/>
          <p:cNvSpPr>
            <a:spLocks noGrp="1"/>
          </p:cNvSpPr>
          <p:nvPr>
            <p:ph type="sldNum" sz="quarter" idx="10"/>
          </p:nvPr>
        </p:nvSpPr>
        <p:spPr/>
        <p:txBody>
          <a:bodyPr/>
          <a:lstStyle/>
          <a:p>
            <a:fld id="{C31A5CBD-DDD3-2E42-88B9-4998F84FF2AF}" type="slidenum">
              <a:rPr lang="en-US" smtClean="0"/>
              <a:t>27</a:t>
            </a:fld>
            <a:endParaRPr lang="en-US"/>
          </a:p>
        </p:txBody>
      </p:sp>
    </p:spTree>
    <p:extLst>
      <p:ext uri="{BB962C8B-B14F-4D97-AF65-F5344CB8AC3E}">
        <p14:creationId xmlns:p14="http://schemas.microsoft.com/office/powerpoint/2010/main" val="763510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a:t>
            </a:r>
            <a:r>
              <a:rPr lang="en-US" baseline="0" dirty="0" smtClean="0"/>
              <a:t> key idea. </a:t>
            </a:r>
          </a:p>
          <a:p>
            <a:endParaRPr lang="en-US" baseline="0" dirty="0" smtClean="0"/>
          </a:p>
          <a:p>
            <a:r>
              <a:rPr lang="en-US" baseline="0" dirty="0" smtClean="0"/>
              <a:t>We modulate each light source with a high spatial frequency sinusoid so that the global illumination stays constant.</a:t>
            </a:r>
          </a:p>
          <a:p>
            <a:endParaRPr lang="en-US" baseline="0" dirty="0" smtClean="0"/>
          </a:p>
          <a:p>
            <a:r>
              <a:rPr lang="en-US" baseline="0" dirty="0" smtClean="0"/>
              <a:t>We then move the modulation patterns, with a unique speed for each light source. Note that even when the patterns move, the global illumination does not change because the light patterns have high spatial frequencies. </a:t>
            </a:r>
          </a:p>
          <a:p>
            <a:endParaRPr lang="en-US" baseline="0" dirty="0" smtClean="0"/>
          </a:p>
          <a:p>
            <a:r>
              <a:rPr lang="en-US" baseline="0" dirty="0" smtClean="0"/>
              <a:t>But since the light patterns move at different speeds, each light source has a unique temporal frequency modulation. Therefore we can separate them.</a:t>
            </a:r>
          </a:p>
        </p:txBody>
      </p:sp>
      <p:sp>
        <p:nvSpPr>
          <p:cNvPr id="4" name="Slide Number Placeholder 3"/>
          <p:cNvSpPr>
            <a:spLocks noGrp="1"/>
          </p:cNvSpPr>
          <p:nvPr>
            <p:ph type="sldNum" sz="quarter" idx="10"/>
          </p:nvPr>
        </p:nvSpPr>
        <p:spPr/>
        <p:txBody>
          <a:bodyPr/>
          <a:lstStyle/>
          <a:p>
            <a:fld id="{C31A5CBD-DDD3-2E42-88B9-4998F84FF2AF}" type="slidenum">
              <a:rPr lang="en-US" smtClean="0"/>
              <a:t>28</a:t>
            </a:fld>
            <a:endParaRPr lang="en-US"/>
          </a:p>
        </p:txBody>
      </p:sp>
    </p:spTree>
    <p:extLst>
      <p:ext uri="{BB962C8B-B14F-4D97-AF65-F5344CB8AC3E}">
        <p14:creationId xmlns:p14="http://schemas.microsoft.com/office/powerpoint/2010/main" val="3584907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Here is the</a:t>
            </a:r>
            <a:r>
              <a:rPr lang="en-US" sz="1200" kern="1200" baseline="0" dirty="0" smtClean="0">
                <a:solidFill>
                  <a:schemeClr val="tx1"/>
                </a:solidFill>
                <a:latin typeface="+mn-lt"/>
                <a:ea typeface="+mn-ea"/>
                <a:cs typeface="+mn-cs"/>
              </a:rPr>
              <a:t> detailed derivation.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is the total irradiance the point p receives from all the sources, </a:t>
            </a: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$L(t) = \sum_{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=1}^N</a:t>
            </a:r>
          </a:p>
          <a:p>
            <a:r>
              <a:rPr lang="en-US" sz="1200" kern="1200" dirty="0" err="1" smtClean="0">
                <a:solidFill>
                  <a:schemeClr val="tx1"/>
                </a:solidFill>
                <a:latin typeface="+mn-lt"/>
                <a:ea typeface="+mn-ea"/>
                <a:cs typeface="+mn-cs"/>
              </a:rPr>
              <a:t>A_i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\left(1+\sin\left(\</a:t>
            </a:r>
            <a:r>
              <a:rPr lang="en-US" sz="1200" kern="1200" dirty="0" err="1" smtClean="0">
                <a:solidFill>
                  <a:schemeClr val="tx1"/>
                </a:solidFill>
                <a:latin typeface="+mn-lt"/>
                <a:ea typeface="+mn-ea"/>
                <a:cs typeface="+mn-cs"/>
              </a:rPr>
              <a:t>omega_it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phi_i</a:t>
            </a:r>
            <a:r>
              <a:rPr lang="en-US" sz="1200" kern="1200" dirty="0" smtClean="0">
                <a:solidFill>
                  <a:schemeClr val="tx1"/>
                </a:solidFill>
                <a:latin typeface="+mn-lt"/>
                <a:ea typeface="+mn-ea"/>
                <a:cs typeface="+mn-cs"/>
              </a:rPr>
              <a:t>\right)\right)/2$</a:t>
            </a:r>
          </a:p>
          <a:p>
            <a:endParaRPr lang="en-US" sz="1200" kern="1200" dirty="0" smtClean="0">
              <a:solidFill>
                <a:schemeClr val="tx1"/>
              </a:solidFill>
              <a:latin typeface="+mn-lt"/>
              <a:ea typeface="+mn-ea"/>
              <a:cs typeface="+mn-cs"/>
            </a:endParaRPr>
          </a:p>
          <a:p>
            <a:r>
              <a:rPr lang="hu-HU" sz="1200" kern="1200" dirty="0" smtClean="0">
                <a:solidFill>
                  <a:schemeClr val="tx1"/>
                </a:solidFill>
                <a:latin typeface="+mn-lt"/>
                <a:ea typeface="+mn-ea"/>
                <a:cs typeface="+mn-cs"/>
              </a:rPr>
              <a:t> $\omega_i=2\pi f u_i$</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29</a:t>
            </a:fld>
            <a:endParaRPr lang="en-US"/>
          </a:p>
        </p:txBody>
      </p:sp>
    </p:spTree>
    <p:extLst>
      <p:ext uri="{BB962C8B-B14F-4D97-AF65-F5344CB8AC3E}">
        <p14:creationId xmlns:p14="http://schemas.microsoft.com/office/powerpoint/2010/main" val="277538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the light from the source </a:t>
            </a:r>
            <a:r>
              <a:rPr lang="en-US" baseline="0" smtClean="0"/>
              <a:t>is reflected </a:t>
            </a:r>
            <a:r>
              <a:rPr lang="en-US" baseline="0" dirty="0" smtClean="0"/>
              <a:t>on P and directly reaches to the camera. This is called direct illumination.</a:t>
            </a:r>
          </a:p>
        </p:txBody>
      </p:sp>
      <p:sp>
        <p:nvSpPr>
          <p:cNvPr id="4" name="Slide Number Placeholder 3"/>
          <p:cNvSpPr>
            <a:spLocks noGrp="1"/>
          </p:cNvSpPr>
          <p:nvPr>
            <p:ph type="sldNum" sz="quarter" idx="10"/>
          </p:nvPr>
        </p:nvSpPr>
        <p:spPr/>
        <p:txBody>
          <a:bodyPr/>
          <a:lstStyle/>
          <a:p>
            <a:fld id="{C31A5CBD-DDD3-2E42-88B9-4998F84FF2AF}" type="slidenum">
              <a:rPr lang="en-US" smtClean="0"/>
              <a:t>3</a:t>
            </a:fld>
            <a:endParaRPr lang="en-US" dirty="0"/>
          </a:p>
        </p:txBody>
      </p:sp>
    </p:spTree>
    <p:extLst>
      <p:ext uri="{BB962C8B-B14F-4D97-AF65-F5344CB8AC3E}">
        <p14:creationId xmlns:p14="http://schemas.microsoft.com/office/powerpoint/2010/main" val="1591201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Suppose</a:t>
            </a:r>
            <a:r>
              <a:rPr lang="en-US" sz="1200" kern="1200" baseline="0" dirty="0" smtClean="0">
                <a:solidFill>
                  <a:schemeClr val="tx1"/>
                </a:solidFill>
                <a:latin typeface="+mn-lt"/>
                <a:ea typeface="+mn-ea"/>
                <a:cs typeface="+mn-cs"/>
              </a:rPr>
              <a:t> the point P’s reflectance is R, here is the reflected radiance at point p at at time t. The first term is the direct illumination and second term is global illumination.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can expand this term and get this equation,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where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$L(t) = \sum_{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=1}^N</a:t>
            </a:r>
          </a:p>
          <a:p>
            <a:r>
              <a:rPr lang="en-US" sz="1200" kern="1200" dirty="0" err="1" smtClean="0">
                <a:solidFill>
                  <a:schemeClr val="tx1"/>
                </a:solidFill>
                <a:latin typeface="+mn-lt"/>
                <a:ea typeface="+mn-ea"/>
                <a:cs typeface="+mn-cs"/>
              </a:rPr>
              <a:t>A_i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\left(1+\sin\left(\</a:t>
            </a:r>
            <a:r>
              <a:rPr lang="en-US" sz="1200" kern="1200" dirty="0" err="1" smtClean="0">
                <a:solidFill>
                  <a:schemeClr val="tx1"/>
                </a:solidFill>
                <a:latin typeface="+mn-lt"/>
                <a:ea typeface="+mn-ea"/>
                <a:cs typeface="+mn-cs"/>
              </a:rPr>
              <a:t>omega_it</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phi_i</a:t>
            </a:r>
            <a:r>
              <a:rPr lang="en-US" sz="1200" kern="1200" dirty="0" smtClean="0">
                <a:solidFill>
                  <a:schemeClr val="tx1"/>
                </a:solidFill>
                <a:latin typeface="+mn-lt"/>
                <a:ea typeface="+mn-ea"/>
                <a:cs typeface="+mn-cs"/>
              </a:rPr>
              <a:t>\right)\right)/2$</a:t>
            </a:r>
          </a:p>
          <a:p>
            <a:endParaRPr lang="en-US" sz="1200" kern="1200" dirty="0" smtClean="0">
              <a:solidFill>
                <a:schemeClr val="tx1"/>
              </a:solidFill>
              <a:latin typeface="+mn-lt"/>
              <a:ea typeface="+mn-ea"/>
              <a:cs typeface="+mn-cs"/>
            </a:endParaRPr>
          </a:p>
          <a:p>
            <a:r>
              <a:rPr lang="hu-HU" sz="1200" kern="1200" dirty="0" smtClean="0">
                <a:solidFill>
                  <a:schemeClr val="tx1"/>
                </a:solidFill>
                <a:latin typeface="+mn-lt"/>
                <a:ea typeface="+mn-ea"/>
                <a:cs typeface="+mn-cs"/>
              </a:rPr>
              <a:t> $\omega_i=2\pi f u_i$</a:t>
            </a:r>
          </a:p>
          <a:p>
            <a:endParaRPr lang="hu-H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 R\</a:t>
            </a:r>
            <a:r>
              <a:rPr lang="en-US" sz="1200" kern="1200" dirty="0" err="1" smtClean="0">
                <a:solidFill>
                  <a:schemeClr val="tx1"/>
                </a:solidFill>
                <a:latin typeface="+mn-lt"/>
                <a:ea typeface="+mn-ea"/>
                <a:cs typeface="+mn-cs"/>
              </a:rPr>
              <a:t>cdot</a:t>
            </a:r>
            <a:r>
              <a:rPr lang="en-US" sz="1200" kern="1200" dirty="0" smtClean="0">
                <a:solidFill>
                  <a:schemeClr val="tx1"/>
                </a:solidFill>
                <a:latin typeface="+mn-lt"/>
                <a:ea typeface="+mn-ea"/>
                <a:cs typeface="+mn-cs"/>
              </a:rPr>
              <a:t> L(t) + \</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{1}{2}\sum_{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=1}^N </a:t>
            </a:r>
            <a:r>
              <a:rPr lang="en-US" sz="1200" kern="1200" dirty="0" err="1" smtClean="0">
                <a:solidFill>
                  <a:schemeClr val="tx1"/>
                </a:solidFill>
                <a:latin typeface="+mn-lt"/>
                <a:ea typeface="+mn-ea"/>
                <a:cs typeface="+mn-cs"/>
              </a:rPr>
              <a:t>L_g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endParaRPr lang="hu-HU"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&amp;=\sum_{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=1}^N\left(\</a:t>
            </a:r>
            <a:r>
              <a:rPr lang="en-US" sz="1200" kern="1200" dirty="0" err="1" smtClean="0">
                <a:solidFill>
                  <a:schemeClr val="tx1"/>
                </a:solidFill>
                <a:latin typeface="+mn-lt"/>
                <a:ea typeface="+mn-ea"/>
                <a:cs typeface="+mn-cs"/>
              </a:rPr>
              <a:t>alpha_i</a:t>
            </a:r>
            <a:r>
              <a:rPr lang="en-US" sz="1200" kern="1200" dirty="0" smtClean="0">
                <a:solidFill>
                  <a:schemeClr val="tx1"/>
                </a:solidFill>
                <a:latin typeface="+mn-lt"/>
                <a:ea typeface="+mn-ea"/>
                <a:cs typeface="+mn-cs"/>
              </a:rPr>
              <a:t>\sin\left(</a:t>
            </a:r>
          </a:p>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omega_it</a:t>
            </a:r>
            <a:r>
              <a:rPr lang="en-US" sz="1200" kern="1200" dirty="0" smtClean="0">
                <a:solidFill>
                  <a:schemeClr val="tx1"/>
                </a:solidFill>
                <a:latin typeface="+mn-lt"/>
                <a:ea typeface="+mn-ea"/>
                <a:cs typeface="+mn-cs"/>
              </a:rPr>
              <a:t>\right) +\</a:t>
            </a:r>
            <a:r>
              <a:rPr lang="en-US" sz="1200" kern="1200" dirty="0" err="1" smtClean="0">
                <a:solidFill>
                  <a:schemeClr val="tx1"/>
                </a:solidFill>
                <a:latin typeface="+mn-lt"/>
                <a:ea typeface="+mn-ea"/>
                <a:cs typeface="+mn-cs"/>
              </a:rPr>
              <a:t>beta_i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cos</a:t>
            </a:r>
            <a:r>
              <a:rPr lang="en-US" sz="1200" kern="1200" dirty="0" smtClean="0">
                <a:solidFill>
                  <a:schemeClr val="tx1"/>
                </a:solidFill>
                <a:latin typeface="+mn-lt"/>
                <a:ea typeface="+mn-ea"/>
                <a:cs typeface="+mn-cs"/>
              </a:rPr>
              <a:t>\left(\</a:t>
            </a:r>
            <a:r>
              <a:rPr lang="en-US" sz="1200" kern="1200" dirty="0" err="1" smtClean="0">
                <a:solidFill>
                  <a:schemeClr val="tx1"/>
                </a:solidFill>
                <a:latin typeface="+mn-lt"/>
                <a:ea typeface="+mn-ea"/>
                <a:cs typeface="+mn-cs"/>
              </a:rPr>
              <a:t>omega_it</a:t>
            </a:r>
            <a:r>
              <a:rPr lang="en-US" sz="1200" kern="1200" dirty="0" smtClean="0">
                <a:solidFill>
                  <a:schemeClr val="tx1"/>
                </a:solidFill>
                <a:latin typeface="+mn-lt"/>
                <a:ea typeface="+mn-ea"/>
                <a:cs typeface="+mn-cs"/>
              </a:rPr>
              <a:t>\right)\right) +</a:t>
            </a:r>
          </a:p>
          <a:p>
            <a:r>
              <a:rPr lang="fr-FR" sz="1200" kern="1200" dirty="0" smtClean="0">
                <a:solidFill>
                  <a:schemeClr val="tx1"/>
                </a:solidFill>
                <a:latin typeface="+mn-lt"/>
                <a:ea typeface="+mn-ea"/>
                <a:cs typeface="+mn-cs"/>
              </a:rPr>
              <a:t>    \frac{1}{\</a:t>
            </a:r>
            <a:r>
              <a:rPr lang="fr-FR" sz="1200" kern="1200" dirty="0" err="1" smtClean="0">
                <a:solidFill>
                  <a:schemeClr val="tx1"/>
                </a:solidFill>
                <a:latin typeface="+mn-lt"/>
                <a:ea typeface="+mn-ea"/>
                <a:cs typeface="+mn-cs"/>
              </a:rPr>
              <a:t>sqrt</a:t>
            </a:r>
            <a:r>
              <a:rPr lang="fr-FR" sz="1200" kern="1200" dirty="0" smtClean="0">
                <a:solidFill>
                  <a:schemeClr val="tx1"/>
                </a:solidFill>
                <a:latin typeface="+mn-lt"/>
                <a:ea typeface="+mn-ea"/>
                <a:cs typeface="+mn-cs"/>
              </a:rPr>
              <a:t>{2}}\gamma</a:t>
            </a:r>
          </a:p>
          <a:p>
            <a:r>
              <a:rPr lang="fr-FR" sz="1200" kern="1200" dirty="0" smtClean="0">
                <a:solidFill>
                  <a:schemeClr val="tx1"/>
                </a:solidFill>
                <a:latin typeface="+mn-lt"/>
                <a:ea typeface="+mn-ea"/>
                <a:cs typeface="+mn-cs"/>
              </a:rPr>
              <a:t>\end{split}$</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30</a:t>
            </a:fld>
            <a:endParaRPr lang="en-US"/>
          </a:p>
        </p:txBody>
      </p:sp>
    </p:spTree>
    <p:extLst>
      <p:ext uri="{BB962C8B-B14F-4D97-AF65-F5344CB8AC3E}">
        <p14:creationId xmlns:p14="http://schemas.microsoft.com/office/powerpoint/2010/main" val="2775382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Alpha_i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beta_i</a:t>
            </a:r>
            <a:r>
              <a:rPr lang="en-US" sz="1200" kern="1200" dirty="0" smtClean="0">
                <a:solidFill>
                  <a:schemeClr val="tx1"/>
                </a:solidFill>
                <a:latin typeface="+mn-lt"/>
                <a:ea typeface="+mn-ea"/>
                <a:cs typeface="+mn-cs"/>
              </a:rPr>
              <a:t>, and gamma are defined as these.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Note</a:t>
            </a:r>
            <a:r>
              <a:rPr lang="en-US" sz="1200" kern="1200" baseline="0" dirty="0" smtClean="0">
                <a:solidFill>
                  <a:schemeClr val="tx1"/>
                </a:solidFill>
                <a:latin typeface="+mn-lt"/>
                <a:ea typeface="+mn-ea"/>
                <a:cs typeface="+mn-cs"/>
              </a:rPr>
              <a:t> that these are linear equations with respect to the unknowns </a:t>
            </a:r>
            <a:r>
              <a:rPr lang="en-US" sz="1200" kern="1200" baseline="0" dirty="0" err="1" smtClean="0">
                <a:solidFill>
                  <a:schemeClr val="tx1"/>
                </a:solidFill>
                <a:latin typeface="+mn-lt"/>
                <a:ea typeface="+mn-ea"/>
                <a:cs typeface="+mn-cs"/>
              </a:rPr>
              <a:t>alpha_i</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beta_i</a:t>
            </a:r>
            <a:r>
              <a:rPr lang="en-US" sz="1200" kern="1200" baseline="0" dirty="0" smtClean="0">
                <a:solidFill>
                  <a:schemeClr val="tx1"/>
                </a:solidFill>
                <a:latin typeface="+mn-lt"/>
                <a:ea typeface="+mn-ea"/>
                <a:cs typeface="+mn-cs"/>
              </a:rPr>
              <a:t>, and gamma.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are in total 2N+1 unknowns and thus 2N+1 images are sufficient to solve.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((Of course, </a:t>
            </a:r>
            <a:r>
              <a:rPr lang="en-US" sz="1200" kern="1200" baseline="0" dirty="0" err="1" smtClean="0">
                <a:solidFill>
                  <a:schemeClr val="tx1"/>
                </a:solidFill>
                <a:latin typeface="+mn-lt"/>
                <a:ea typeface="+mn-ea"/>
                <a:cs typeface="+mn-cs"/>
              </a:rPr>
              <a:t>alpha_i</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beta_i</a:t>
            </a:r>
            <a:r>
              <a:rPr lang="en-US" sz="1200" kern="1200" baseline="0" dirty="0" smtClean="0">
                <a:solidFill>
                  <a:schemeClr val="tx1"/>
                </a:solidFill>
                <a:latin typeface="+mn-lt"/>
                <a:ea typeface="+mn-ea"/>
                <a:cs typeface="+mn-cs"/>
              </a:rPr>
              <a:t> are related.))</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alpha_i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L_d</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cos</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phi_i</a:t>
            </a:r>
            <a:r>
              <a:rPr lang="en-US" sz="1200" kern="1200" dirty="0" smtClean="0">
                <a:solidFill>
                  <a:schemeClr val="tx1"/>
                </a:solidFill>
                <a:latin typeface="+mn-lt"/>
                <a:ea typeface="+mn-ea"/>
                <a:cs typeface="+mn-cs"/>
              </a:rPr>
              <a:t>)/2$</a:t>
            </a:r>
          </a:p>
          <a:p>
            <a:endParaRPr lang="en-US" sz="1200" kern="1200" dirty="0" smtClean="0">
              <a:solidFill>
                <a:schemeClr val="tx1"/>
              </a:solidFill>
              <a:latin typeface="+mn-lt"/>
              <a:ea typeface="+mn-ea"/>
              <a:cs typeface="+mn-cs"/>
            </a:endParaRPr>
          </a:p>
          <a:p>
            <a:r>
              <a:rPr lang="da-DK" dirty="0" smtClean="0"/>
              <a:t>$\</a:t>
            </a:r>
            <a:r>
              <a:rPr lang="da-DK" dirty="0" err="1" smtClean="0"/>
              <a:t>beta_i</a:t>
            </a:r>
            <a:r>
              <a:rPr lang="da-DK" dirty="0" smtClean="0"/>
              <a:t>=</a:t>
            </a:r>
            <a:r>
              <a:rPr lang="da-DK" dirty="0" err="1" smtClean="0"/>
              <a:t>L_d</a:t>
            </a:r>
            <a:r>
              <a:rPr lang="da-DK" dirty="0" smtClean="0"/>
              <a:t>^{(i)}\sin(\</a:t>
            </a:r>
            <a:r>
              <a:rPr lang="da-DK" dirty="0" err="1" smtClean="0"/>
              <a:t>phi_i</a:t>
            </a:r>
            <a:r>
              <a:rPr lang="da-DK" dirty="0" smtClean="0"/>
              <a:t>)/2$</a:t>
            </a:r>
          </a:p>
          <a:p>
            <a:endParaRPr lang="en-US" dirty="0" smtClean="0"/>
          </a:p>
          <a:p>
            <a:r>
              <a:rPr lang="en-US" dirty="0" smtClean="0"/>
              <a:t>$\gamma=\sum_{</a:t>
            </a:r>
            <a:r>
              <a:rPr lang="en-US" dirty="0" err="1" smtClean="0"/>
              <a:t>i</a:t>
            </a:r>
            <a:r>
              <a:rPr lang="en-US" dirty="0" smtClean="0"/>
              <a:t>=1}^N\left(</a:t>
            </a:r>
            <a:r>
              <a:rPr lang="en-US" dirty="0" err="1" smtClean="0"/>
              <a:t>L_d</a:t>
            </a:r>
            <a:r>
              <a:rPr lang="en-US" dirty="0" smtClean="0"/>
              <a:t>^{(</a:t>
            </a:r>
            <a:r>
              <a:rPr lang="en-US" dirty="0" err="1" smtClean="0"/>
              <a:t>i</a:t>
            </a:r>
            <a:r>
              <a:rPr lang="en-US" dirty="0" smtClean="0"/>
              <a:t>)}+</a:t>
            </a:r>
            <a:r>
              <a:rPr lang="en-US" dirty="0" err="1" smtClean="0"/>
              <a:t>L_g</a:t>
            </a:r>
            <a:r>
              <a:rPr lang="en-US" dirty="0" smtClean="0"/>
              <a:t>^{(</a:t>
            </a:r>
            <a:r>
              <a:rPr lang="en-US" dirty="0" err="1" smtClean="0"/>
              <a:t>i</a:t>
            </a:r>
            <a:r>
              <a:rPr lang="en-US" dirty="0" smtClean="0"/>
              <a:t>)}\right)/\</a:t>
            </a:r>
            <a:r>
              <a:rPr lang="en-US" dirty="0" err="1" smtClean="0"/>
              <a:t>sqrt</a:t>
            </a:r>
            <a:r>
              <a:rPr lang="en-US" dirty="0" smtClean="0"/>
              <a:t>{2}$</a:t>
            </a:r>
          </a:p>
          <a:p>
            <a:endParaRPr lang="en-US" dirty="0" smtClean="0"/>
          </a:p>
          <a:p>
            <a:r>
              <a:rPr lang="da-DK" dirty="0" smtClean="0"/>
              <a:t>$</a:t>
            </a:r>
            <a:r>
              <a:rPr lang="da-DK" dirty="0" err="1" smtClean="0"/>
              <a:t>L_d</a:t>
            </a:r>
            <a:r>
              <a:rPr lang="da-DK" dirty="0" smtClean="0"/>
              <a:t>^{(i)}=2\</a:t>
            </a:r>
            <a:r>
              <a:rPr lang="da-DK" dirty="0" err="1" smtClean="0"/>
              <a:t>sqrt</a:t>
            </a:r>
            <a:r>
              <a:rPr lang="da-DK" dirty="0" smtClean="0"/>
              <a:t>{\alpha_i^2+\beta_i^2}$</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31</a:t>
            </a:fld>
            <a:endParaRPr lang="en-US"/>
          </a:p>
        </p:txBody>
      </p:sp>
    </p:spTree>
    <p:extLst>
      <p:ext uri="{BB962C8B-B14F-4D97-AF65-F5344CB8AC3E}">
        <p14:creationId xmlns:p14="http://schemas.microsoft.com/office/powerpoint/2010/main" val="2775382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write these</a:t>
            </a:r>
            <a:r>
              <a:rPr lang="en-US" baseline="0" dirty="0" smtClean="0"/>
              <a:t> 2N+1 linear equations in matrix form. Here is the multiplexing matrix F.</a:t>
            </a:r>
          </a:p>
          <a:p>
            <a:endParaRPr lang="en-US" baseline="0" dirty="0" smtClean="0"/>
          </a:p>
          <a:p>
            <a:r>
              <a:rPr lang="en-US" baseline="0" dirty="0" smtClean="0"/>
              <a:t>An interesting question to ask is what are the optimal frequencies and timings to use. </a:t>
            </a:r>
          </a:p>
        </p:txBody>
      </p:sp>
      <p:sp>
        <p:nvSpPr>
          <p:cNvPr id="4" name="Slide Number Placeholder 3"/>
          <p:cNvSpPr>
            <a:spLocks noGrp="1"/>
          </p:cNvSpPr>
          <p:nvPr>
            <p:ph type="sldNum" sz="quarter" idx="10"/>
          </p:nvPr>
        </p:nvSpPr>
        <p:spPr/>
        <p:txBody>
          <a:bodyPr/>
          <a:lstStyle/>
          <a:p>
            <a:fld id="{C31A5CBD-DDD3-2E42-88B9-4998F84FF2AF}" type="slidenum">
              <a:rPr lang="en-US" smtClean="0"/>
              <a:t>32</a:t>
            </a:fld>
            <a:endParaRPr lang="en-US"/>
          </a:p>
        </p:txBody>
      </p:sp>
    </p:spTree>
    <p:extLst>
      <p:ext uri="{BB962C8B-B14F-4D97-AF65-F5344CB8AC3E}">
        <p14:creationId xmlns:p14="http://schemas.microsoft.com/office/powerpoint/2010/main" val="2516189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prove that as long as the frequencies and timings satisfy this condition, the matrix F becomes an orthogonal matrix with the minimum condition number 1. Please refer to our paper for detailed proof.</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33</a:t>
            </a:fld>
            <a:endParaRPr lang="en-US"/>
          </a:p>
        </p:txBody>
      </p:sp>
    </p:spTree>
    <p:extLst>
      <p:ext uri="{BB962C8B-B14F-4D97-AF65-F5344CB8AC3E}">
        <p14:creationId xmlns:p14="http://schemas.microsoft.com/office/powerpoint/2010/main" val="2516189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I’d like to show you</a:t>
            </a:r>
            <a:r>
              <a:rPr lang="en-US" baseline="0" dirty="0" smtClean="0"/>
              <a:t> some experimental results.</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34</a:t>
            </a:fld>
            <a:endParaRPr lang="en-US"/>
          </a:p>
        </p:txBody>
      </p:sp>
    </p:spTree>
    <p:extLst>
      <p:ext uri="{BB962C8B-B14F-4D97-AF65-F5344CB8AC3E}">
        <p14:creationId xmlns:p14="http://schemas.microsoft.com/office/powerpoint/2010/main" val="2579244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of a concave bowl.</a:t>
            </a:r>
          </a:p>
          <a:p>
            <a:endParaRPr lang="en-US" baseline="0" dirty="0" smtClean="0"/>
          </a:p>
          <a:p>
            <a:r>
              <a:rPr lang="en-US" baseline="0" dirty="0" smtClean="0"/>
              <a:t>Here are the input 7 images. The top shows the modulated light patterns. The bottom shows the captured images.</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35</a:t>
            </a:fld>
            <a:endParaRPr lang="en-US"/>
          </a:p>
        </p:txBody>
      </p:sp>
    </p:spTree>
    <p:extLst>
      <p:ext uri="{BB962C8B-B14F-4D97-AF65-F5344CB8AC3E}">
        <p14:creationId xmlns:p14="http://schemas.microsoft.com/office/powerpoint/2010/main" val="2575653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direct components. </a:t>
            </a:r>
          </a:p>
          <a:p>
            <a:endParaRPr lang="en-US" dirty="0" smtClean="0"/>
          </a:p>
          <a:p>
            <a:r>
              <a:rPr lang="en-US" dirty="0" smtClean="0"/>
              <a:t>In</a:t>
            </a:r>
            <a:r>
              <a:rPr lang="en-US" baseline="0" dirty="0" smtClean="0"/>
              <a:t> comparison, we show the results of sequential separation method which need 9 images.</a:t>
            </a:r>
            <a:endParaRPr lang="en-US" dirty="0"/>
          </a:p>
        </p:txBody>
      </p:sp>
      <p:sp>
        <p:nvSpPr>
          <p:cNvPr id="4" name="Slide Number Placeholder 3"/>
          <p:cNvSpPr>
            <a:spLocks noGrp="1"/>
          </p:cNvSpPr>
          <p:nvPr>
            <p:ph type="sldNum" sz="quarter" idx="10"/>
          </p:nvPr>
        </p:nvSpPr>
        <p:spPr/>
        <p:txBody>
          <a:bodyPr/>
          <a:lstStyle/>
          <a:p>
            <a:fld id="{B32101CB-6791-4B30-860F-A659B8D612D1}" type="slidenum">
              <a:rPr kumimoji="1" lang="ja-JP" altLang="en-US" smtClean="0"/>
              <a:pPr/>
              <a:t>36</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the recovered</a:t>
            </a:r>
            <a:r>
              <a:rPr lang="en-US" baseline="0" dirty="0" smtClean="0"/>
              <a:t> normal maps and depth profiles. </a:t>
            </a:r>
          </a:p>
          <a:p>
            <a:endParaRPr lang="en-US" baseline="0" dirty="0" smtClean="0"/>
          </a:p>
          <a:p>
            <a:r>
              <a:rPr lang="en-US" baseline="0" dirty="0" smtClean="0"/>
              <a:t>Our method uses fewer images and recovers better results.</a:t>
            </a:r>
          </a:p>
          <a:p>
            <a:endParaRPr lang="en-US" baseline="0" dirty="0" smtClean="0"/>
          </a:p>
          <a:p>
            <a:r>
              <a:rPr lang="en-US" baseline="0" dirty="0" smtClean="0"/>
              <a:t>We can notice an artifact on the sequential separation result, it shows a SNR benefit of multiplexed illumination.</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37</a:t>
            </a:fld>
            <a:endParaRPr lang="en-US"/>
          </a:p>
        </p:txBody>
      </p:sp>
    </p:spTree>
    <p:extLst>
      <p:ext uri="{BB962C8B-B14F-4D97-AF65-F5344CB8AC3E}">
        <p14:creationId xmlns:p14="http://schemas.microsoft.com/office/powerpoint/2010/main" val="3102061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 also</a:t>
            </a:r>
            <a:r>
              <a:rPr lang="en-US" sz="1200" kern="1200" baseline="0" dirty="0" smtClean="0">
                <a:solidFill>
                  <a:schemeClr val="tx1"/>
                </a:solidFill>
                <a:latin typeface="+mn-lt"/>
                <a:ea typeface="+mn-ea"/>
                <a:cs typeface="+mn-cs"/>
              </a:rPr>
              <a:t> analyzed SNR benefits of the proposed frequency modulated multiplexing. We obtain similar conclusions as conventional light multiplexing.</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dim light sources, we can have SNR gain of </a:t>
            </a:r>
            <a:r>
              <a:rPr lang="en-US" sz="1200" kern="1200" baseline="0" dirty="0" err="1" smtClean="0">
                <a:solidFill>
                  <a:schemeClr val="tx1"/>
                </a:solidFill>
                <a:latin typeface="+mn-lt"/>
                <a:ea typeface="+mn-ea"/>
                <a:cs typeface="+mn-cs"/>
              </a:rPr>
              <a:t>sqrt</a:t>
            </a:r>
            <a:r>
              <a:rPr lang="en-US" sz="1200" kern="1200" baseline="0" dirty="0" smtClean="0">
                <a:solidFill>
                  <a:schemeClr val="tx1"/>
                </a:solidFill>
                <a:latin typeface="+mn-lt"/>
                <a:ea typeface="+mn-ea"/>
                <a:cs typeface="+mn-cs"/>
              </a:rPr>
              <a:t>(2N+1)/</a:t>
            </a:r>
            <a:r>
              <a:rPr lang="en-US" sz="1200" kern="1200" baseline="0" dirty="0" err="1" smtClean="0">
                <a:solidFill>
                  <a:schemeClr val="tx1"/>
                </a:solidFill>
                <a:latin typeface="+mn-lt"/>
                <a:ea typeface="+mn-ea"/>
                <a:cs typeface="+mn-cs"/>
              </a:rPr>
              <a:t>sqrt</a:t>
            </a:r>
            <a:r>
              <a:rPr lang="en-US" sz="1200" kern="1200" baseline="0" dirty="0" smtClean="0">
                <a:solidFill>
                  <a:schemeClr val="tx1"/>
                </a:solidFill>
                <a:latin typeface="+mn-lt"/>
                <a:ea typeface="+mn-ea"/>
                <a:cs typeface="+mn-cs"/>
              </a:rPr>
              <a:t>(3).</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bright scenes where photon noise dominates, there is no SNR benefit of multiplexing.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Please refer to our paper for detailed derivations.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mbox</a:t>
            </a:r>
            <a:r>
              <a:rPr lang="en-US" sz="1200" kern="1200" dirty="0" smtClean="0">
                <a:solidFill>
                  <a:schemeClr val="tx1"/>
                </a:solidFill>
                <a:latin typeface="+mn-lt"/>
                <a:ea typeface="+mn-ea"/>
                <a:cs typeface="+mn-cs"/>
              </a:rPr>
              <a:t>{Trace}\left((\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{F}^T\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{F})^{-1}\right)-(\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{F}^T\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{F})^{-1}_{2N+1,2N+1}=\</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{4N}{2N+1}$</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38</a:t>
            </a:fld>
            <a:endParaRPr lang="en-US"/>
          </a:p>
        </p:txBody>
      </p:sp>
    </p:spTree>
    <p:extLst>
      <p:ext uri="{BB962C8B-B14F-4D97-AF65-F5344CB8AC3E}">
        <p14:creationId xmlns:p14="http://schemas.microsoft.com/office/powerpoint/2010/main" val="1382110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example of using photometric stereo for a V-groove </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39</a:t>
            </a:fld>
            <a:endParaRPr lang="en-US"/>
          </a:p>
        </p:txBody>
      </p:sp>
    </p:spTree>
    <p:extLst>
      <p:ext uri="{BB962C8B-B14F-4D97-AF65-F5344CB8AC3E}">
        <p14:creationId xmlns:p14="http://schemas.microsoft.com/office/powerpoint/2010/main" val="1589347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the light bounces off another scene point and it’s reflected again at P to the camera. This is called inter-reflection.</a:t>
            </a:r>
          </a:p>
        </p:txBody>
      </p:sp>
      <p:sp>
        <p:nvSpPr>
          <p:cNvPr id="4" name="Slide Number Placeholder 3"/>
          <p:cNvSpPr>
            <a:spLocks noGrp="1"/>
          </p:cNvSpPr>
          <p:nvPr>
            <p:ph type="sldNum" sz="quarter" idx="10"/>
          </p:nvPr>
        </p:nvSpPr>
        <p:spPr/>
        <p:txBody>
          <a:bodyPr/>
          <a:lstStyle/>
          <a:p>
            <a:fld id="{C31A5CBD-DDD3-2E42-88B9-4998F84FF2AF}" type="slidenum">
              <a:rPr lang="en-US" smtClean="0"/>
              <a:t>4</a:t>
            </a:fld>
            <a:endParaRPr lang="en-US" dirty="0"/>
          </a:p>
        </p:txBody>
      </p:sp>
    </p:spTree>
    <p:extLst>
      <p:ext uri="{BB962C8B-B14F-4D97-AF65-F5344CB8AC3E}">
        <p14:creationId xmlns:p14="http://schemas.microsoft.com/office/powerpoint/2010/main" val="1591201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recovered results. As shown, with separation we can obtain</a:t>
            </a:r>
            <a:r>
              <a:rPr lang="en-US" baseline="0" dirty="0" smtClean="0"/>
              <a:t> more accurate surface </a:t>
            </a:r>
            <a:r>
              <a:rPr lang="en-US" baseline="0" dirty="0" err="1" smtClean="0"/>
              <a:t>normals</a:t>
            </a:r>
            <a:r>
              <a:rPr lang="en-US" baseline="0" dirty="0" smtClean="0"/>
              <a:t> and depths.</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40</a:t>
            </a:fld>
            <a:endParaRPr lang="en-US"/>
          </a:p>
        </p:txBody>
      </p:sp>
    </p:spTree>
    <p:extLst>
      <p:ext uri="{BB962C8B-B14F-4D97-AF65-F5344CB8AC3E}">
        <p14:creationId xmlns:p14="http://schemas.microsoft.com/office/powerpoint/2010/main" val="1589347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of phase shifting to recover scene depth.  We construct the scene to include both inter-reflection and subsurface scattering.</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41</a:t>
            </a:fld>
            <a:endParaRPr lang="en-US"/>
          </a:p>
        </p:txBody>
      </p:sp>
    </p:spTree>
    <p:extLst>
      <p:ext uri="{BB962C8B-B14F-4D97-AF65-F5344CB8AC3E}">
        <p14:creationId xmlns:p14="http://schemas.microsoft.com/office/powerpoint/2010/main" val="1115512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input images.</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42</a:t>
            </a:fld>
            <a:endParaRPr lang="en-US"/>
          </a:p>
        </p:txBody>
      </p:sp>
    </p:spTree>
    <p:extLst>
      <p:ext uri="{BB962C8B-B14F-4D97-AF65-F5344CB8AC3E}">
        <p14:creationId xmlns:p14="http://schemas.microsoft.com/office/powerpoint/2010/main" val="1893759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errors of the recovered depths</a:t>
            </a:r>
            <a:r>
              <a:rPr lang="en-US" baseline="0" dirty="0" smtClean="0"/>
              <a:t> with respect to ground truth.</a:t>
            </a:r>
          </a:p>
          <a:p>
            <a:endParaRPr lang="en-US" baseline="0" dirty="0" smtClean="0"/>
          </a:p>
          <a:p>
            <a:r>
              <a:rPr lang="en-US" baseline="0" dirty="0" smtClean="0"/>
              <a:t>As shown, our method obtains the best result, using much fewer images than the sequential separation method.</a:t>
            </a:r>
          </a:p>
          <a:p>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43</a:t>
            </a:fld>
            <a:endParaRPr lang="en-US"/>
          </a:p>
        </p:txBody>
      </p:sp>
    </p:spTree>
    <p:extLst>
      <p:ext uri="{BB962C8B-B14F-4D97-AF65-F5344CB8AC3E}">
        <p14:creationId xmlns:p14="http://schemas.microsoft.com/office/powerpoint/2010/main" val="619599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last example, we use</a:t>
            </a:r>
            <a:r>
              <a:rPr lang="en-US" baseline="0" dirty="0" smtClean="0"/>
              <a:t> 9 light sources to recover the </a:t>
            </a:r>
            <a:r>
              <a:rPr lang="en-US" baseline="0" dirty="0" err="1" smtClean="0"/>
              <a:t>normals</a:t>
            </a:r>
            <a:r>
              <a:rPr lang="en-US" baseline="0" dirty="0" smtClean="0"/>
              <a:t> and BRDF of a cake mold.</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44</a:t>
            </a:fld>
            <a:endParaRPr lang="en-US"/>
          </a:p>
        </p:txBody>
      </p:sp>
    </p:spTree>
    <p:extLst>
      <p:ext uri="{BB962C8B-B14F-4D97-AF65-F5344CB8AC3E}">
        <p14:creationId xmlns:p14="http://schemas.microsoft.com/office/powerpoint/2010/main" val="109928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extract</a:t>
            </a:r>
            <a:r>
              <a:rPr lang="en-US" baseline="0" dirty="0" smtClean="0"/>
              <a:t> direct illuminations.</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45</a:t>
            </a:fld>
            <a:endParaRPr lang="en-US"/>
          </a:p>
        </p:txBody>
      </p:sp>
    </p:spTree>
    <p:extLst>
      <p:ext uri="{BB962C8B-B14F-4D97-AF65-F5344CB8AC3E}">
        <p14:creationId xmlns:p14="http://schemas.microsoft.com/office/powerpoint/2010/main" val="3284369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the recovered </a:t>
            </a:r>
            <a:r>
              <a:rPr lang="en-US" dirty="0" err="1" smtClean="0"/>
              <a:t>normals</a:t>
            </a:r>
            <a:r>
              <a:rPr lang="en-US" dirty="0" smtClean="0"/>
              <a:t>, and the depth</a:t>
            </a:r>
            <a:r>
              <a:rPr lang="en-US" baseline="0" dirty="0" smtClean="0"/>
              <a:t>, with respect to the ground truth. </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46</a:t>
            </a:fld>
            <a:endParaRPr lang="en-US"/>
          </a:p>
        </p:txBody>
      </p:sp>
    </p:spTree>
    <p:extLst>
      <p:ext uri="{BB962C8B-B14F-4D97-AF65-F5344CB8AC3E}">
        <p14:creationId xmlns:p14="http://schemas.microsoft.com/office/powerpoint/2010/main" val="3768322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the recovered </a:t>
            </a:r>
            <a:r>
              <a:rPr lang="en-US" dirty="0" err="1" smtClean="0"/>
              <a:t>normals</a:t>
            </a:r>
            <a:r>
              <a:rPr lang="en-US" dirty="0" smtClean="0"/>
              <a:t>, and the depth</a:t>
            </a:r>
            <a:r>
              <a:rPr lang="en-US" baseline="0" dirty="0" smtClean="0"/>
              <a:t>, with respect to the ground truth. </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47</a:t>
            </a:fld>
            <a:endParaRPr lang="en-US"/>
          </a:p>
        </p:txBody>
      </p:sp>
    </p:spTree>
    <p:extLst>
      <p:ext uri="{BB962C8B-B14F-4D97-AF65-F5344CB8AC3E}">
        <p14:creationId xmlns:p14="http://schemas.microsoft.com/office/powerpoint/2010/main" val="3768322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show the renderings of the recovered</a:t>
            </a:r>
            <a:r>
              <a:rPr lang="en-US" baseline="0" dirty="0" smtClean="0"/>
              <a:t> BRDFs. Our method obtains much more accurate results.</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48</a:t>
            </a:fld>
            <a:endParaRPr lang="en-US"/>
          </a:p>
        </p:txBody>
      </p:sp>
    </p:spTree>
    <p:extLst>
      <p:ext uri="{BB962C8B-B14F-4D97-AF65-F5344CB8AC3E}">
        <p14:creationId xmlns:p14="http://schemas.microsoft.com/office/powerpoint/2010/main" val="3440420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experimenta</a:t>
            </a:r>
            <a:r>
              <a:rPr lang="en-US" baseline="0" dirty="0" smtClean="0"/>
              <a:t>l results can be found at our project webpage.</a:t>
            </a:r>
          </a:p>
          <a:p>
            <a:endParaRPr lang="en-US" baseline="0" dirty="0" smtClean="0"/>
          </a:p>
          <a:p>
            <a:r>
              <a:rPr lang="en-US" baseline="0" dirty="0" smtClean="0"/>
              <a:t>In summary we proposed a method to extract direct illuminations from multiple light sources with fewer images. </a:t>
            </a:r>
          </a:p>
          <a:p>
            <a:endParaRPr lang="en-US" baseline="0" dirty="0" smtClean="0"/>
          </a:p>
          <a:p>
            <a:r>
              <a:rPr lang="en-US" baseline="0" dirty="0" smtClean="0"/>
              <a:t>We showed that for dim light sources, the proposed method has SNR advantage because of illumination multiplexing.</a:t>
            </a:r>
          </a:p>
          <a:p>
            <a:endParaRPr lang="en-US" dirty="0" smtClean="0"/>
          </a:p>
          <a:p>
            <a:endParaRPr lang="en-US" dirty="0" smtClean="0"/>
          </a:p>
          <a:p>
            <a:r>
              <a:rPr lang="en-US" dirty="0" smtClean="0"/>
              <a:t>Pause</a:t>
            </a:r>
            <a:r>
              <a:rPr lang="en-US" baseline="0" dirty="0" smtClean="0"/>
              <a:t> for 5 seconds. </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49</a:t>
            </a:fld>
            <a:endParaRPr lang="en-US"/>
          </a:p>
        </p:txBody>
      </p:sp>
    </p:spTree>
    <p:extLst>
      <p:ext uri="{BB962C8B-B14F-4D97-AF65-F5344CB8AC3E}">
        <p14:creationId xmlns:p14="http://schemas.microsoft.com/office/powerpoint/2010/main" val="351044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light can also penetrate the surface and scatter underneath it, come out to the camera. This is called sub-surface scattering.</a:t>
            </a:r>
          </a:p>
        </p:txBody>
      </p:sp>
      <p:sp>
        <p:nvSpPr>
          <p:cNvPr id="4" name="Slide Number Placeholder 3"/>
          <p:cNvSpPr>
            <a:spLocks noGrp="1"/>
          </p:cNvSpPr>
          <p:nvPr>
            <p:ph type="sldNum" sz="quarter" idx="10"/>
          </p:nvPr>
        </p:nvSpPr>
        <p:spPr/>
        <p:txBody>
          <a:bodyPr/>
          <a:lstStyle/>
          <a:p>
            <a:fld id="{C31A5CBD-DDD3-2E42-88B9-4998F84FF2AF}" type="slidenum">
              <a:rPr lang="en-US" smtClean="0"/>
              <a:t>5</a:t>
            </a:fld>
            <a:endParaRPr lang="en-US" dirty="0"/>
          </a:p>
        </p:txBody>
      </p:sp>
    </p:spTree>
    <p:extLst>
      <p:ext uri="{BB962C8B-B14F-4D97-AF65-F5344CB8AC3E}">
        <p14:creationId xmlns:p14="http://schemas.microsoft.com/office/powerpoint/2010/main" val="1591201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So far, we have considered global illumination as noise – something which needs to be removed. </a:t>
            </a:r>
          </a:p>
          <a:p>
            <a:endParaRPr lang="en-US" baseline="0" dirty="0" smtClean="0"/>
          </a:p>
          <a:p>
            <a:r>
              <a:rPr lang="en-US" baseline="0" dirty="0" smtClean="0"/>
              <a:t>But if we think about it, global illumination can be useful. It encodes intra-scene optical interactions. If we can recover global illumination, we can learn a lot of things about the scene. </a:t>
            </a:r>
          </a:p>
        </p:txBody>
      </p:sp>
      <p:sp>
        <p:nvSpPr>
          <p:cNvPr id="4" name="Slide Number Placeholder 3"/>
          <p:cNvSpPr>
            <a:spLocks noGrp="1"/>
          </p:cNvSpPr>
          <p:nvPr>
            <p:ph type="sldNum" sz="quarter" idx="10"/>
          </p:nvPr>
        </p:nvSpPr>
        <p:spPr/>
        <p:txBody>
          <a:bodyPr/>
          <a:lstStyle/>
          <a:p>
            <a:fld id="{C31A5CBD-DDD3-2E42-88B9-4998F84FF2AF}" type="slidenum">
              <a:rPr lang="en-US" smtClean="0"/>
              <a:t>50</a:t>
            </a:fld>
            <a:endParaRPr lang="en-US"/>
          </a:p>
        </p:txBody>
      </p:sp>
    </p:spTree>
    <p:extLst>
      <p:ext uri="{BB962C8B-B14F-4D97-AF65-F5344CB8AC3E}">
        <p14:creationId xmlns:p14="http://schemas.microsoft.com/office/powerpoint/2010/main" val="2961839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Here is an example. This is a scene with a variety of organic materials, fruits</a:t>
            </a:r>
            <a:r>
              <a:rPr lang="en-US" baseline="0" dirty="0" smtClean="0"/>
              <a:t> and vegetables. The global component image is really beautiful to look at…</a:t>
            </a:r>
          </a:p>
          <a:p>
            <a:endParaRPr lang="en-US" baseline="0" dirty="0" smtClean="0"/>
          </a:p>
          <a:p>
            <a:r>
              <a:rPr lang="en-US" dirty="0" smtClean="0"/>
              <a:t>From a computer vision point of view, this separation is useful as well. It can be used to make</a:t>
            </a:r>
            <a:r>
              <a:rPr lang="en-US" baseline="0" dirty="0" smtClean="0"/>
              <a:t> </a:t>
            </a:r>
            <a:r>
              <a:rPr lang="en-US" dirty="0" smtClean="0"/>
              <a:t>material and geometric inferences about the scene. For the fruits, we can notice</a:t>
            </a:r>
            <a:r>
              <a:rPr lang="en-US" baseline="0" dirty="0" smtClean="0"/>
              <a:t> that the global component is much higher as compared to the direct component. This is because of sub-surface scattering. It indicates presence of translucent materials. We can notice high global component between the eggs. This is because of inter-reflections. It indicates presence of local concave structures. </a:t>
            </a:r>
          </a:p>
        </p:txBody>
      </p:sp>
      <p:sp>
        <p:nvSpPr>
          <p:cNvPr id="4" name="Slide Number Placeholder 3"/>
          <p:cNvSpPr>
            <a:spLocks noGrp="1"/>
          </p:cNvSpPr>
          <p:nvPr>
            <p:ph type="sldNum" sz="quarter" idx="10"/>
          </p:nvPr>
        </p:nvSpPr>
        <p:spPr/>
        <p:txBody>
          <a:bodyPr/>
          <a:lstStyle/>
          <a:p>
            <a:fld id="{C31A5CBD-DDD3-2E42-88B9-4998F84FF2AF}" type="slidenum">
              <a:rPr lang="en-US" smtClean="0"/>
              <a:t>51</a:t>
            </a:fld>
            <a:endParaRPr lang="en-US"/>
          </a:p>
        </p:txBody>
      </p:sp>
    </p:spTree>
    <p:extLst>
      <p:ext uri="{BB962C8B-B14F-4D97-AF65-F5344CB8AC3E}">
        <p14:creationId xmlns:p14="http://schemas.microsoft.com/office/powerpoint/2010/main" val="3102420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solidFill>
                  <a:srgbClr val="FFCC66"/>
                </a:solidFill>
              </a:rPr>
              <a:t>Now, we know how to separate the direct and global components. In the future, we want to decompose global illumination further into its various components – </a:t>
            </a:r>
            <a:r>
              <a:rPr lang="en-US" baseline="0" dirty="0" err="1" smtClean="0">
                <a:solidFill>
                  <a:srgbClr val="FFCC66"/>
                </a:solidFill>
              </a:rPr>
              <a:t>interreflections</a:t>
            </a:r>
            <a:r>
              <a:rPr lang="en-US" baseline="0" dirty="0" smtClean="0">
                <a:solidFill>
                  <a:srgbClr val="FFCC66"/>
                </a:solidFill>
              </a:rPr>
              <a:t>, subsurface scattering and volumetric scattering, as each component tells us something different about the scene. </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The message that I would like to leave you with is that there is a lot of information hidden in these light transport effects. We are trying to figure out how to extract it. Once we do, we will have taken significant steps towards building vision systems which can understand the scene. </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Thank you very much, and I will be happy to take </a:t>
            </a:r>
            <a:r>
              <a:rPr lang="en-US" baseline="0" smtClean="0">
                <a:solidFill>
                  <a:srgbClr val="FFCC66"/>
                </a:solidFill>
              </a:rPr>
              <a:t>any questions. </a:t>
            </a:r>
            <a:endParaRPr lang="en-US" baseline="0" dirty="0" smtClean="0">
              <a:solidFill>
                <a:srgbClr val="FFCC66"/>
              </a:solidFill>
            </a:endParaRP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BA9B-7DFF-4F7F-A18B-1236CF7956A1}" type="slidenum">
              <a:rPr lang="en-US" smtClean="0"/>
              <a:pPr fontAlgn="base">
                <a:spcBef>
                  <a:spcPct val="0"/>
                </a:spcBef>
                <a:spcAft>
                  <a:spcPct val="0"/>
                </a:spcAft>
                <a:defRPr/>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solidFill>
                  <a:srgbClr val="FFCC66"/>
                </a:solidFill>
              </a:rPr>
              <a:t>Now, we know how to separate the direct and global components. </a:t>
            </a: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BA9B-7DFF-4F7F-A18B-1236CF7956A1}" type="slidenum">
              <a:rPr lang="en-US" smtClean="0"/>
              <a:pPr fontAlgn="base">
                <a:spcBef>
                  <a:spcPct val="0"/>
                </a:spcBef>
                <a:spcAft>
                  <a:spcPct val="0"/>
                </a:spcAft>
                <a:defRPr/>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solidFill>
                  <a:srgbClr val="FFCC66"/>
                </a:solidFill>
              </a:rPr>
              <a:t>In the future, we want to decompose global illumination further into its various components – </a:t>
            </a:r>
            <a:r>
              <a:rPr lang="en-US" baseline="0" dirty="0" err="1" smtClean="0">
                <a:solidFill>
                  <a:srgbClr val="FFCC66"/>
                </a:solidFill>
              </a:rPr>
              <a:t>interreflections</a:t>
            </a:r>
            <a:r>
              <a:rPr lang="en-US" baseline="0" dirty="0" smtClean="0">
                <a:solidFill>
                  <a:srgbClr val="FFCC66"/>
                </a:solidFill>
              </a:rPr>
              <a:t>, subsurface scattering and volumetric scattering, as each component tells us something different about the scene. </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The message that I would like to leave you with is that there is a lot of information hidden in these light transport effects. We are trying to figure out how to extract it. Once we do, we will have taken significant steps towards building vision systems which can understand the scene. </a:t>
            </a:r>
          </a:p>
          <a:p>
            <a:pPr eaLnBrk="1" hangingPunct="1">
              <a:spcBef>
                <a:spcPct val="0"/>
              </a:spcBef>
            </a:pPr>
            <a:endParaRPr lang="en-US" baseline="0" dirty="0" smtClean="0">
              <a:solidFill>
                <a:srgbClr val="FFCC66"/>
              </a:solidFill>
            </a:endParaRPr>
          </a:p>
          <a:p>
            <a:pPr eaLnBrk="1" hangingPunct="1">
              <a:spcBef>
                <a:spcPct val="0"/>
              </a:spcBef>
            </a:pPr>
            <a:r>
              <a:rPr lang="en-US" baseline="0" dirty="0" smtClean="0">
                <a:solidFill>
                  <a:srgbClr val="FFCC66"/>
                </a:solidFill>
              </a:rPr>
              <a:t>Thank you very much, and I will be happy to take any questions. </a:t>
            </a:r>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4BA9B-7DFF-4F7F-A18B-1236CF7956A1}" type="slidenum">
              <a:rPr lang="en-US" smtClean="0"/>
              <a:pPr fontAlgn="base">
                <a:spcBef>
                  <a:spcPct val="0"/>
                </a:spcBef>
                <a:spcAft>
                  <a:spcPct val="0"/>
                </a:spcAft>
                <a:defRPr/>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Xxx</a:t>
            </a:r>
          </a:p>
          <a:p>
            <a:r>
              <a:rPr lang="en-US" dirty="0" smtClean="0"/>
              <a:t>Multiple light sources </a:t>
            </a:r>
          </a:p>
          <a:p>
            <a:r>
              <a:rPr lang="en-US" dirty="0" smtClean="0"/>
              <a:t>If we only care about the direct illumination, can we do better?</a:t>
            </a:r>
          </a:p>
          <a:p>
            <a:endParaRPr lang="en-US" dirty="0" smtClean="0"/>
          </a:p>
          <a:p>
            <a:r>
              <a:rPr lang="en-US" dirty="0" smtClean="0"/>
              <a:t>Two key insights: </a:t>
            </a:r>
          </a:p>
          <a:p>
            <a:pPr lvl="1"/>
            <a:r>
              <a:rPr lang="en-US" dirty="0" smtClean="0"/>
              <a:t>Global illumination stays unchanged, as long as high frequency patterns are …</a:t>
            </a:r>
          </a:p>
          <a:p>
            <a:pPr lvl="1"/>
            <a:r>
              <a:rPr lang="en-US" dirty="0" smtClean="0"/>
              <a:t>Multiplexed illumination can have SNR benefits …</a:t>
            </a:r>
          </a:p>
          <a:p>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56</a:t>
            </a:fld>
            <a:endParaRPr lang="en-US"/>
          </a:p>
        </p:txBody>
      </p:sp>
    </p:spTree>
    <p:extLst>
      <p:ext uri="{BB962C8B-B14F-4D97-AF65-F5344CB8AC3E}">
        <p14:creationId xmlns:p14="http://schemas.microsoft.com/office/powerpoint/2010/main" val="2508280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1A5CBD-DDD3-2E42-88B9-4998F84FF2AF}" type="slidenum">
              <a:rPr lang="en-US" smtClean="0"/>
              <a:t>64</a:t>
            </a:fld>
            <a:endParaRPr lang="en-US"/>
          </a:p>
        </p:txBody>
      </p:sp>
    </p:spTree>
    <p:extLst>
      <p:ext uri="{BB962C8B-B14F-4D97-AF65-F5344CB8AC3E}">
        <p14:creationId xmlns:p14="http://schemas.microsoft.com/office/powerpoint/2010/main" val="3039930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mbox</a:t>
            </a:r>
            <a:r>
              <a:rPr lang="en-US" sz="1200" kern="1200" dirty="0" smtClean="0">
                <a:solidFill>
                  <a:schemeClr val="tx1"/>
                </a:solidFill>
                <a:latin typeface="+mn-lt"/>
                <a:ea typeface="+mn-ea"/>
                <a:cs typeface="+mn-cs"/>
              </a:rPr>
              <a:t>{Trace}\left((\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{F}^T\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{F})^{-1}\right)-(\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{F}^T\</a:t>
            </a:r>
            <a:r>
              <a:rPr lang="en-US" sz="1200" kern="1200" dirty="0" err="1" smtClean="0">
                <a:solidFill>
                  <a:schemeClr val="tx1"/>
                </a:solidFill>
                <a:latin typeface="+mn-lt"/>
                <a:ea typeface="+mn-ea"/>
                <a:cs typeface="+mn-cs"/>
              </a:rPr>
              <a:t>mathbf</a:t>
            </a:r>
            <a:r>
              <a:rPr lang="en-US" sz="1200" kern="1200" dirty="0" smtClean="0">
                <a:solidFill>
                  <a:schemeClr val="tx1"/>
                </a:solidFill>
                <a:latin typeface="+mn-lt"/>
                <a:ea typeface="+mn-ea"/>
                <a:cs typeface="+mn-cs"/>
              </a:rPr>
              <a:t>{F})^{-1}_{2N+1,2N+1}=\</a:t>
            </a:r>
            <a:r>
              <a:rPr lang="en-US" sz="1200" kern="1200" dirty="0" err="1" smtClean="0">
                <a:solidFill>
                  <a:schemeClr val="tx1"/>
                </a:solidFill>
                <a:latin typeface="+mn-lt"/>
                <a:ea typeface="+mn-ea"/>
                <a:cs typeface="+mn-cs"/>
              </a:rPr>
              <a:t>frac</a:t>
            </a:r>
            <a:r>
              <a:rPr lang="en-US" sz="1200" kern="1200" dirty="0" smtClean="0">
                <a:solidFill>
                  <a:schemeClr val="tx1"/>
                </a:solidFill>
                <a:latin typeface="+mn-lt"/>
                <a:ea typeface="+mn-ea"/>
                <a:cs typeface="+mn-cs"/>
              </a:rPr>
              <a:t>{4N}{2N+1}$</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65</a:t>
            </a:fld>
            <a:endParaRPr lang="en-US"/>
          </a:p>
        </p:txBody>
      </p:sp>
    </p:spTree>
    <p:extLst>
      <p:ext uri="{BB962C8B-B14F-4D97-AF65-F5344CB8AC3E}">
        <p14:creationId xmlns:p14="http://schemas.microsoft.com/office/powerpoint/2010/main" val="138211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is a participating medium such as haze and fog, this produces volumetric scattering.</a:t>
            </a:r>
          </a:p>
        </p:txBody>
      </p:sp>
      <p:sp>
        <p:nvSpPr>
          <p:cNvPr id="4" name="Slide Number Placeholder 3"/>
          <p:cNvSpPr>
            <a:spLocks noGrp="1"/>
          </p:cNvSpPr>
          <p:nvPr>
            <p:ph type="sldNum" sz="quarter" idx="10"/>
          </p:nvPr>
        </p:nvSpPr>
        <p:spPr/>
        <p:txBody>
          <a:bodyPr/>
          <a:lstStyle/>
          <a:p>
            <a:fld id="{C31A5CBD-DDD3-2E42-88B9-4998F84FF2AF}" type="slidenum">
              <a:rPr lang="en-US" smtClean="0"/>
              <a:t>6</a:t>
            </a:fld>
            <a:endParaRPr lang="en-US" dirty="0"/>
          </a:p>
        </p:txBody>
      </p:sp>
    </p:spTree>
    <p:extLst>
      <p:ext uri="{BB962C8B-B14F-4D97-AF65-F5344CB8AC3E}">
        <p14:creationId xmlns:p14="http://schemas.microsoft.com/office/powerpoint/2010/main" val="159120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these secondary light matter interactions, they are called global illumination.</a:t>
            </a:r>
            <a:endParaRPr lang="en-US" baseline="0" dirty="0" smtClean="0"/>
          </a:p>
        </p:txBody>
      </p:sp>
      <p:sp>
        <p:nvSpPr>
          <p:cNvPr id="4" name="Slide Number Placeholder 3"/>
          <p:cNvSpPr>
            <a:spLocks noGrp="1"/>
          </p:cNvSpPr>
          <p:nvPr>
            <p:ph type="sldNum" sz="quarter" idx="10"/>
          </p:nvPr>
        </p:nvSpPr>
        <p:spPr/>
        <p:txBody>
          <a:bodyPr/>
          <a:lstStyle/>
          <a:p>
            <a:fld id="{C31A5CBD-DDD3-2E42-88B9-4998F84FF2AF}" type="slidenum">
              <a:rPr lang="en-US" smtClean="0"/>
              <a:t>7</a:t>
            </a:fld>
            <a:endParaRPr lang="en-US" dirty="0"/>
          </a:p>
        </p:txBody>
      </p:sp>
    </p:spTree>
    <p:extLst>
      <p:ext uri="{BB962C8B-B14F-4D97-AF65-F5344CB8AC3E}">
        <p14:creationId xmlns:p14="http://schemas.microsoft.com/office/powerpoint/2010/main" val="159120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illumination</a:t>
            </a:r>
            <a:r>
              <a:rPr lang="en-US" baseline="0" dirty="0" smtClean="0"/>
              <a:t> is everywhere in our real world, as shown in these examples. In fact, it is nearly impossible to find a scene that does not have global illumination.</a:t>
            </a:r>
          </a:p>
          <a:p>
            <a:endParaRPr lang="en-US" baseline="0" dirty="0" smtClean="0"/>
          </a:p>
          <a:p>
            <a:r>
              <a:rPr lang="en-US" baseline="0" dirty="0" smtClean="0"/>
              <a:t>However, many computer vision algorithm often ignore global illumination and assume there is only direct illumination. </a:t>
            </a:r>
            <a:endParaRPr lang="en-US" dirty="0"/>
          </a:p>
        </p:txBody>
      </p:sp>
      <p:sp>
        <p:nvSpPr>
          <p:cNvPr id="4" name="Slide Number Placeholder 3"/>
          <p:cNvSpPr>
            <a:spLocks noGrp="1"/>
          </p:cNvSpPr>
          <p:nvPr>
            <p:ph type="sldNum" sz="quarter" idx="10"/>
          </p:nvPr>
        </p:nvSpPr>
        <p:spPr/>
        <p:txBody>
          <a:bodyPr/>
          <a:lstStyle/>
          <a:p>
            <a:fld id="{C31A5CBD-DDD3-2E42-88B9-4998F84FF2AF}" type="slidenum">
              <a:rPr lang="en-US" smtClean="0"/>
              <a:t>8</a:t>
            </a:fld>
            <a:endParaRPr lang="en-US" dirty="0"/>
          </a:p>
        </p:txBody>
      </p:sp>
    </p:spTree>
    <p:extLst>
      <p:ext uri="{BB962C8B-B14F-4D97-AF65-F5344CB8AC3E}">
        <p14:creationId xmlns:p14="http://schemas.microsoft.com/office/powerpoint/2010/main" val="340682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simply ignore global illumination, we will often introduce significant errors in shape recovery and material estimation.</a:t>
            </a:r>
            <a:endParaRPr lang="en-US" dirty="0" smtClean="0"/>
          </a:p>
          <a:p>
            <a:endParaRPr lang="en-US" dirty="0" smtClean="0"/>
          </a:p>
          <a:p>
            <a:r>
              <a:rPr lang="en-US" dirty="0" smtClean="0"/>
              <a:t>The left image shows an example where the inter-reflection of a bowl causes error</a:t>
            </a:r>
            <a:r>
              <a:rPr lang="en-US" baseline="0" dirty="0" smtClean="0"/>
              <a:t> in the depth recovery.</a:t>
            </a:r>
          </a:p>
          <a:p>
            <a:endParaRPr lang="en-US" baseline="0" dirty="0" smtClean="0"/>
          </a:p>
          <a:p>
            <a:r>
              <a:rPr lang="en-US" baseline="0" dirty="0" smtClean="0"/>
              <a:t>The right image shows the color bleeding of the Cornell box scene, yet both boxes have neutral reflectance.</a:t>
            </a:r>
          </a:p>
        </p:txBody>
      </p:sp>
      <p:sp>
        <p:nvSpPr>
          <p:cNvPr id="4" name="Slide Number Placeholder 3"/>
          <p:cNvSpPr>
            <a:spLocks noGrp="1"/>
          </p:cNvSpPr>
          <p:nvPr>
            <p:ph type="sldNum" sz="quarter" idx="10"/>
          </p:nvPr>
        </p:nvSpPr>
        <p:spPr/>
        <p:txBody>
          <a:bodyPr/>
          <a:lstStyle/>
          <a:p>
            <a:fld id="{C31A5CBD-DDD3-2E42-88B9-4998F84FF2AF}" type="slidenum">
              <a:rPr lang="en-US" smtClean="0"/>
              <a:t>9</a:t>
            </a:fld>
            <a:endParaRPr lang="en-US" dirty="0"/>
          </a:p>
        </p:txBody>
      </p:sp>
    </p:spTree>
    <p:extLst>
      <p:ext uri="{BB962C8B-B14F-4D97-AF65-F5344CB8AC3E}">
        <p14:creationId xmlns:p14="http://schemas.microsoft.com/office/powerpoint/2010/main" val="3706521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FFFFFF"/>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FFFFFF"/>
              </a:solidFill>
              <a:latin typeface="Arial"/>
            </a:endParaRPr>
          </a:p>
        </p:txBody>
      </p:sp>
      <p:sp>
        <p:nvSpPr>
          <p:cNvPr id="6" name="Slide Number Placeholder 5"/>
          <p:cNvSpPr>
            <a:spLocks noGrp="1"/>
          </p:cNvSpPr>
          <p:nvPr>
            <p:ph type="sldNum" sz="quarter" idx="12"/>
          </p:nvPr>
        </p:nvSpPr>
        <p:spPr/>
        <p:txBody>
          <a:bodyPr/>
          <a:lstStyle>
            <a:lvl1pPr>
              <a:defRPr/>
            </a:lvl1pPr>
          </a:lstStyle>
          <a:p>
            <a:fld id="{5E976794-FFDA-49AD-81B9-ECCB2968149B}" type="slidenum">
              <a:rPr lang="zh-CN" altLang="en-US">
                <a:solidFill>
                  <a:srgbClr val="FFFFFF"/>
                </a:solidFill>
                <a:latin typeface="Arial"/>
              </a:rPr>
              <a:pPr/>
              <a:t>‹#›</a:t>
            </a:fld>
            <a:endParaRPr lang="en-US" altLang="zh-CN">
              <a:solidFill>
                <a:srgbClr val="FFFFFF"/>
              </a:solidFill>
              <a:latin typeface="Arial"/>
            </a:endParaRPr>
          </a:p>
        </p:txBody>
      </p:sp>
    </p:spTree>
    <p:extLst>
      <p:ext uri="{BB962C8B-B14F-4D97-AF65-F5344CB8AC3E}">
        <p14:creationId xmlns:p14="http://schemas.microsoft.com/office/powerpoint/2010/main" val="171401536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C5758-7805-2E46-9E2C-A50415DA5FBA}" type="datetimeFigureOut">
              <a:rPr lang="en-US" smtClean="0">
                <a:solidFill>
                  <a:srgbClr val="FFFFFF"/>
                </a:solidFill>
                <a:latin typeface="Arial"/>
              </a:rPr>
              <a:pPr/>
              <a:t>11/10/26</a:t>
            </a:fld>
            <a:endParaRPr lang="en-US">
              <a:solidFill>
                <a:srgbClr val="FFFFFF"/>
              </a:solidFill>
              <a:latin typeface="Arial"/>
            </a:endParaRPr>
          </a:p>
        </p:txBody>
      </p:sp>
      <p:sp>
        <p:nvSpPr>
          <p:cNvPr id="5" name="Footer Placeholder 4"/>
          <p:cNvSpPr>
            <a:spLocks noGrp="1"/>
          </p:cNvSpPr>
          <p:nvPr>
            <p:ph type="ftr" sz="quarter" idx="11"/>
          </p:nvPr>
        </p:nvSpPr>
        <p:spPr/>
        <p:txBody>
          <a:bodyPr/>
          <a:lstStyle/>
          <a:p>
            <a:endParaRPr lang="en-US">
              <a:solidFill>
                <a:srgbClr val="FFFFFF"/>
              </a:solidFill>
              <a:latin typeface="Arial"/>
            </a:endParaRPr>
          </a:p>
        </p:txBody>
      </p:sp>
      <p:sp>
        <p:nvSpPr>
          <p:cNvPr id="6" name="Slide Number Placeholder 5"/>
          <p:cNvSpPr>
            <a:spLocks noGrp="1"/>
          </p:cNvSpPr>
          <p:nvPr>
            <p:ph type="sldNum" sz="quarter" idx="12"/>
          </p:nvPr>
        </p:nvSpPr>
        <p:spPr/>
        <p:txBody>
          <a:bodyPr/>
          <a:lstStyle/>
          <a:p>
            <a:fld id="{C882D1F3-2E21-CC46-906A-4BD0C706D295}" type="slidenum">
              <a:rPr lang="en-US" smtClean="0">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879802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4F31D-4752-4658-B2A1-71963DEC67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8569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95000"/>
            <a:lumOff val="5000"/>
          </a:schemeClr>
        </a:solidFill>
        <a:effectLst/>
      </p:bgPr>
    </p:bg>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bwMode="auto">
          <a:xfrm>
            <a:off x="457200" y="274638"/>
            <a:ext cx="8229600" cy="735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604163" name="Rectangle 3"/>
          <p:cNvSpPr>
            <a:spLocks noGrp="1" noChangeArrowheads="1"/>
          </p:cNvSpPr>
          <p:nvPr>
            <p:ph type="body" idx="1"/>
          </p:nvPr>
        </p:nvSpPr>
        <p:spPr bwMode="auto">
          <a:xfrm>
            <a:off x="457200" y="1277938"/>
            <a:ext cx="8229600" cy="4848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041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solidFill>
                  <a:schemeClr val="bg1"/>
                </a:solidFill>
              </a:defRPr>
            </a:lvl1pPr>
          </a:lstStyle>
          <a:p>
            <a:pPr defTabSz="914400" fontAlgn="base">
              <a:spcAft>
                <a:spcPct val="0"/>
              </a:spcAft>
            </a:pPr>
            <a:endParaRPr lang="en-US" altLang="zh-CN">
              <a:solidFill>
                <a:srgbClr val="FFFFFF"/>
              </a:solidFill>
              <a:latin typeface="Arial"/>
              <a:ea typeface="宋体" pitchFamily="2" charset="-122"/>
            </a:endParaRPr>
          </a:p>
        </p:txBody>
      </p:sp>
      <p:sp>
        <p:nvSpPr>
          <p:cNvPr id="6041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bg1"/>
                </a:solidFill>
              </a:defRPr>
            </a:lvl1pPr>
          </a:lstStyle>
          <a:p>
            <a:pPr defTabSz="914400" fontAlgn="base">
              <a:spcAft>
                <a:spcPct val="0"/>
              </a:spcAft>
            </a:pPr>
            <a:endParaRPr lang="en-US" altLang="zh-CN">
              <a:solidFill>
                <a:srgbClr val="FFFFFF"/>
              </a:solidFill>
              <a:latin typeface="Arial"/>
              <a:ea typeface="宋体" pitchFamily="2" charset="-122"/>
            </a:endParaRPr>
          </a:p>
        </p:txBody>
      </p:sp>
      <p:sp>
        <p:nvSpPr>
          <p:cNvPr id="6041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chemeClr val="bg1"/>
                </a:solidFill>
              </a:defRPr>
            </a:lvl1pPr>
          </a:lstStyle>
          <a:p>
            <a:pPr defTabSz="914400" fontAlgn="base">
              <a:spcAft>
                <a:spcPct val="0"/>
              </a:spcAft>
            </a:pPr>
            <a:fld id="{05C2EEDD-3DCD-4AEA-9E6B-A84DDA69DE68}" type="slidenum">
              <a:rPr lang="zh-CN" altLang="en-US">
                <a:solidFill>
                  <a:srgbClr val="FFFFFF"/>
                </a:solidFill>
                <a:latin typeface="Arial"/>
                <a:ea typeface="宋体" pitchFamily="2" charset="-122"/>
              </a:rPr>
              <a:pPr defTabSz="914400" fontAlgn="base">
                <a:spcAft>
                  <a:spcPct val="0"/>
                </a:spcAft>
              </a:pPr>
              <a:t>‹#›</a:t>
            </a:fld>
            <a:endParaRPr lang="en-US" altLang="zh-CN">
              <a:solidFill>
                <a:srgbClr val="FFFFFF"/>
              </a:solidFill>
              <a:latin typeface="Arial"/>
              <a:ea typeface="宋体" pitchFamily="2" charset="-122"/>
            </a:endParaRPr>
          </a:p>
        </p:txBody>
      </p:sp>
    </p:spTree>
    <p:extLst>
      <p:ext uri="{BB962C8B-B14F-4D97-AF65-F5344CB8AC3E}">
        <p14:creationId xmlns:p14="http://schemas.microsoft.com/office/powerpoint/2010/main" val="2390188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3600">
          <a:solidFill>
            <a:srgbClr val="FFFF66"/>
          </a:solidFill>
          <a:latin typeface="+mj-lt"/>
          <a:ea typeface="+mj-ea"/>
          <a:cs typeface="+mj-cs"/>
        </a:defRPr>
      </a:lvl1pPr>
      <a:lvl2pPr algn="ctr" rtl="0" fontAlgn="base">
        <a:spcBef>
          <a:spcPct val="0"/>
        </a:spcBef>
        <a:spcAft>
          <a:spcPct val="0"/>
        </a:spcAft>
        <a:defRPr sz="3600">
          <a:solidFill>
            <a:srgbClr val="FFFF66"/>
          </a:solidFill>
          <a:latin typeface="Microsoft Sans Serif" pitchFamily="34" charset="0"/>
        </a:defRPr>
      </a:lvl2pPr>
      <a:lvl3pPr algn="ctr" rtl="0" fontAlgn="base">
        <a:spcBef>
          <a:spcPct val="0"/>
        </a:spcBef>
        <a:spcAft>
          <a:spcPct val="0"/>
        </a:spcAft>
        <a:defRPr sz="3600">
          <a:solidFill>
            <a:srgbClr val="FFFF66"/>
          </a:solidFill>
          <a:latin typeface="Microsoft Sans Serif" pitchFamily="34" charset="0"/>
        </a:defRPr>
      </a:lvl3pPr>
      <a:lvl4pPr algn="ctr" rtl="0" fontAlgn="base">
        <a:spcBef>
          <a:spcPct val="0"/>
        </a:spcBef>
        <a:spcAft>
          <a:spcPct val="0"/>
        </a:spcAft>
        <a:defRPr sz="3600">
          <a:solidFill>
            <a:srgbClr val="FFFF66"/>
          </a:solidFill>
          <a:latin typeface="Microsoft Sans Serif" pitchFamily="34" charset="0"/>
        </a:defRPr>
      </a:lvl4pPr>
      <a:lvl5pPr algn="ctr" rtl="0" fontAlgn="base">
        <a:spcBef>
          <a:spcPct val="0"/>
        </a:spcBef>
        <a:spcAft>
          <a:spcPct val="0"/>
        </a:spcAft>
        <a:defRPr sz="3600">
          <a:solidFill>
            <a:srgbClr val="FFFF66"/>
          </a:solidFill>
          <a:latin typeface="Microsoft Sans Serif" pitchFamily="34" charset="0"/>
        </a:defRPr>
      </a:lvl5pPr>
      <a:lvl6pPr marL="457200" algn="ctr" rtl="0" fontAlgn="base">
        <a:spcBef>
          <a:spcPct val="0"/>
        </a:spcBef>
        <a:spcAft>
          <a:spcPct val="0"/>
        </a:spcAft>
        <a:defRPr sz="3600">
          <a:solidFill>
            <a:srgbClr val="FFFF66"/>
          </a:solidFill>
          <a:latin typeface="Microsoft Sans Serif" pitchFamily="34" charset="0"/>
        </a:defRPr>
      </a:lvl6pPr>
      <a:lvl7pPr marL="914400" algn="ctr" rtl="0" fontAlgn="base">
        <a:spcBef>
          <a:spcPct val="0"/>
        </a:spcBef>
        <a:spcAft>
          <a:spcPct val="0"/>
        </a:spcAft>
        <a:defRPr sz="3600">
          <a:solidFill>
            <a:srgbClr val="FFFF66"/>
          </a:solidFill>
          <a:latin typeface="Microsoft Sans Serif" pitchFamily="34" charset="0"/>
        </a:defRPr>
      </a:lvl7pPr>
      <a:lvl8pPr marL="1371600" algn="ctr" rtl="0" fontAlgn="base">
        <a:spcBef>
          <a:spcPct val="0"/>
        </a:spcBef>
        <a:spcAft>
          <a:spcPct val="0"/>
        </a:spcAft>
        <a:defRPr sz="3600">
          <a:solidFill>
            <a:srgbClr val="FFFF66"/>
          </a:solidFill>
          <a:latin typeface="Microsoft Sans Serif" pitchFamily="34" charset="0"/>
        </a:defRPr>
      </a:lvl8pPr>
      <a:lvl9pPr marL="1828800" algn="ctr" rtl="0" fontAlgn="base">
        <a:spcBef>
          <a:spcPct val="0"/>
        </a:spcBef>
        <a:spcAft>
          <a:spcPct val="0"/>
        </a:spcAft>
        <a:defRPr sz="3600">
          <a:solidFill>
            <a:srgbClr val="FFFF66"/>
          </a:solidFill>
          <a:latin typeface="Microsoft Sans Serif" pitchFamily="34" charset="0"/>
        </a:defRPr>
      </a:lvl9pPr>
    </p:titleStyle>
    <p:body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emf"/><Relationship Id="rId6"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9.emf"/><Relationship Id="rId8" Type="http://schemas.openxmlformats.org/officeDocument/2006/relationships/image" Target="../media/image20.emf"/><Relationship Id="rId9" Type="http://schemas.openxmlformats.org/officeDocument/2006/relationships/image" Target="../media/image23.emf"/><Relationship Id="rId10"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27.emf"/><Relationship Id="rId12" Type="http://schemas.openxmlformats.org/officeDocument/2006/relationships/image" Target="../media/image28.emf"/><Relationship Id="rId13" Type="http://schemas.openxmlformats.org/officeDocument/2006/relationships/image" Target="../media/image23.emf"/><Relationship Id="rId1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19.emf"/><Relationship Id="rId10" Type="http://schemas.openxmlformats.org/officeDocument/2006/relationships/image" Target="../media/image2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19.emf"/><Relationship Id="rId7" Type="http://schemas.openxmlformats.org/officeDocument/2006/relationships/image" Target="../media/image28.emf"/><Relationship Id="rId8"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emf"/><Relationship Id="rId13" Type="http://schemas.openxmlformats.org/officeDocument/2006/relationships/image" Target="../media/image22.png"/><Relationship Id="rId14" Type="http://schemas.openxmlformats.org/officeDocument/2006/relationships/image" Target="../media/image23.emf"/><Relationship Id="rId1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19.emf"/><Relationship Id="rId7" Type="http://schemas.openxmlformats.org/officeDocument/2006/relationships/image" Target="../media/image28.emf"/><Relationship Id="rId8" Type="http://schemas.openxmlformats.org/officeDocument/2006/relationships/image" Target="../media/image24.emf"/><Relationship Id="rId9" Type="http://schemas.openxmlformats.org/officeDocument/2006/relationships/image" Target="../media/image18.png"/><Relationship Id="rId10"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19.emf"/><Relationship Id="rId7" Type="http://schemas.openxmlformats.org/officeDocument/2006/relationships/image" Target="../media/image28.emf"/><Relationship Id="rId8" Type="http://schemas.openxmlformats.org/officeDocument/2006/relationships/image" Target="../media/image24.emf"/><Relationship Id="rId9"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1" Type="http://schemas.openxmlformats.org/officeDocument/2006/relationships/image" Target="../media/image44.emf"/><Relationship Id="rId12" Type="http://schemas.openxmlformats.org/officeDocument/2006/relationships/image" Target="../media/image45.emf"/><Relationship Id="rId13"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emf"/><Relationship Id="rId10" Type="http://schemas.openxmlformats.org/officeDocument/2006/relationships/image" Target="../media/image4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7.emf"/><Relationship Id="rId12" Type="http://schemas.openxmlformats.org/officeDocument/2006/relationships/image" Target="../media/image48.emf"/><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9" Type="http://schemas.openxmlformats.org/officeDocument/2006/relationships/image" Target="../media/image42.emf"/><Relationship Id="rId10" Type="http://schemas.openxmlformats.org/officeDocument/2006/relationships/image" Target="../media/image44.emf"/></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2.emf"/><Relationship Id="rId7" Type="http://schemas.openxmlformats.org/officeDocument/2006/relationships/image" Target="../media/image35.emf"/><Relationship Id="rId8"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bin"/><Relationship Id="rId5" Type="http://schemas.openxmlformats.org/officeDocument/2006/relationships/image" Target="../media/image5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2.bin"/><Relationship Id="rId5" Type="http://schemas.openxmlformats.org/officeDocument/2006/relationships/image" Target="../media/image54.emf"/><Relationship Id="rId6" Type="http://schemas.openxmlformats.org/officeDocument/2006/relationships/image" Target="../media/image5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6.gif"/></Relationships>
</file>

<file path=ppt/slides/_rels/slide36.xml.rels><?xml version="1.0" encoding="UTF-8" standalone="yes"?>
<Relationships xmlns="http://schemas.openxmlformats.org/package/2006/relationships"><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3.emf"/></Relationships>
</file>

<file path=ppt/slides/_rels/slide39.xml.rels><?xml version="1.0" encoding="UTF-8" standalone="yes"?>
<Relationships xmlns="http://schemas.openxmlformats.org/package/2006/relationships"><Relationship Id="rId3" Type="http://schemas.openxmlformats.org/officeDocument/2006/relationships/image" Target="../media/image74.gif"/><Relationship Id="rId4" Type="http://schemas.openxmlformats.org/officeDocument/2006/relationships/image" Target="../media/image75.gif"/><Relationship Id="rId5" Type="http://schemas.openxmlformats.org/officeDocument/2006/relationships/image" Target="../media/image76.gi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3.gif"/></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9.gif"/></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98.tiff"/><Relationship Id="rId4" Type="http://schemas.openxmlformats.org/officeDocument/2006/relationships/image" Target="../media/image99.tiff"/><Relationship Id="rId5" Type="http://schemas.openxmlformats.org/officeDocument/2006/relationships/image" Target="../media/image100.tif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gif"/></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122.emf"/><Relationship Id="rId5" Type="http://schemas.openxmlformats.org/officeDocument/2006/relationships/image" Target="../media/image123.emf"/><Relationship Id="rId6" Type="http://schemas.openxmlformats.org/officeDocument/2006/relationships/image" Target="../media/image124.emf"/><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1" Type="http://schemas.openxmlformats.org/officeDocument/2006/relationships/image" Target="../media/image134.png"/><Relationship Id="rId12" Type="http://schemas.openxmlformats.org/officeDocument/2006/relationships/image" Target="../media/image135.png"/><Relationship Id="rId13"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3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gi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66800"/>
            <a:ext cx="9144000" cy="1470025"/>
          </a:xfrm>
        </p:spPr>
        <p:txBody>
          <a:bodyPr/>
          <a:lstStyle/>
          <a:p>
            <a:r>
              <a:rPr lang="en-US" dirty="0" smtClean="0"/>
              <a:t>Multiplexed Illumination for Scene Recovery</a:t>
            </a:r>
            <a:br>
              <a:rPr lang="en-US" dirty="0" smtClean="0"/>
            </a:br>
            <a:r>
              <a:rPr lang="en-US" dirty="0" smtClean="0"/>
              <a:t>in the Presence of Global Illumination</a:t>
            </a:r>
            <a:endParaRPr lang="en-US" dirty="0"/>
          </a:p>
        </p:txBody>
      </p:sp>
      <p:sp>
        <p:nvSpPr>
          <p:cNvPr id="3" name="Subtitle 2"/>
          <p:cNvSpPr>
            <a:spLocks noGrp="1"/>
          </p:cNvSpPr>
          <p:nvPr>
            <p:ph type="subTitle" idx="1"/>
          </p:nvPr>
        </p:nvSpPr>
        <p:spPr>
          <a:xfrm>
            <a:off x="762000" y="2971800"/>
            <a:ext cx="7620000" cy="1066800"/>
          </a:xfrm>
        </p:spPr>
        <p:txBody>
          <a:bodyPr>
            <a:normAutofit/>
          </a:bodyPr>
          <a:lstStyle/>
          <a:p>
            <a:r>
              <a:rPr lang="en-US" sz="2800" dirty="0" smtClean="0"/>
              <a:t>Jinwei Gu</a:t>
            </a:r>
            <a:r>
              <a:rPr lang="en-US" sz="2800" baseline="30000" dirty="0" smtClean="0">
                <a:solidFill>
                  <a:srgbClr val="FF6600"/>
                </a:solidFill>
              </a:rPr>
              <a:t>1</a:t>
            </a:r>
            <a:r>
              <a:rPr lang="en-US" sz="2800" dirty="0" smtClean="0"/>
              <a:t>, Toshihiro Kobayashi</a:t>
            </a:r>
            <a:r>
              <a:rPr lang="en-US" sz="2800" baseline="30000" dirty="0" smtClean="0">
                <a:solidFill>
                  <a:srgbClr val="FF6600"/>
                </a:solidFill>
              </a:rPr>
              <a:t>2</a:t>
            </a:r>
            <a:r>
              <a:rPr lang="en-US" sz="2800" dirty="0" smtClean="0"/>
              <a:t>, </a:t>
            </a:r>
          </a:p>
          <a:p>
            <a:r>
              <a:rPr lang="en-US" sz="2800" dirty="0" err="1" smtClean="0"/>
              <a:t>Mohit</a:t>
            </a:r>
            <a:r>
              <a:rPr lang="en-US" sz="2800" dirty="0" smtClean="0"/>
              <a:t> Gupta</a:t>
            </a:r>
            <a:r>
              <a:rPr lang="en-US" sz="2800" baseline="30000" dirty="0" smtClean="0">
                <a:solidFill>
                  <a:srgbClr val="FF6600"/>
                </a:solidFill>
              </a:rPr>
              <a:t>3</a:t>
            </a:r>
            <a:r>
              <a:rPr lang="en-US" sz="2800" dirty="0" smtClean="0"/>
              <a:t>, Shree K. Nayar</a:t>
            </a:r>
            <a:r>
              <a:rPr lang="en-US" sz="2800" baseline="30000" dirty="0" smtClean="0">
                <a:solidFill>
                  <a:srgbClr val="FF6600"/>
                </a:solidFill>
              </a:rPr>
              <a:t>3</a:t>
            </a:r>
          </a:p>
          <a:p>
            <a:endParaRPr lang="en-US" sz="2800" dirty="0" smtClean="0"/>
          </a:p>
        </p:txBody>
      </p:sp>
      <p:sp>
        <p:nvSpPr>
          <p:cNvPr id="6" name="Subtitle 2"/>
          <p:cNvSpPr txBox="1">
            <a:spLocks/>
          </p:cNvSpPr>
          <p:nvPr/>
        </p:nvSpPr>
        <p:spPr bwMode="auto">
          <a:xfrm>
            <a:off x="0" y="4572000"/>
            <a:ext cx="914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marL="0" marR="0" lvl="0" indent="0" algn="ctr" defTabSz="914400" rtl="0" eaLnBrk="1" fontAlgn="base" latinLnBrk="0" hangingPunct="1">
              <a:lnSpc>
                <a:spcPct val="100000"/>
              </a:lnSpc>
              <a:spcBef>
                <a:spcPct val="20000"/>
              </a:spcBef>
              <a:spcAft>
                <a:spcPct val="0"/>
              </a:spcAft>
              <a:buClr>
                <a:srgbClr val="FFFF00"/>
              </a:buClr>
              <a:buSzTx/>
              <a:buFontTx/>
              <a:buNone/>
              <a:tabLst/>
              <a:defRPr/>
            </a:pPr>
            <a:r>
              <a:rPr lang="en-US" sz="2800" baseline="30000" dirty="0" smtClean="0">
                <a:solidFill>
                  <a:srgbClr val="FF6600"/>
                </a:solidFill>
              </a:rPr>
              <a:t>1</a:t>
            </a:r>
            <a:r>
              <a:rPr kumimoji="0" lang="en-US" sz="2000" b="0" i="0" u="none" strike="noStrike" kern="0" cap="none" spc="0" normalizeH="0" baseline="0" noProof="0" dirty="0" smtClean="0">
                <a:ln>
                  <a:noFill/>
                </a:ln>
                <a:solidFill>
                  <a:srgbClr val="FFFF00"/>
                </a:solidFill>
                <a:effectLst/>
                <a:uLnTx/>
                <a:uFillTx/>
                <a:latin typeface="+mn-lt"/>
                <a:ea typeface="+mn-ea"/>
                <a:cs typeface="+mn-cs"/>
              </a:rPr>
              <a:t>Rochester Institute of Technology</a:t>
            </a:r>
            <a:r>
              <a:rPr kumimoji="0" lang="en-US" sz="2000" b="0" i="0" u="none" strike="noStrike" kern="0" cap="none" spc="0" normalizeH="0" baseline="0" noProof="0" dirty="0" smtClean="0">
                <a:ln>
                  <a:noFill/>
                </a:ln>
                <a:solidFill>
                  <a:srgbClr val="595959"/>
                </a:solidFill>
                <a:effectLst/>
                <a:uLnTx/>
                <a:uFillTx/>
                <a:latin typeface="+mn-lt"/>
                <a:ea typeface="+mn-ea"/>
                <a:cs typeface="+mn-cs"/>
              </a:rPr>
              <a:t>,</a:t>
            </a:r>
            <a:r>
              <a:rPr kumimoji="0" lang="en-US" sz="2000" b="0" i="0" u="none" strike="noStrike" kern="0" cap="none" spc="0" normalizeH="0" noProof="0" dirty="0" smtClean="0">
                <a:ln>
                  <a:noFill/>
                </a:ln>
                <a:solidFill>
                  <a:srgbClr val="595959"/>
                </a:solidFill>
                <a:effectLst/>
                <a:uLnTx/>
                <a:uFillTx/>
                <a:latin typeface="+mn-lt"/>
                <a:ea typeface="+mn-ea"/>
                <a:cs typeface="+mn-cs"/>
              </a:rPr>
              <a:t> </a:t>
            </a:r>
            <a:r>
              <a:rPr lang="en-US" sz="2800" baseline="30000" dirty="0" smtClean="0">
                <a:solidFill>
                  <a:srgbClr val="FF6600"/>
                </a:solidFill>
              </a:rPr>
              <a:t>2</a:t>
            </a:r>
            <a:r>
              <a:rPr kumimoji="0" lang="en-US" sz="2000" b="0" i="0" u="none" strike="noStrike" kern="0" cap="none" spc="0" normalizeH="0" baseline="0" noProof="0" dirty="0" smtClean="0">
                <a:ln>
                  <a:noFill/>
                </a:ln>
                <a:solidFill>
                  <a:srgbClr val="FFFF00"/>
                </a:solidFill>
                <a:effectLst/>
                <a:uLnTx/>
                <a:uFillTx/>
                <a:latin typeface="+mn-lt"/>
                <a:ea typeface="+mn-ea"/>
                <a:cs typeface="+mn-cs"/>
              </a:rPr>
              <a:t>Canon</a:t>
            </a:r>
            <a:r>
              <a:rPr kumimoji="0" lang="en-US" sz="2000" b="0" i="0" u="none" strike="noStrike" kern="0" cap="none" spc="0" normalizeH="0" noProof="0" dirty="0" smtClean="0">
                <a:ln>
                  <a:noFill/>
                </a:ln>
                <a:solidFill>
                  <a:srgbClr val="FFFF00"/>
                </a:solidFill>
                <a:effectLst/>
                <a:uLnTx/>
                <a:uFillTx/>
                <a:latin typeface="+mn-lt"/>
                <a:ea typeface="+mn-ea"/>
                <a:cs typeface="+mn-cs"/>
              </a:rPr>
              <a:t> Inc.</a:t>
            </a:r>
            <a:r>
              <a:rPr kumimoji="0" lang="en-US" sz="2000" b="0" i="0" u="none" strike="noStrike" kern="0" cap="none" spc="0" normalizeH="0" noProof="0" dirty="0" smtClean="0">
                <a:ln>
                  <a:noFill/>
                </a:ln>
                <a:solidFill>
                  <a:srgbClr val="595959"/>
                </a:solidFill>
                <a:effectLst/>
                <a:uLnTx/>
                <a:uFillTx/>
                <a:latin typeface="+mn-lt"/>
                <a:ea typeface="+mn-ea"/>
                <a:cs typeface="+mn-cs"/>
              </a:rPr>
              <a:t>, </a:t>
            </a:r>
            <a:r>
              <a:rPr lang="en-US" sz="2800" baseline="30000" dirty="0" smtClean="0">
                <a:solidFill>
                  <a:srgbClr val="FF6600"/>
                </a:solidFill>
              </a:rPr>
              <a:t>3</a:t>
            </a:r>
            <a:r>
              <a:rPr kumimoji="0" lang="en-US" sz="2000" kern="0" baseline="0" dirty="0" smtClean="0">
                <a:solidFill>
                  <a:srgbClr val="FFFF00"/>
                </a:solidFill>
              </a:rPr>
              <a:t>Columbia</a:t>
            </a:r>
            <a:r>
              <a:rPr kumimoji="0" lang="en-US" sz="2000" kern="0" dirty="0" smtClean="0">
                <a:solidFill>
                  <a:srgbClr val="FFFF00"/>
                </a:solidFill>
              </a:rPr>
              <a:t> University</a:t>
            </a:r>
            <a:r>
              <a:rPr kumimoji="0" lang="en-US" sz="2000" b="0" i="0" u="none" strike="noStrike" kern="0" cap="none" spc="0" normalizeH="0" baseline="0" noProof="0" dirty="0" smtClean="0">
                <a:ln>
                  <a:noFill/>
                </a:ln>
                <a:solidFill>
                  <a:srgbClr val="595959"/>
                </a:solidFill>
                <a:effectLst/>
                <a:uLnTx/>
                <a:uFillTx/>
                <a:latin typeface="+mn-lt"/>
                <a:ea typeface="+mn-ea"/>
                <a:cs typeface="+mn-cs"/>
              </a:rPr>
              <a:t> </a:t>
            </a:r>
          </a:p>
        </p:txBody>
      </p:sp>
      <p:sp>
        <p:nvSpPr>
          <p:cNvPr id="8" name="TextBox 7"/>
          <p:cNvSpPr txBox="1"/>
          <p:nvPr/>
        </p:nvSpPr>
        <p:spPr>
          <a:xfrm>
            <a:off x="2292282" y="5486400"/>
            <a:ext cx="4613841" cy="369332"/>
          </a:xfrm>
          <a:prstGeom prst="rect">
            <a:avLst/>
          </a:prstGeom>
          <a:noFill/>
        </p:spPr>
        <p:txBody>
          <a:bodyPr wrap="none" rtlCol="0">
            <a:spAutoFit/>
          </a:bodyPr>
          <a:lstStyle/>
          <a:p>
            <a:r>
              <a:rPr lang="en-US" i="1" dirty="0" smtClean="0">
                <a:solidFill>
                  <a:srgbClr val="F2F2F2"/>
                </a:solidFill>
              </a:rPr>
              <a:t>http://</a:t>
            </a:r>
            <a:r>
              <a:rPr lang="en-US" i="1" dirty="0" err="1" smtClean="0">
                <a:solidFill>
                  <a:srgbClr val="F2F2F2"/>
                </a:solidFill>
              </a:rPr>
              <a:t>www.cis.rit.edu/jwgu/research/demux</a:t>
            </a:r>
            <a:endParaRPr lang="en-US" i="1" dirty="0">
              <a:solidFill>
                <a:srgbClr val="F2F2F2"/>
              </a:solidFill>
            </a:endParaRPr>
          </a:p>
        </p:txBody>
      </p:sp>
      <p:sp>
        <p:nvSpPr>
          <p:cNvPr id="9" name="Rectangle 5"/>
          <p:cNvSpPr>
            <a:spLocks noChangeArrowheads="1"/>
          </p:cNvSpPr>
          <p:nvPr/>
        </p:nvSpPr>
        <p:spPr bwMode="auto">
          <a:xfrm>
            <a:off x="395288" y="908050"/>
            <a:ext cx="8353425" cy="201613"/>
          </a:xfrm>
          <a:prstGeom prst="rect">
            <a:avLst/>
          </a:prstGeom>
          <a:solidFill>
            <a:srgbClr val="111111"/>
          </a:solidFill>
          <a:ln w="9525">
            <a:noFill/>
            <a:miter lim="800000"/>
            <a:headEnd/>
            <a:tailEnd/>
          </a:ln>
          <a:effectLst/>
        </p:spPr>
        <p:txBody>
          <a:bodyPr wrap="none" anchor="ctr"/>
          <a:lstStyle/>
          <a:p>
            <a:endParaRPr lang="en-US"/>
          </a:p>
        </p:txBody>
      </p:sp>
    </p:spTree>
    <p:extLst>
      <p:ext uri="{BB962C8B-B14F-4D97-AF65-F5344CB8AC3E}">
        <p14:creationId xmlns:p14="http://schemas.microsoft.com/office/powerpoint/2010/main" val="20546441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a:xfrm>
            <a:off x="457200" y="1277938"/>
            <a:ext cx="6705600" cy="584729"/>
          </a:xfrm>
        </p:spPr>
        <p:txBody>
          <a:bodyPr/>
          <a:lstStyle/>
          <a:p>
            <a:r>
              <a:rPr lang="en-US" dirty="0" smtClean="0"/>
              <a:t>Direct/Global Separation for a Single Source</a:t>
            </a:r>
            <a:endParaRPr lang="en-US" dirty="0"/>
          </a:p>
        </p:txBody>
      </p:sp>
      <p:sp>
        <p:nvSpPr>
          <p:cNvPr id="4" name="Content Placeholder 2"/>
          <p:cNvSpPr txBox="1">
            <a:spLocks/>
          </p:cNvSpPr>
          <p:nvPr/>
        </p:nvSpPr>
        <p:spPr bwMode="auto">
          <a:xfrm>
            <a:off x="457200" y="4107405"/>
            <a:ext cx="4800600" cy="5847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Illumination Multiplexing</a:t>
            </a:r>
            <a:endParaRPr lang="en-US" dirty="0"/>
          </a:p>
        </p:txBody>
      </p:sp>
      <p:sp>
        <p:nvSpPr>
          <p:cNvPr id="6" name="TextBox 5"/>
          <p:cNvSpPr txBox="1"/>
          <p:nvPr/>
        </p:nvSpPr>
        <p:spPr>
          <a:xfrm>
            <a:off x="2128182" y="1752600"/>
            <a:ext cx="1557713" cy="369332"/>
          </a:xfrm>
          <a:prstGeom prst="rect">
            <a:avLst/>
          </a:prstGeom>
          <a:noFill/>
        </p:spPr>
        <p:txBody>
          <a:bodyPr wrap="none" rtlCol="0">
            <a:spAutoFit/>
          </a:bodyPr>
          <a:lstStyle/>
          <a:p>
            <a:r>
              <a:rPr lang="en-US" dirty="0" smtClean="0">
                <a:solidFill>
                  <a:srgbClr val="FF6600"/>
                </a:solidFill>
              </a:rPr>
              <a:t>[</a:t>
            </a:r>
            <a:r>
              <a:rPr lang="en-US" dirty="0" err="1" smtClean="0">
                <a:solidFill>
                  <a:srgbClr val="FF6600"/>
                </a:solidFill>
              </a:rPr>
              <a:t>Nayar</a:t>
            </a:r>
            <a:r>
              <a:rPr lang="en-US" dirty="0" smtClean="0">
                <a:solidFill>
                  <a:srgbClr val="FF6600"/>
                </a:solidFill>
              </a:rPr>
              <a:t>, 2006]</a:t>
            </a:r>
            <a:endParaRPr lang="en-US" dirty="0">
              <a:solidFill>
                <a:srgbClr val="FF6600"/>
              </a:solidFill>
            </a:endParaRPr>
          </a:p>
        </p:txBody>
      </p:sp>
      <p:sp>
        <p:nvSpPr>
          <p:cNvPr id="7" name="TextBox 6"/>
          <p:cNvSpPr txBox="1"/>
          <p:nvPr/>
        </p:nvSpPr>
        <p:spPr>
          <a:xfrm>
            <a:off x="818118" y="1752600"/>
            <a:ext cx="1467882" cy="369332"/>
          </a:xfrm>
          <a:prstGeom prst="rect">
            <a:avLst/>
          </a:prstGeom>
          <a:noFill/>
        </p:spPr>
        <p:txBody>
          <a:bodyPr wrap="none" rtlCol="0">
            <a:spAutoFit/>
          </a:bodyPr>
          <a:lstStyle/>
          <a:p>
            <a:r>
              <a:rPr lang="en-US" dirty="0" smtClean="0">
                <a:solidFill>
                  <a:srgbClr val="FF6600"/>
                </a:solidFill>
              </a:rPr>
              <a:t>[Seitz, 2005]</a:t>
            </a:r>
            <a:endParaRPr lang="en-US" dirty="0">
              <a:solidFill>
                <a:srgbClr val="FF6600"/>
              </a:solidFill>
            </a:endParaRPr>
          </a:p>
        </p:txBody>
      </p:sp>
      <p:sp>
        <p:nvSpPr>
          <p:cNvPr id="8" name="TextBox 7"/>
          <p:cNvSpPr txBox="1"/>
          <p:nvPr/>
        </p:nvSpPr>
        <p:spPr>
          <a:xfrm>
            <a:off x="3528077" y="1752600"/>
            <a:ext cx="1506542" cy="369332"/>
          </a:xfrm>
          <a:prstGeom prst="rect">
            <a:avLst/>
          </a:prstGeom>
          <a:noFill/>
        </p:spPr>
        <p:txBody>
          <a:bodyPr wrap="none" rtlCol="0">
            <a:spAutoFit/>
          </a:bodyPr>
          <a:lstStyle/>
          <a:p>
            <a:r>
              <a:rPr lang="en-US" dirty="0" smtClean="0">
                <a:solidFill>
                  <a:srgbClr val="FF6600"/>
                </a:solidFill>
              </a:rPr>
              <a:t>[Chen, 2008]</a:t>
            </a:r>
            <a:endParaRPr lang="en-US" dirty="0">
              <a:solidFill>
                <a:srgbClr val="FF6600"/>
              </a:solidFill>
            </a:endParaRPr>
          </a:p>
        </p:txBody>
      </p:sp>
      <p:sp>
        <p:nvSpPr>
          <p:cNvPr id="9" name="TextBox 8"/>
          <p:cNvSpPr txBox="1"/>
          <p:nvPr/>
        </p:nvSpPr>
        <p:spPr>
          <a:xfrm>
            <a:off x="829733" y="4507468"/>
            <a:ext cx="5048039" cy="369332"/>
          </a:xfrm>
          <a:prstGeom prst="rect">
            <a:avLst/>
          </a:prstGeom>
          <a:noFill/>
        </p:spPr>
        <p:txBody>
          <a:bodyPr wrap="none" rtlCol="0">
            <a:spAutoFit/>
          </a:bodyPr>
          <a:lstStyle/>
          <a:p>
            <a:r>
              <a:rPr lang="en-US" dirty="0" smtClean="0">
                <a:solidFill>
                  <a:srgbClr val="FF6600"/>
                </a:solidFill>
              </a:rPr>
              <a:t>[</a:t>
            </a:r>
            <a:r>
              <a:rPr lang="en-US" dirty="0" err="1" smtClean="0">
                <a:solidFill>
                  <a:srgbClr val="FF6600"/>
                </a:solidFill>
              </a:rPr>
              <a:t>Harwit</a:t>
            </a:r>
            <a:r>
              <a:rPr lang="en-US" dirty="0" smtClean="0">
                <a:solidFill>
                  <a:srgbClr val="FF6600"/>
                </a:solidFill>
              </a:rPr>
              <a:t>, 1979] [</a:t>
            </a:r>
            <a:r>
              <a:rPr lang="en-US" dirty="0" err="1" smtClean="0">
                <a:solidFill>
                  <a:srgbClr val="FF6600"/>
                </a:solidFill>
              </a:rPr>
              <a:t>Schechner</a:t>
            </a:r>
            <a:r>
              <a:rPr lang="en-US" dirty="0" smtClean="0">
                <a:solidFill>
                  <a:srgbClr val="FF6600"/>
                </a:solidFill>
              </a:rPr>
              <a:t>, 2003] [Ratner, 2007]</a:t>
            </a:r>
            <a:endParaRPr lang="en-US" dirty="0">
              <a:solidFill>
                <a:srgbClr val="FF6600"/>
              </a:solidFill>
            </a:endParaRPr>
          </a:p>
        </p:txBody>
      </p:sp>
      <p:grpSp>
        <p:nvGrpSpPr>
          <p:cNvPr id="10" name="Group 9"/>
          <p:cNvGrpSpPr/>
          <p:nvPr/>
        </p:nvGrpSpPr>
        <p:grpSpPr>
          <a:xfrm>
            <a:off x="5982420" y="1830267"/>
            <a:ext cx="2540001" cy="1957038"/>
            <a:chOff x="1778000" y="1277938"/>
            <a:chExt cx="5543550" cy="3905250"/>
          </a:xfrm>
        </p:grpSpPr>
        <p:grpSp>
          <p:nvGrpSpPr>
            <p:cNvPr id="11" name="Group 5"/>
            <p:cNvGrpSpPr>
              <a:grpSpLocks/>
            </p:cNvGrpSpPr>
            <p:nvPr/>
          </p:nvGrpSpPr>
          <p:grpSpPr bwMode="auto">
            <a:xfrm rot="-2816161">
              <a:off x="2089150" y="3700463"/>
              <a:ext cx="954088" cy="1300162"/>
              <a:chOff x="849" y="896"/>
              <a:chExt cx="736" cy="1004"/>
            </a:xfrm>
          </p:grpSpPr>
          <p:sp>
            <p:nvSpPr>
              <p:cNvPr id="71" name="Oval 6"/>
              <p:cNvSpPr>
                <a:spLocks noChangeArrowheads="1"/>
              </p:cNvSpPr>
              <p:nvPr/>
            </p:nvSpPr>
            <p:spPr bwMode="auto">
              <a:xfrm rot="-246734">
                <a:off x="1527" y="1604"/>
                <a:ext cx="58" cy="58"/>
              </a:xfrm>
              <a:prstGeom prst="ellipse">
                <a:avLst/>
              </a:prstGeom>
              <a:solidFill>
                <a:srgbClr val="FFFF8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72" name="Group 7"/>
              <p:cNvGrpSpPr>
                <a:grpSpLocks/>
              </p:cNvGrpSpPr>
              <p:nvPr/>
            </p:nvGrpSpPr>
            <p:grpSpPr bwMode="auto">
              <a:xfrm rot="6631364">
                <a:off x="611" y="1621"/>
                <a:ext cx="517" cy="41"/>
                <a:chOff x="969" y="2233"/>
                <a:chExt cx="2320" cy="48"/>
              </a:xfrm>
            </p:grpSpPr>
            <p:sp>
              <p:nvSpPr>
                <p:cNvPr id="90" name="Rectangle 8"/>
                <p:cNvSpPr>
                  <a:spLocks noChangeArrowheads="1"/>
                </p:cNvSpPr>
                <p:nvPr/>
              </p:nvSpPr>
              <p:spPr bwMode="auto">
                <a:xfrm>
                  <a:off x="96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1" name="Rectangle 9"/>
                <p:cNvSpPr>
                  <a:spLocks noChangeArrowheads="1"/>
                </p:cNvSpPr>
                <p:nvPr/>
              </p:nvSpPr>
              <p:spPr bwMode="auto">
                <a:xfrm>
                  <a:off x="111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 name="Rectangle 10"/>
                <p:cNvSpPr>
                  <a:spLocks noChangeArrowheads="1"/>
                </p:cNvSpPr>
                <p:nvPr/>
              </p:nvSpPr>
              <p:spPr bwMode="auto">
                <a:xfrm>
                  <a:off x="125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 name="Rectangle 11"/>
                <p:cNvSpPr>
                  <a:spLocks noChangeArrowheads="1"/>
                </p:cNvSpPr>
                <p:nvPr/>
              </p:nvSpPr>
              <p:spPr bwMode="auto">
                <a:xfrm>
                  <a:off x="140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4" name="Rectangle 12"/>
                <p:cNvSpPr>
                  <a:spLocks noChangeArrowheads="1"/>
                </p:cNvSpPr>
                <p:nvPr/>
              </p:nvSpPr>
              <p:spPr bwMode="auto">
                <a:xfrm>
                  <a:off x="154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5" name="Rectangle 13"/>
                <p:cNvSpPr>
                  <a:spLocks noChangeArrowheads="1"/>
                </p:cNvSpPr>
                <p:nvPr/>
              </p:nvSpPr>
              <p:spPr bwMode="auto">
                <a:xfrm>
                  <a:off x="169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6" name="Rectangle 14"/>
                <p:cNvSpPr>
                  <a:spLocks noChangeArrowheads="1"/>
                </p:cNvSpPr>
                <p:nvPr/>
              </p:nvSpPr>
              <p:spPr bwMode="auto">
                <a:xfrm>
                  <a:off x="183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7" name="Rectangle 15"/>
                <p:cNvSpPr>
                  <a:spLocks noChangeArrowheads="1"/>
                </p:cNvSpPr>
                <p:nvPr/>
              </p:nvSpPr>
              <p:spPr bwMode="auto">
                <a:xfrm>
                  <a:off x="198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8" name="Rectangle 16"/>
                <p:cNvSpPr>
                  <a:spLocks noChangeArrowheads="1"/>
                </p:cNvSpPr>
                <p:nvPr/>
              </p:nvSpPr>
              <p:spPr bwMode="auto">
                <a:xfrm>
                  <a:off x="212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9" name="Rectangle 17"/>
                <p:cNvSpPr>
                  <a:spLocks noChangeArrowheads="1"/>
                </p:cNvSpPr>
                <p:nvPr/>
              </p:nvSpPr>
              <p:spPr bwMode="auto">
                <a:xfrm>
                  <a:off x="227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 name="Rectangle 18"/>
                <p:cNvSpPr>
                  <a:spLocks noChangeArrowheads="1"/>
                </p:cNvSpPr>
                <p:nvPr/>
              </p:nvSpPr>
              <p:spPr bwMode="auto">
                <a:xfrm>
                  <a:off x="241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 name="Rectangle 19"/>
                <p:cNvSpPr>
                  <a:spLocks noChangeArrowheads="1"/>
                </p:cNvSpPr>
                <p:nvPr/>
              </p:nvSpPr>
              <p:spPr bwMode="auto">
                <a:xfrm>
                  <a:off x="256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 name="Rectangle 20"/>
                <p:cNvSpPr>
                  <a:spLocks noChangeArrowheads="1"/>
                </p:cNvSpPr>
                <p:nvPr/>
              </p:nvSpPr>
              <p:spPr bwMode="auto">
                <a:xfrm>
                  <a:off x="270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 name="Rectangle 21"/>
                <p:cNvSpPr>
                  <a:spLocks noChangeArrowheads="1"/>
                </p:cNvSpPr>
                <p:nvPr/>
              </p:nvSpPr>
              <p:spPr bwMode="auto">
                <a:xfrm>
                  <a:off x="285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4" name="Rectangle 22"/>
                <p:cNvSpPr>
                  <a:spLocks noChangeArrowheads="1"/>
                </p:cNvSpPr>
                <p:nvPr/>
              </p:nvSpPr>
              <p:spPr bwMode="auto">
                <a:xfrm>
                  <a:off x="299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5" name="Rectangle 23"/>
                <p:cNvSpPr>
                  <a:spLocks noChangeArrowheads="1"/>
                </p:cNvSpPr>
                <p:nvPr/>
              </p:nvSpPr>
              <p:spPr bwMode="auto">
                <a:xfrm>
                  <a:off x="314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73" name="Group 24"/>
              <p:cNvGrpSpPr>
                <a:grpSpLocks/>
              </p:cNvGrpSpPr>
              <p:nvPr/>
            </p:nvGrpSpPr>
            <p:grpSpPr bwMode="auto">
              <a:xfrm rot="6631364">
                <a:off x="794" y="1134"/>
                <a:ext cx="517" cy="41"/>
                <a:chOff x="969" y="2233"/>
                <a:chExt cx="2320" cy="48"/>
              </a:xfrm>
            </p:grpSpPr>
            <p:sp>
              <p:nvSpPr>
                <p:cNvPr id="74" name="Rectangle 25"/>
                <p:cNvSpPr>
                  <a:spLocks noChangeArrowheads="1"/>
                </p:cNvSpPr>
                <p:nvPr/>
              </p:nvSpPr>
              <p:spPr bwMode="auto">
                <a:xfrm>
                  <a:off x="96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5" name="Rectangle 26"/>
                <p:cNvSpPr>
                  <a:spLocks noChangeArrowheads="1"/>
                </p:cNvSpPr>
                <p:nvPr/>
              </p:nvSpPr>
              <p:spPr bwMode="auto">
                <a:xfrm>
                  <a:off x="111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Rectangle 27"/>
                <p:cNvSpPr>
                  <a:spLocks noChangeArrowheads="1"/>
                </p:cNvSpPr>
                <p:nvPr/>
              </p:nvSpPr>
              <p:spPr bwMode="auto">
                <a:xfrm>
                  <a:off x="125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Rectangle 28"/>
                <p:cNvSpPr>
                  <a:spLocks noChangeArrowheads="1"/>
                </p:cNvSpPr>
                <p:nvPr/>
              </p:nvSpPr>
              <p:spPr bwMode="auto">
                <a:xfrm>
                  <a:off x="140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Rectangle 29"/>
                <p:cNvSpPr>
                  <a:spLocks noChangeArrowheads="1"/>
                </p:cNvSpPr>
                <p:nvPr/>
              </p:nvSpPr>
              <p:spPr bwMode="auto">
                <a:xfrm>
                  <a:off x="154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Rectangle 30"/>
                <p:cNvSpPr>
                  <a:spLocks noChangeArrowheads="1"/>
                </p:cNvSpPr>
                <p:nvPr/>
              </p:nvSpPr>
              <p:spPr bwMode="auto">
                <a:xfrm>
                  <a:off x="169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0" name="Rectangle 31"/>
                <p:cNvSpPr>
                  <a:spLocks noChangeArrowheads="1"/>
                </p:cNvSpPr>
                <p:nvPr/>
              </p:nvSpPr>
              <p:spPr bwMode="auto">
                <a:xfrm>
                  <a:off x="183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1" name="Rectangle 32"/>
                <p:cNvSpPr>
                  <a:spLocks noChangeArrowheads="1"/>
                </p:cNvSpPr>
                <p:nvPr/>
              </p:nvSpPr>
              <p:spPr bwMode="auto">
                <a:xfrm>
                  <a:off x="198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Rectangle 33"/>
                <p:cNvSpPr>
                  <a:spLocks noChangeArrowheads="1"/>
                </p:cNvSpPr>
                <p:nvPr/>
              </p:nvSpPr>
              <p:spPr bwMode="auto">
                <a:xfrm>
                  <a:off x="212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Rectangle 34"/>
                <p:cNvSpPr>
                  <a:spLocks noChangeArrowheads="1"/>
                </p:cNvSpPr>
                <p:nvPr/>
              </p:nvSpPr>
              <p:spPr bwMode="auto">
                <a:xfrm>
                  <a:off x="227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4" name="Rectangle 35"/>
                <p:cNvSpPr>
                  <a:spLocks noChangeArrowheads="1"/>
                </p:cNvSpPr>
                <p:nvPr/>
              </p:nvSpPr>
              <p:spPr bwMode="auto">
                <a:xfrm>
                  <a:off x="241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Rectangle 36"/>
                <p:cNvSpPr>
                  <a:spLocks noChangeArrowheads="1"/>
                </p:cNvSpPr>
                <p:nvPr/>
              </p:nvSpPr>
              <p:spPr bwMode="auto">
                <a:xfrm>
                  <a:off x="256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 name="Rectangle 37"/>
                <p:cNvSpPr>
                  <a:spLocks noChangeArrowheads="1"/>
                </p:cNvSpPr>
                <p:nvPr/>
              </p:nvSpPr>
              <p:spPr bwMode="auto">
                <a:xfrm>
                  <a:off x="270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7" name="Rectangle 38"/>
                <p:cNvSpPr>
                  <a:spLocks noChangeArrowheads="1"/>
                </p:cNvSpPr>
                <p:nvPr/>
              </p:nvSpPr>
              <p:spPr bwMode="auto">
                <a:xfrm>
                  <a:off x="285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Rectangle 39"/>
                <p:cNvSpPr>
                  <a:spLocks noChangeArrowheads="1"/>
                </p:cNvSpPr>
                <p:nvPr/>
              </p:nvSpPr>
              <p:spPr bwMode="auto">
                <a:xfrm>
                  <a:off x="299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9" name="Rectangle 40"/>
                <p:cNvSpPr>
                  <a:spLocks noChangeArrowheads="1"/>
                </p:cNvSpPr>
                <p:nvPr/>
              </p:nvSpPr>
              <p:spPr bwMode="auto">
                <a:xfrm>
                  <a:off x="314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2" name="Rectangle 41"/>
            <p:cNvSpPr>
              <a:spLocks noChangeArrowheads="1"/>
            </p:cNvSpPr>
            <p:nvPr/>
          </p:nvSpPr>
          <p:spPr bwMode="auto">
            <a:xfrm rot="1329060">
              <a:off x="2070100" y="1530350"/>
              <a:ext cx="977900" cy="1466850"/>
            </a:xfrm>
            <a:prstGeom prst="rect">
              <a:avLst/>
            </a:prstGeom>
            <a:solidFill>
              <a:srgbClr val="0D0D0D"/>
            </a:solidFill>
            <a:ln>
              <a:noFill/>
            </a:ln>
            <a:effectLst/>
          </p:spPr>
          <p:txBody>
            <a:bodyPr wrap="none" anchor="ctr"/>
            <a:lstStyle/>
            <a:p>
              <a:endParaRPr lang="en-US"/>
            </a:p>
          </p:txBody>
        </p:sp>
        <p:grpSp>
          <p:nvGrpSpPr>
            <p:cNvPr id="13" name="Group 42"/>
            <p:cNvGrpSpPr>
              <a:grpSpLocks/>
            </p:cNvGrpSpPr>
            <p:nvPr/>
          </p:nvGrpSpPr>
          <p:grpSpPr bwMode="auto">
            <a:xfrm>
              <a:off x="2112963" y="1474788"/>
              <a:ext cx="5176837" cy="3592512"/>
              <a:chOff x="1331" y="929"/>
              <a:chExt cx="3261" cy="2263"/>
            </a:xfrm>
          </p:grpSpPr>
          <p:grpSp>
            <p:nvGrpSpPr>
              <p:cNvPr id="27" name="Group 43"/>
              <p:cNvGrpSpPr>
                <a:grpSpLocks/>
              </p:cNvGrpSpPr>
              <p:nvPr/>
            </p:nvGrpSpPr>
            <p:grpSpPr bwMode="auto">
              <a:xfrm rot="6631364">
                <a:off x="1149" y="1521"/>
                <a:ext cx="422" cy="34"/>
                <a:chOff x="969" y="2233"/>
                <a:chExt cx="2320" cy="48"/>
              </a:xfrm>
            </p:grpSpPr>
            <p:sp>
              <p:nvSpPr>
                <p:cNvPr id="55" name="Rectangle 44"/>
                <p:cNvSpPr>
                  <a:spLocks noChangeArrowheads="1"/>
                </p:cNvSpPr>
                <p:nvPr/>
              </p:nvSpPr>
              <p:spPr bwMode="auto">
                <a:xfrm>
                  <a:off x="96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Rectangle 45"/>
                <p:cNvSpPr>
                  <a:spLocks noChangeArrowheads="1"/>
                </p:cNvSpPr>
                <p:nvPr/>
              </p:nvSpPr>
              <p:spPr bwMode="auto">
                <a:xfrm>
                  <a:off x="111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 name="Rectangle 46"/>
                <p:cNvSpPr>
                  <a:spLocks noChangeArrowheads="1"/>
                </p:cNvSpPr>
                <p:nvPr/>
              </p:nvSpPr>
              <p:spPr bwMode="auto">
                <a:xfrm>
                  <a:off x="125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 name="Rectangle 47"/>
                <p:cNvSpPr>
                  <a:spLocks noChangeArrowheads="1"/>
                </p:cNvSpPr>
                <p:nvPr/>
              </p:nvSpPr>
              <p:spPr bwMode="auto">
                <a:xfrm>
                  <a:off x="140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9" name="Rectangle 48"/>
                <p:cNvSpPr>
                  <a:spLocks noChangeArrowheads="1"/>
                </p:cNvSpPr>
                <p:nvPr/>
              </p:nvSpPr>
              <p:spPr bwMode="auto">
                <a:xfrm>
                  <a:off x="154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Rectangle 49"/>
                <p:cNvSpPr>
                  <a:spLocks noChangeArrowheads="1"/>
                </p:cNvSpPr>
                <p:nvPr/>
              </p:nvSpPr>
              <p:spPr bwMode="auto">
                <a:xfrm>
                  <a:off x="169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Rectangle 50"/>
                <p:cNvSpPr>
                  <a:spLocks noChangeArrowheads="1"/>
                </p:cNvSpPr>
                <p:nvPr/>
              </p:nvSpPr>
              <p:spPr bwMode="auto">
                <a:xfrm>
                  <a:off x="183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Rectangle 51"/>
                <p:cNvSpPr>
                  <a:spLocks noChangeArrowheads="1"/>
                </p:cNvSpPr>
                <p:nvPr/>
              </p:nvSpPr>
              <p:spPr bwMode="auto">
                <a:xfrm>
                  <a:off x="198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Rectangle 52"/>
                <p:cNvSpPr>
                  <a:spLocks noChangeArrowheads="1"/>
                </p:cNvSpPr>
                <p:nvPr/>
              </p:nvSpPr>
              <p:spPr bwMode="auto">
                <a:xfrm>
                  <a:off x="212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Rectangle 53"/>
                <p:cNvSpPr>
                  <a:spLocks noChangeArrowheads="1"/>
                </p:cNvSpPr>
                <p:nvPr/>
              </p:nvSpPr>
              <p:spPr bwMode="auto">
                <a:xfrm>
                  <a:off x="227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Rectangle 54"/>
                <p:cNvSpPr>
                  <a:spLocks noChangeArrowheads="1"/>
                </p:cNvSpPr>
                <p:nvPr/>
              </p:nvSpPr>
              <p:spPr bwMode="auto">
                <a:xfrm>
                  <a:off x="241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 name="Rectangle 55"/>
                <p:cNvSpPr>
                  <a:spLocks noChangeArrowheads="1"/>
                </p:cNvSpPr>
                <p:nvPr/>
              </p:nvSpPr>
              <p:spPr bwMode="auto">
                <a:xfrm>
                  <a:off x="256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Rectangle 56"/>
                <p:cNvSpPr>
                  <a:spLocks noChangeArrowheads="1"/>
                </p:cNvSpPr>
                <p:nvPr/>
              </p:nvSpPr>
              <p:spPr bwMode="auto">
                <a:xfrm>
                  <a:off x="270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 name="Rectangle 57"/>
                <p:cNvSpPr>
                  <a:spLocks noChangeArrowheads="1"/>
                </p:cNvSpPr>
                <p:nvPr/>
              </p:nvSpPr>
              <p:spPr bwMode="auto">
                <a:xfrm>
                  <a:off x="285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 name="Rectangle 58"/>
                <p:cNvSpPr>
                  <a:spLocks noChangeArrowheads="1"/>
                </p:cNvSpPr>
                <p:nvPr/>
              </p:nvSpPr>
              <p:spPr bwMode="auto">
                <a:xfrm>
                  <a:off x="299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Rectangle 59"/>
                <p:cNvSpPr>
                  <a:spLocks noChangeArrowheads="1"/>
                </p:cNvSpPr>
                <p:nvPr/>
              </p:nvSpPr>
              <p:spPr bwMode="auto">
                <a:xfrm>
                  <a:off x="314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8" name="Group 60"/>
              <p:cNvGrpSpPr>
                <a:grpSpLocks/>
              </p:cNvGrpSpPr>
              <p:nvPr/>
            </p:nvGrpSpPr>
            <p:grpSpPr bwMode="auto">
              <a:xfrm rot="6631364">
                <a:off x="1299" y="1123"/>
                <a:ext cx="422" cy="33"/>
                <a:chOff x="969" y="2233"/>
                <a:chExt cx="2320" cy="48"/>
              </a:xfrm>
            </p:grpSpPr>
            <p:sp>
              <p:nvSpPr>
                <p:cNvPr id="39" name="Rectangle 61"/>
                <p:cNvSpPr>
                  <a:spLocks noChangeArrowheads="1"/>
                </p:cNvSpPr>
                <p:nvPr/>
              </p:nvSpPr>
              <p:spPr bwMode="auto">
                <a:xfrm>
                  <a:off x="96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Rectangle 62"/>
                <p:cNvSpPr>
                  <a:spLocks noChangeArrowheads="1"/>
                </p:cNvSpPr>
                <p:nvPr/>
              </p:nvSpPr>
              <p:spPr bwMode="auto">
                <a:xfrm>
                  <a:off x="111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Rectangle 63"/>
                <p:cNvSpPr>
                  <a:spLocks noChangeArrowheads="1"/>
                </p:cNvSpPr>
                <p:nvPr/>
              </p:nvSpPr>
              <p:spPr bwMode="auto">
                <a:xfrm>
                  <a:off x="125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Rectangle 64"/>
                <p:cNvSpPr>
                  <a:spLocks noChangeArrowheads="1"/>
                </p:cNvSpPr>
                <p:nvPr/>
              </p:nvSpPr>
              <p:spPr bwMode="auto">
                <a:xfrm>
                  <a:off x="140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Rectangle 65"/>
                <p:cNvSpPr>
                  <a:spLocks noChangeArrowheads="1"/>
                </p:cNvSpPr>
                <p:nvPr/>
              </p:nvSpPr>
              <p:spPr bwMode="auto">
                <a:xfrm>
                  <a:off x="154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Rectangle 66"/>
                <p:cNvSpPr>
                  <a:spLocks noChangeArrowheads="1"/>
                </p:cNvSpPr>
                <p:nvPr/>
              </p:nvSpPr>
              <p:spPr bwMode="auto">
                <a:xfrm>
                  <a:off x="169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Rectangle 67"/>
                <p:cNvSpPr>
                  <a:spLocks noChangeArrowheads="1"/>
                </p:cNvSpPr>
                <p:nvPr/>
              </p:nvSpPr>
              <p:spPr bwMode="auto">
                <a:xfrm>
                  <a:off x="183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Rectangle 68"/>
                <p:cNvSpPr>
                  <a:spLocks noChangeArrowheads="1"/>
                </p:cNvSpPr>
                <p:nvPr/>
              </p:nvSpPr>
              <p:spPr bwMode="auto">
                <a:xfrm>
                  <a:off x="198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Rectangle 69"/>
                <p:cNvSpPr>
                  <a:spLocks noChangeArrowheads="1"/>
                </p:cNvSpPr>
                <p:nvPr/>
              </p:nvSpPr>
              <p:spPr bwMode="auto">
                <a:xfrm>
                  <a:off x="212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Rectangle 70"/>
                <p:cNvSpPr>
                  <a:spLocks noChangeArrowheads="1"/>
                </p:cNvSpPr>
                <p:nvPr/>
              </p:nvSpPr>
              <p:spPr bwMode="auto">
                <a:xfrm>
                  <a:off x="227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Rectangle 71"/>
                <p:cNvSpPr>
                  <a:spLocks noChangeArrowheads="1"/>
                </p:cNvSpPr>
                <p:nvPr/>
              </p:nvSpPr>
              <p:spPr bwMode="auto">
                <a:xfrm>
                  <a:off x="241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Rectangle 72"/>
                <p:cNvSpPr>
                  <a:spLocks noChangeArrowheads="1"/>
                </p:cNvSpPr>
                <p:nvPr/>
              </p:nvSpPr>
              <p:spPr bwMode="auto">
                <a:xfrm>
                  <a:off x="256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Rectangle 73"/>
                <p:cNvSpPr>
                  <a:spLocks noChangeArrowheads="1"/>
                </p:cNvSpPr>
                <p:nvPr/>
              </p:nvSpPr>
              <p:spPr bwMode="auto">
                <a:xfrm>
                  <a:off x="270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Rectangle 74"/>
                <p:cNvSpPr>
                  <a:spLocks noChangeArrowheads="1"/>
                </p:cNvSpPr>
                <p:nvPr/>
              </p:nvSpPr>
              <p:spPr bwMode="auto">
                <a:xfrm>
                  <a:off x="285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Rectangle 75"/>
                <p:cNvSpPr>
                  <a:spLocks noChangeArrowheads="1"/>
                </p:cNvSpPr>
                <p:nvPr/>
              </p:nvSpPr>
              <p:spPr bwMode="auto">
                <a:xfrm>
                  <a:off x="2999"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 name="Rectangle 76"/>
                <p:cNvSpPr>
                  <a:spLocks noChangeArrowheads="1"/>
                </p:cNvSpPr>
                <p:nvPr/>
              </p:nvSpPr>
              <p:spPr bwMode="auto">
                <a:xfrm>
                  <a:off x="3144" y="2233"/>
                  <a:ext cx="145" cy="4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9" name="Oval 77"/>
              <p:cNvSpPr>
                <a:spLocks noChangeArrowheads="1"/>
              </p:cNvSpPr>
              <p:nvPr/>
            </p:nvSpPr>
            <p:spPr bwMode="auto">
              <a:xfrm rot="-246734">
                <a:off x="1919" y="1509"/>
                <a:ext cx="48" cy="48"/>
              </a:xfrm>
              <a:prstGeom prst="ellipse">
                <a:avLst/>
              </a:prstGeom>
              <a:solidFill>
                <a:srgbClr val="FFFF8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Freeform 78"/>
              <p:cNvSpPr>
                <a:spLocks/>
              </p:cNvSpPr>
              <p:nvPr/>
            </p:nvSpPr>
            <p:spPr bwMode="auto">
              <a:xfrm>
                <a:off x="1452" y="1274"/>
                <a:ext cx="2452" cy="1218"/>
              </a:xfrm>
              <a:custGeom>
                <a:avLst/>
                <a:gdLst>
                  <a:gd name="T0" fmla="*/ 7 w 2452"/>
                  <a:gd name="T1" fmla="*/ 0 h 1218"/>
                  <a:gd name="T2" fmla="*/ 2384 w 2452"/>
                  <a:gd name="T3" fmla="*/ 1218 h 1218"/>
                  <a:gd name="T4" fmla="*/ 2452 w 2452"/>
                  <a:gd name="T5" fmla="*/ 1122 h 1218"/>
                  <a:gd name="T6" fmla="*/ 2452 w 2452"/>
                  <a:gd name="T7" fmla="*/ 1126 h 1218"/>
                  <a:gd name="T8" fmla="*/ 0 w 2452"/>
                  <a:gd name="T9" fmla="*/ 23 h 1218"/>
                  <a:gd name="T10" fmla="*/ 7 w 2452"/>
                  <a:gd name="T11" fmla="*/ 0 h 1218"/>
                </a:gdLst>
                <a:ahLst/>
                <a:cxnLst>
                  <a:cxn ang="0">
                    <a:pos x="T0" y="T1"/>
                  </a:cxn>
                  <a:cxn ang="0">
                    <a:pos x="T2" y="T3"/>
                  </a:cxn>
                  <a:cxn ang="0">
                    <a:pos x="T4" y="T5"/>
                  </a:cxn>
                  <a:cxn ang="0">
                    <a:pos x="T6" y="T7"/>
                  </a:cxn>
                  <a:cxn ang="0">
                    <a:pos x="T8" y="T9"/>
                  </a:cxn>
                  <a:cxn ang="0">
                    <a:pos x="T10" y="T11"/>
                  </a:cxn>
                </a:cxnLst>
                <a:rect l="0" t="0" r="r" b="b"/>
                <a:pathLst>
                  <a:path w="2452" h="1218">
                    <a:moveTo>
                      <a:pt x="7" y="0"/>
                    </a:moveTo>
                    <a:lnTo>
                      <a:pt x="2384" y="1218"/>
                    </a:lnTo>
                    <a:lnTo>
                      <a:pt x="2452" y="1122"/>
                    </a:lnTo>
                    <a:lnTo>
                      <a:pt x="2452" y="1126"/>
                    </a:lnTo>
                    <a:lnTo>
                      <a:pt x="0" y="23"/>
                    </a:lnTo>
                    <a:lnTo>
                      <a:pt x="7" y="0"/>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Freeform 79"/>
              <p:cNvSpPr>
                <a:spLocks/>
              </p:cNvSpPr>
              <p:nvPr/>
            </p:nvSpPr>
            <p:spPr bwMode="auto">
              <a:xfrm>
                <a:off x="1427" y="1330"/>
                <a:ext cx="2653" cy="970"/>
              </a:xfrm>
              <a:custGeom>
                <a:avLst/>
                <a:gdLst>
                  <a:gd name="T0" fmla="*/ 9 w 2653"/>
                  <a:gd name="T1" fmla="*/ 0 h 970"/>
                  <a:gd name="T2" fmla="*/ 2561 w 2653"/>
                  <a:gd name="T3" fmla="*/ 970 h 970"/>
                  <a:gd name="T4" fmla="*/ 2653 w 2653"/>
                  <a:gd name="T5" fmla="*/ 886 h 970"/>
                  <a:gd name="T6" fmla="*/ 0 w 2653"/>
                  <a:gd name="T7" fmla="*/ 22 h 970"/>
                  <a:gd name="T8" fmla="*/ 9 w 2653"/>
                  <a:gd name="T9" fmla="*/ 0 h 970"/>
                </a:gdLst>
                <a:ahLst/>
                <a:cxnLst>
                  <a:cxn ang="0">
                    <a:pos x="T0" y="T1"/>
                  </a:cxn>
                  <a:cxn ang="0">
                    <a:pos x="T2" y="T3"/>
                  </a:cxn>
                  <a:cxn ang="0">
                    <a:pos x="T4" y="T5"/>
                  </a:cxn>
                  <a:cxn ang="0">
                    <a:pos x="T6" y="T7"/>
                  </a:cxn>
                  <a:cxn ang="0">
                    <a:pos x="T8" y="T9"/>
                  </a:cxn>
                </a:cxnLst>
                <a:rect l="0" t="0" r="r" b="b"/>
                <a:pathLst>
                  <a:path w="2653" h="970">
                    <a:moveTo>
                      <a:pt x="9" y="0"/>
                    </a:moveTo>
                    <a:lnTo>
                      <a:pt x="2561" y="970"/>
                    </a:lnTo>
                    <a:lnTo>
                      <a:pt x="2653" y="886"/>
                    </a:lnTo>
                    <a:lnTo>
                      <a:pt x="0" y="22"/>
                    </a:lnTo>
                    <a:lnTo>
                      <a:pt x="9" y="0"/>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Freeform 80"/>
              <p:cNvSpPr>
                <a:spLocks/>
              </p:cNvSpPr>
              <p:nvPr/>
            </p:nvSpPr>
            <p:spPr bwMode="auto">
              <a:xfrm>
                <a:off x="1412" y="1381"/>
                <a:ext cx="2856" cy="739"/>
              </a:xfrm>
              <a:custGeom>
                <a:avLst/>
                <a:gdLst>
                  <a:gd name="T0" fmla="*/ 3 w 2856"/>
                  <a:gd name="T1" fmla="*/ 0 h 739"/>
                  <a:gd name="T2" fmla="*/ 2756 w 2856"/>
                  <a:gd name="T3" fmla="*/ 739 h 739"/>
                  <a:gd name="T4" fmla="*/ 2856 w 2856"/>
                  <a:gd name="T5" fmla="*/ 651 h 739"/>
                  <a:gd name="T6" fmla="*/ 0 w 2856"/>
                  <a:gd name="T7" fmla="*/ 26 h 739"/>
                  <a:gd name="T8" fmla="*/ 3 w 2856"/>
                  <a:gd name="T9" fmla="*/ 0 h 739"/>
                </a:gdLst>
                <a:ahLst/>
                <a:cxnLst>
                  <a:cxn ang="0">
                    <a:pos x="T0" y="T1"/>
                  </a:cxn>
                  <a:cxn ang="0">
                    <a:pos x="T2" y="T3"/>
                  </a:cxn>
                  <a:cxn ang="0">
                    <a:pos x="T4" y="T5"/>
                  </a:cxn>
                  <a:cxn ang="0">
                    <a:pos x="T6" y="T7"/>
                  </a:cxn>
                  <a:cxn ang="0">
                    <a:pos x="T8" y="T9"/>
                  </a:cxn>
                </a:cxnLst>
                <a:rect l="0" t="0" r="r" b="b"/>
                <a:pathLst>
                  <a:path w="2856" h="739">
                    <a:moveTo>
                      <a:pt x="3" y="0"/>
                    </a:moveTo>
                    <a:lnTo>
                      <a:pt x="2756" y="739"/>
                    </a:lnTo>
                    <a:lnTo>
                      <a:pt x="2856" y="651"/>
                    </a:lnTo>
                    <a:lnTo>
                      <a:pt x="0" y="26"/>
                    </a:lnTo>
                    <a:lnTo>
                      <a:pt x="3" y="0"/>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 name="Freeform 81"/>
              <p:cNvSpPr>
                <a:spLocks/>
              </p:cNvSpPr>
              <p:nvPr/>
            </p:nvSpPr>
            <p:spPr bwMode="auto">
              <a:xfrm>
                <a:off x="1394" y="1429"/>
                <a:ext cx="3098" cy="511"/>
              </a:xfrm>
              <a:custGeom>
                <a:avLst/>
                <a:gdLst>
                  <a:gd name="T0" fmla="*/ 6 w 3098"/>
                  <a:gd name="T1" fmla="*/ 0 h 511"/>
                  <a:gd name="T2" fmla="*/ 2994 w 3098"/>
                  <a:gd name="T3" fmla="*/ 511 h 511"/>
                  <a:gd name="T4" fmla="*/ 3098 w 3098"/>
                  <a:gd name="T5" fmla="*/ 407 h 511"/>
                  <a:gd name="T6" fmla="*/ 0 w 3098"/>
                  <a:gd name="T7" fmla="*/ 22 h 511"/>
                  <a:gd name="T8" fmla="*/ 6 w 3098"/>
                  <a:gd name="T9" fmla="*/ 0 h 511"/>
                </a:gdLst>
                <a:ahLst/>
                <a:cxnLst>
                  <a:cxn ang="0">
                    <a:pos x="T0" y="T1"/>
                  </a:cxn>
                  <a:cxn ang="0">
                    <a:pos x="T2" y="T3"/>
                  </a:cxn>
                  <a:cxn ang="0">
                    <a:pos x="T4" y="T5"/>
                  </a:cxn>
                  <a:cxn ang="0">
                    <a:pos x="T6" y="T7"/>
                  </a:cxn>
                  <a:cxn ang="0">
                    <a:pos x="T8" y="T9"/>
                  </a:cxn>
                </a:cxnLst>
                <a:rect l="0" t="0" r="r" b="b"/>
                <a:pathLst>
                  <a:path w="3098" h="511">
                    <a:moveTo>
                      <a:pt x="6" y="0"/>
                    </a:moveTo>
                    <a:lnTo>
                      <a:pt x="2994" y="511"/>
                    </a:lnTo>
                    <a:lnTo>
                      <a:pt x="3098" y="407"/>
                    </a:lnTo>
                    <a:lnTo>
                      <a:pt x="0" y="22"/>
                    </a:lnTo>
                    <a:lnTo>
                      <a:pt x="6" y="0"/>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Freeform 82"/>
              <p:cNvSpPr>
                <a:spLocks/>
              </p:cNvSpPr>
              <p:nvPr/>
            </p:nvSpPr>
            <p:spPr bwMode="auto">
              <a:xfrm>
                <a:off x="1370" y="1486"/>
                <a:ext cx="3222" cy="214"/>
              </a:xfrm>
              <a:custGeom>
                <a:avLst/>
                <a:gdLst>
                  <a:gd name="T0" fmla="*/ 15 w 3222"/>
                  <a:gd name="T1" fmla="*/ 0 h 214"/>
                  <a:gd name="T2" fmla="*/ 3201 w 3222"/>
                  <a:gd name="T3" fmla="*/ 214 h 214"/>
                  <a:gd name="T4" fmla="*/ 3222 w 3222"/>
                  <a:gd name="T5" fmla="*/ 134 h 214"/>
                  <a:gd name="T6" fmla="*/ 3214 w 3222"/>
                  <a:gd name="T7" fmla="*/ 62 h 214"/>
                  <a:gd name="T8" fmla="*/ 0 w 3222"/>
                  <a:gd name="T9" fmla="*/ 22 h 214"/>
                  <a:gd name="T10" fmla="*/ 15 w 3222"/>
                  <a:gd name="T11" fmla="*/ 0 h 214"/>
                </a:gdLst>
                <a:ahLst/>
                <a:cxnLst>
                  <a:cxn ang="0">
                    <a:pos x="T0" y="T1"/>
                  </a:cxn>
                  <a:cxn ang="0">
                    <a:pos x="T2" y="T3"/>
                  </a:cxn>
                  <a:cxn ang="0">
                    <a:pos x="T4" y="T5"/>
                  </a:cxn>
                  <a:cxn ang="0">
                    <a:pos x="T6" y="T7"/>
                  </a:cxn>
                  <a:cxn ang="0">
                    <a:pos x="T8" y="T9"/>
                  </a:cxn>
                  <a:cxn ang="0">
                    <a:pos x="T10" y="T11"/>
                  </a:cxn>
                </a:cxnLst>
                <a:rect l="0" t="0" r="r" b="b"/>
                <a:pathLst>
                  <a:path w="3222" h="214">
                    <a:moveTo>
                      <a:pt x="15" y="0"/>
                    </a:moveTo>
                    <a:lnTo>
                      <a:pt x="3201" y="214"/>
                    </a:lnTo>
                    <a:lnTo>
                      <a:pt x="3222" y="134"/>
                    </a:lnTo>
                    <a:lnTo>
                      <a:pt x="3214" y="62"/>
                    </a:lnTo>
                    <a:lnTo>
                      <a:pt x="0" y="22"/>
                    </a:lnTo>
                    <a:lnTo>
                      <a:pt x="15" y="0"/>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Freeform 83"/>
              <p:cNvSpPr>
                <a:spLocks/>
              </p:cNvSpPr>
              <p:nvPr/>
            </p:nvSpPr>
            <p:spPr bwMode="auto">
              <a:xfrm>
                <a:off x="1358" y="1312"/>
                <a:ext cx="3150" cy="251"/>
              </a:xfrm>
              <a:custGeom>
                <a:avLst/>
                <a:gdLst>
                  <a:gd name="T0" fmla="*/ 9 w 3150"/>
                  <a:gd name="T1" fmla="*/ 225 h 251"/>
                  <a:gd name="T2" fmla="*/ 3150 w 3150"/>
                  <a:gd name="T3" fmla="*/ 112 h 251"/>
                  <a:gd name="T4" fmla="*/ 3030 w 3150"/>
                  <a:gd name="T5" fmla="*/ 0 h 251"/>
                  <a:gd name="T6" fmla="*/ 0 w 3150"/>
                  <a:gd name="T7" fmla="*/ 251 h 251"/>
                  <a:gd name="T8" fmla="*/ 9 w 3150"/>
                  <a:gd name="T9" fmla="*/ 225 h 251"/>
                </a:gdLst>
                <a:ahLst/>
                <a:cxnLst>
                  <a:cxn ang="0">
                    <a:pos x="T0" y="T1"/>
                  </a:cxn>
                  <a:cxn ang="0">
                    <a:pos x="T2" y="T3"/>
                  </a:cxn>
                  <a:cxn ang="0">
                    <a:pos x="T4" y="T5"/>
                  </a:cxn>
                  <a:cxn ang="0">
                    <a:pos x="T6" y="T7"/>
                  </a:cxn>
                  <a:cxn ang="0">
                    <a:pos x="T8" y="T9"/>
                  </a:cxn>
                </a:cxnLst>
                <a:rect l="0" t="0" r="r" b="b"/>
                <a:pathLst>
                  <a:path w="3150" h="251">
                    <a:moveTo>
                      <a:pt x="9" y="225"/>
                    </a:moveTo>
                    <a:lnTo>
                      <a:pt x="3150" y="112"/>
                    </a:lnTo>
                    <a:lnTo>
                      <a:pt x="3030" y="0"/>
                    </a:lnTo>
                    <a:lnTo>
                      <a:pt x="0" y="251"/>
                    </a:lnTo>
                    <a:lnTo>
                      <a:pt x="9" y="225"/>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 name="Freeform 84"/>
              <p:cNvSpPr>
                <a:spLocks/>
              </p:cNvSpPr>
              <p:nvPr/>
            </p:nvSpPr>
            <p:spPr bwMode="auto">
              <a:xfrm>
                <a:off x="1331" y="1148"/>
                <a:ext cx="2945" cy="466"/>
              </a:xfrm>
              <a:custGeom>
                <a:avLst/>
                <a:gdLst>
                  <a:gd name="T0" fmla="*/ 18 w 2945"/>
                  <a:gd name="T1" fmla="*/ 444 h 466"/>
                  <a:gd name="T2" fmla="*/ 2945 w 2945"/>
                  <a:gd name="T3" fmla="*/ 80 h 466"/>
                  <a:gd name="T4" fmla="*/ 2821 w 2945"/>
                  <a:gd name="T5" fmla="*/ 0 h 466"/>
                  <a:gd name="T6" fmla="*/ 0 w 2945"/>
                  <a:gd name="T7" fmla="*/ 466 h 466"/>
                  <a:gd name="T8" fmla="*/ 18 w 2945"/>
                  <a:gd name="T9" fmla="*/ 444 h 466"/>
                </a:gdLst>
                <a:ahLst/>
                <a:cxnLst>
                  <a:cxn ang="0">
                    <a:pos x="T0" y="T1"/>
                  </a:cxn>
                  <a:cxn ang="0">
                    <a:pos x="T2" y="T3"/>
                  </a:cxn>
                  <a:cxn ang="0">
                    <a:pos x="T4" y="T5"/>
                  </a:cxn>
                  <a:cxn ang="0">
                    <a:pos x="T6" y="T7"/>
                  </a:cxn>
                  <a:cxn ang="0">
                    <a:pos x="T8" y="T9"/>
                  </a:cxn>
                </a:cxnLst>
                <a:rect l="0" t="0" r="r" b="b"/>
                <a:pathLst>
                  <a:path w="2945" h="466">
                    <a:moveTo>
                      <a:pt x="18" y="444"/>
                    </a:moveTo>
                    <a:lnTo>
                      <a:pt x="2945" y="80"/>
                    </a:lnTo>
                    <a:lnTo>
                      <a:pt x="2821" y="0"/>
                    </a:lnTo>
                    <a:lnTo>
                      <a:pt x="0" y="466"/>
                    </a:lnTo>
                    <a:lnTo>
                      <a:pt x="18" y="444"/>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 name="Freeform 85"/>
              <p:cNvSpPr>
                <a:spLocks/>
              </p:cNvSpPr>
              <p:nvPr/>
            </p:nvSpPr>
            <p:spPr bwMode="auto">
              <a:xfrm>
                <a:off x="1469" y="1218"/>
                <a:ext cx="2335" cy="1518"/>
              </a:xfrm>
              <a:custGeom>
                <a:avLst/>
                <a:gdLst>
                  <a:gd name="T0" fmla="*/ 0 w 2335"/>
                  <a:gd name="T1" fmla="*/ 29 h 1518"/>
                  <a:gd name="T2" fmla="*/ 2330 w 2335"/>
                  <a:gd name="T3" fmla="*/ 1396 h 1518"/>
                  <a:gd name="T4" fmla="*/ 2335 w 2335"/>
                  <a:gd name="T5" fmla="*/ 1518 h 1518"/>
                  <a:gd name="T6" fmla="*/ 6 w 2335"/>
                  <a:gd name="T7" fmla="*/ 0 h 1518"/>
                  <a:gd name="T8" fmla="*/ 0 w 2335"/>
                  <a:gd name="T9" fmla="*/ 29 h 1518"/>
                </a:gdLst>
                <a:ahLst/>
                <a:cxnLst>
                  <a:cxn ang="0">
                    <a:pos x="T0" y="T1"/>
                  </a:cxn>
                  <a:cxn ang="0">
                    <a:pos x="T2" y="T3"/>
                  </a:cxn>
                  <a:cxn ang="0">
                    <a:pos x="T4" y="T5"/>
                  </a:cxn>
                  <a:cxn ang="0">
                    <a:pos x="T6" y="T7"/>
                  </a:cxn>
                  <a:cxn ang="0">
                    <a:pos x="T8" y="T9"/>
                  </a:cxn>
                </a:cxnLst>
                <a:rect l="0" t="0" r="r" b="b"/>
                <a:pathLst>
                  <a:path w="2335" h="1518">
                    <a:moveTo>
                      <a:pt x="0" y="29"/>
                    </a:moveTo>
                    <a:lnTo>
                      <a:pt x="2330" y="1396"/>
                    </a:lnTo>
                    <a:lnTo>
                      <a:pt x="2335" y="1518"/>
                    </a:lnTo>
                    <a:lnTo>
                      <a:pt x="6" y="0"/>
                    </a:lnTo>
                    <a:lnTo>
                      <a:pt x="0" y="29"/>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 name="Freeform 86"/>
              <p:cNvSpPr>
                <a:spLocks/>
              </p:cNvSpPr>
              <p:nvPr/>
            </p:nvSpPr>
            <p:spPr bwMode="auto">
              <a:xfrm>
                <a:off x="1491" y="1162"/>
                <a:ext cx="2681" cy="2030"/>
              </a:xfrm>
              <a:custGeom>
                <a:avLst/>
                <a:gdLst>
                  <a:gd name="T0" fmla="*/ 0 w 2681"/>
                  <a:gd name="T1" fmla="*/ 30 h 2030"/>
                  <a:gd name="T2" fmla="*/ 2389 w 2681"/>
                  <a:gd name="T3" fmla="*/ 1734 h 2030"/>
                  <a:gd name="T4" fmla="*/ 2513 w 2681"/>
                  <a:gd name="T5" fmla="*/ 1862 h 2030"/>
                  <a:gd name="T6" fmla="*/ 2681 w 2681"/>
                  <a:gd name="T7" fmla="*/ 2030 h 2030"/>
                  <a:gd name="T8" fmla="*/ 0 w 2681"/>
                  <a:gd name="T9" fmla="*/ 0 h 2030"/>
                  <a:gd name="T10" fmla="*/ 0 w 2681"/>
                  <a:gd name="T11" fmla="*/ 30 h 2030"/>
                </a:gdLst>
                <a:ahLst/>
                <a:cxnLst>
                  <a:cxn ang="0">
                    <a:pos x="T0" y="T1"/>
                  </a:cxn>
                  <a:cxn ang="0">
                    <a:pos x="T2" y="T3"/>
                  </a:cxn>
                  <a:cxn ang="0">
                    <a:pos x="T4" y="T5"/>
                  </a:cxn>
                  <a:cxn ang="0">
                    <a:pos x="T6" y="T7"/>
                  </a:cxn>
                  <a:cxn ang="0">
                    <a:pos x="T8" y="T9"/>
                  </a:cxn>
                  <a:cxn ang="0">
                    <a:pos x="T10" y="T11"/>
                  </a:cxn>
                </a:cxnLst>
                <a:rect l="0" t="0" r="r" b="b"/>
                <a:pathLst>
                  <a:path w="2681" h="2030">
                    <a:moveTo>
                      <a:pt x="0" y="30"/>
                    </a:moveTo>
                    <a:lnTo>
                      <a:pt x="2389" y="1734"/>
                    </a:lnTo>
                    <a:lnTo>
                      <a:pt x="2513" y="1862"/>
                    </a:lnTo>
                    <a:lnTo>
                      <a:pt x="2681" y="2030"/>
                    </a:lnTo>
                    <a:lnTo>
                      <a:pt x="0" y="0"/>
                    </a:lnTo>
                    <a:lnTo>
                      <a:pt x="0" y="30"/>
                    </a:lnTo>
                    <a:close/>
                  </a:path>
                </a:pathLst>
              </a:custGeom>
              <a:solidFill>
                <a:srgbClr val="DDDDDD">
                  <a:alpha val="8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4" name="Freeform 87"/>
            <p:cNvSpPr>
              <a:spLocks/>
            </p:cNvSpPr>
            <p:nvPr/>
          </p:nvSpPr>
          <p:spPr bwMode="auto">
            <a:xfrm>
              <a:off x="6024563" y="1754188"/>
              <a:ext cx="1296987" cy="3325812"/>
            </a:xfrm>
            <a:custGeom>
              <a:avLst/>
              <a:gdLst>
                <a:gd name="T0" fmla="*/ 280 w 817"/>
                <a:gd name="T1" fmla="*/ 0 h 2095"/>
                <a:gd name="T2" fmla="*/ 608 w 817"/>
                <a:gd name="T3" fmla="*/ 218 h 2095"/>
                <a:gd name="T4" fmla="*/ 803 w 817"/>
                <a:gd name="T5" fmla="*/ 472 h 2095"/>
                <a:gd name="T6" fmla="*/ 693 w 817"/>
                <a:gd name="T7" fmla="*/ 739 h 2095"/>
                <a:gd name="T8" fmla="*/ 334 w 817"/>
                <a:gd name="T9" fmla="*/ 1056 h 2095"/>
                <a:gd name="T10" fmla="*/ 84 w 817"/>
                <a:gd name="T11" fmla="*/ 1324 h 2095"/>
                <a:gd name="T12" fmla="*/ 0 w 817"/>
                <a:gd name="T13" fmla="*/ 1539 h 2095"/>
                <a:gd name="T14" fmla="*/ 85 w 817"/>
                <a:gd name="T15" fmla="*/ 1785 h 2095"/>
                <a:gd name="T16" fmla="*/ 389 w 817"/>
                <a:gd name="T17" fmla="*/ 2095 h 2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7" h="2095">
                  <a:moveTo>
                    <a:pt x="280" y="0"/>
                  </a:moveTo>
                  <a:cubicBezTo>
                    <a:pt x="400" y="70"/>
                    <a:pt x="521" y="139"/>
                    <a:pt x="608" y="218"/>
                  </a:cubicBezTo>
                  <a:cubicBezTo>
                    <a:pt x="695" y="296"/>
                    <a:pt x="789" y="385"/>
                    <a:pt x="803" y="472"/>
                  </a:cubicBezTo>
                  <a:cubicBezTo>
                    <a:pt x="817" y="559"/>
                    <a:pt x="771" y="642"/>
                    <a:pt x="693" y="739"/>
                  </a:cubicBezTo>
                  <a:cubicBezTo>
                    <a:pt x="615" y="836"/>
                    <a:pt x="436" y="958"/>
                    <a:pt x="334" y="1056"/>
                  </a:cubicBezTo>
                  <a:cubicBezTo>
                    <a:pt x="233" y="1154"/>
                    <a:pt x="139" y="1244"/>
                    <a:pt x="84" y="1324"/>
                  </a:cubicBezTo>
                  <a:cubicBezTo>
                    <a:pt x="28" y="1405"/>
                    <a:pt x="0" y="1462"/>
                    <a:pt x="0" y="1539"/>
                  </a:cubicBezTo>
                  <a:cubicBezTo>
                    <a:pt x="0" y="1616"/>
                    <a:pt x="20" y="1692"/>
                    <a:pt x="85" y="1785"/>
                  </a:cubicBezTo>
                  <a:cubicBezTo>
                    <a:pt x="150" y="1878"/>
                    <a:pt x="326" y="2031"/>
                    <a:pt x="389" y="2095"/>
                  </a:cubicBezTo>
                </a:path>
              </a:pathLst>
            </a:custGeom>
            <a:noFill/>
            <a:ln w="28575"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Rectangle 88"/>
            <p:cNvSpPr>
              <a:spLocks noChangeArrowheads="1"/>
            </p:cNvSpPr>
            <p:nvPr/>
          </p:nvSpPr>
          <p:spPr bwMode="auto">
            <a:xfrm>
              <a:off x="1778000" y="1790700"/>
              <a:ext cx="1308100" cy="1282700"/>
            </a:xfrm>
            <a:prstGeom prst="rect">
              <a:avLst/>
            </a:prstGeom>
            <a:solidFill>
              <a:srgbClr val="0D0D0D"/>
            </a:solidFill>
            <a:ln>
              <a:noFill/>
            </a:ln>
            <a:effectLst/>
          </p:spPr>
          <p:txBody>
            <a:bodyPr wrap="none" anchor="ctr"/>
            <a:lstStyle/>
            <a:p>
              <a:endParaRPr lang="en-US"/>
            </a:p>
          </p:txBody>
        </p:sp>
        <p:grpSp>
          <p:nvGrpSpPr>
            <p:cNvPr id="16" name="Group 89"/>
            <p:cNvGrpSpPr>
              <a:grpSpLocks/>
            </p:cNvGrpSpPr>
            <p:nvPr/>
          </p:nvGrpSpPr>
          <p:grpSpPr bwMode="auto">
            <a:xfrm>
              <a:off x="2200275" y="2066925"/>
              <a:ext cx="925513" cy="463550"/>
              <a:chOff x="162" y="1114"/>
              <a:chExt cx="475" cy="245"/>
            </a:xfrm>
          </p:grpSpPr>
          <p:sp>
            <p:nvSpPr>
              <p:cNvPr id="25" name="Rectangle 90"/>
              <p:cNvSpPr>
                <a:spLocks noChangeArrowheads="1"/>
              </p:cNvSpPr>
              <p:nvPr/>
            </p:nvSpPr>
            <p:spPr bwMode="auto">
              <a:xfrm rot="16830029" flipV="1">
                <a:off x="189" y="1087"/>
                <a:ext cx="240" cy="294"/>
              </a:xfrm>
              <a:prstGeom prst="rect">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AutoShape 91"/>
              <p:cNvSpPr>
                <a:spLocks noChangeArrowheads="1"/>
              </p:cNvSpPr>
              <p:nvPr/>
            </p:nvSpPr>
            <p:spPr bwMode="auto">
              <a:xfrm rot="16830029" flipV="1">
                <a:off x="487" y="1210"/>
                <a:ext cx="151" cy="148"/>
              </a:xfrm>
              <a:custGeom>
                <a:avLst/>
                <a:gdLst>
                  <a:gd name="G0" fmla="+- 0 0 0"/>
                  <a:gd name="G1" fmla="+- 21600 0 0"/>
                  <a:gd name="G2" fmla="*/ 0 1 2"/>
                  <a:gd name="G3" fmla="+- 21600 0 G2"/>
                  <a:gd name="G4" fmla="+/ 0 21600 2"/>
                  <a:gd name="G5" fmla="+/ G1 0 2"/>
                  <a:gd name="G6" fmla="*/ 21600 21600 0"/>
                  <a:gd name="G7" fmla="*/ G6 1 2"/>
                  <a:gd name="G8" fmla="+- 21600 0 G7"/>
                  <a:gd name="G9" fmla="*/ 21600 1 2"/>
                  <a:gd name="G10" fmla="+- 0 0 G9"/>
                  <a:gd name="G11" fmla="?: G10 G8 0"/>
                  <a:gd name="G12" fmla="?: G10 G7 21600"/>
                  <a:gd name="T0" fmla="*/ 21600 w 21600"/>
                  <a:gd name="T1" fmla="*/ 10800 h 21600"/>
                  <a:gd name="T2" fmla="*/ 10800 w 21600"/>
                  <a:gd name="T3" fmla="*/ 21600 h 21600"/>
                  <a:gd name="T4" fmla="*/ 0 w 21600"/>
                  <a:gd name="T5" fmla="*/ 10800 h 21600"/>
                  <a:gd name="T6" fmla="*/ 10800 w 21600"/>
                  <a:gd name="T7" fmla="*/ 0 h 21600"/>
                  <a:gd name="T8" fmla="*/ 1800 w 21600"/>
                  <a:gd name="T9" fmla="*/ 1800 h 21600"/>
                  <a:gd name="T10" fmla="*/ 19800 w 21600"/>
                  <a:gd name="T11" fmla="*/ 19800 h 21600"/>
                </a:gdLst>
                <a:ahLst/>
                <a:cxnLst>
                  <a:cxn ang="0">
                    <a:pos x="T0" y="T1"/>
                  </a:cxn>
                  <a:cxn ang="0">
                    <a:pos x="T2" y="T3"/>
                  </a:cxn>
                  <a:cxn ang="0">
                    <a:pos x="T4" y="T5"/>
                  </a:cxn>
                  <a:cxn ang="0">
                    <a:pos x="T6" y="T7"/>
                  </a:cxn>
                </a:cxnLst>
                <a:rect l="T8" t="T9" r="T10" b="T11"/>
                <a:pathLst>
                  <a:path w="21600" h="21600">
                    <a:moveTo>
                      <a:pt x="0" y="0"/>
                    </a:moveTo>
                    <a:lnTo>
                      <a:pt x="0" y="21600"/>
                    </a:lnTo>
                    <a:lnTo>
                      <a:pt x="21600" y="21600"/>
                    </a:lnTo>
                    <a:lnTo>
                      <a:pt x="21600" y="0"/>
                    </a:lnTo>
                    <a:close/>
                  </a:path>
                </a:pathLst>
              </a:cu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 name="Rectangle 106"/>
            <p:cNvSpPr>
              <a:spLocks noChangeArrowheads="1"/>
            </p:cNvSpPr>
            <p:nvPr/>
          </p:nvSpPr>
          <p:spPr bwMode="auto">
            <a:xfrm>
              <a:off x="2228850" y="1277938"/>
              <a:ext cx="654050" cy="652462"/>
            </a:xfrm>
            <a:prstGeom prst="rect">
              <a:avLst/>
            </a:prstGeom>
            <a:solidFill>
              <a:srgbClr val="0D0D0D"/>
            </a:solidFill>
            <a:ln>
              <a:noFill/>
            </a:ln>
            <a:effectLst/>
          </p:spPr>
          <p:txBody>
            <a:bodyPr wrap="none" anchor="ctr"/>
            <a:lstStyle/>
            <a:p>
              <a:endParaRPr lang="en-US"/>
            </a:p>
          </p:txBody>
        </p:sp>
        <p:grpSp>
          <p:nvGrpSpPr>
            <p:cNvPr id="18" name="Group 107"/>
            <p:cNvGrpSpPr>
              <a:grpSpLocks/>
            </p:cNvGrpSpPr>
            <p:nvPr/>
          </p:nvGrpSpPr>
          <p:grpSpPr bwMode="auto">
            <a:xfrm>
              <a:off x="2081213" y="3668713"/>
              <a:ext cx="1035050" cy="1514475"/>
              <a:chOff x="1215" y="2675"/>
              <a:chExt cx="652" cy="954"/>
            </a:xfrm>
          </p:grpSpPr>
          <p:sp>
            <p:nvSpPr>
              <p:cNvPr id="21" name="Rectangle 108"/>
              <p:cNvSpPr>
                <a:spLocks noChangeArrowheads="1"/>
              </p:cNvSpPr>
              <p:nvPr/>
            </p:nvSpPr>
            <p:spPr bwMode="auto">
              <a:xfrm rot="-849465">
                <a:off x="1215" y="2675"/>
                <a:ext cx="616" cy="954"/>
              </a:xfrm>
              <a:prstGeom prst="rect">
                <a:avLst/>
              </a:prstGeom>
              <a:solidFill>
                <a:srgbClr val="0D0D0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2" name="Group 109"/>
              <p:cNvGrpSpPr>
                <a:grpSpLocks/>
              </p:cNvGrpSpPr>
              <p:nvPr/>
            </p:nvGrpSpPr>
            <p:grpSpPr bwMode="auto">
              <a:xfrm>
                <a:off x="1317" y="2926"/>
                <a:ext cx="550" cy="327"/>
                <a:chOff x="169" y="2422"/>
                <a:chExt cx="550" cy="307"/>
              </a:xfrm>
            </p:grpSpPr>
            <p:sp>
              <p:nvSpPr>
                <p:cNvPr id="23" name="Rectangle 110"/>
                <p:cNvSpPr>
                  <a:spLocks noChangeArrowheads="1"/>
                </p:cNvSpPr>
                <p:nvPr/>
              </p:nvSpPr>
              <p:spPr bwMode="auto">
                <a:xfrm rot="4535877">
                  <a:off x="196" y="2462"/>
                  <a:ext cx="240" cy="293"/>
                </a:xfrm>
                <a:prstGeom prst="rect">
                  <a:avLst/>
                </a:prstGeom>
                <a:solidFill>
                  <a:srgbClr val="9966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AutoShape 111"/>
                <p:cNvSpPr>
                  <a:spLocks noChangeArrowheads="1"/>
                </p:cNvSpPr>
                <p:nvPr/>
              </p:nvSpPr>
              <p:spPr bwMode="auto">
                <a:xfrm rot="4535877">
                  <a:off x="484" y="2422"/>
                  <a:ext cx="235" cy="23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9966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cxnSp>
          <p:nvCxnSpPr>
            <p:cNvPr id="19" name="Straight Connector 18"/>
            <p:cNvCxnSpPr>
              <a:stCxn id="71" idx="6"/>
              <a:endCxn id="36" idx="2"/>
            </p:cNvCxnSpPr>
            <p:nvPr/>
          </p:nvCxnSpPr>
          <p:spPr bwMode="auto">
            <a:xfrm flipV="1">
              <a:off x="3112226" y="1822450"/>
              <a:ext cx="3479074" cy="2385595"/>
            </a:xfrm>
            <a:prstGeom prst="line">
              <a:avLst/>
            </a:prstGeom>
            <a:solidFill>
              <a:schemeClr val="accent1"/>
            </a:solidFill>
            <a:ln w="9525" cap="flat" cmpd="sng" algn="ctr">
              <a:solidFill>
                <a:srgbClr val="FFFF00"/>
              </a:solidFill>
              <a:prstDash val="dash"/>
              <a:round/>
              <a:headEnd type="none" w="med" len="med"/>
              <a:tailEnd type="none" w="med" len="med"/>
            </a:ln>
            <a:effectLst/>
          </p:spPr>
        </p:cxnSp>
        <p:cxnSp>
          <p:nvCxnSpPr>
            <p:cNvPr id="20" name="Straight Connector 19"/>
            <p:cNvCxnSpPr/>
            <p:nvPr/>
          </p:nvCxnSpPr>
          <p:spPr bwMode="auto">
            <a:xfrm>
              <a:off x="3110613" y="4224582"/>
              <a:ext cx="3393375" cy="733512"/>
            </a:xfrm>
            <a:prstGeom prst="line">
              <a:avLst/>
            </a:prstGeom>
            <a:solidFill>
              <a:schemeClr val="accent1"/>
            </a:solidFill>
            <a:ln w="9525" cap="flat" cmpd="sng" algn="ctr">
              <a:solidFill>
                <a:srgbClr val="FFFF00"/>
              </a:solidFill>
              <a:prstDash val="dash"/>
              <a:round/>
              <a:headEnd type="none" w="med" len="med"/>
              <a:tailEnd type="none" w="med" len="med"/>
            </a:ln>
            <a:effectLst/>
          </p:spPr>
        </p:cxnSp>
      </p:grpSp>
      <p:sp>
        <p:nvSpPr>
          <p:cNvPr id="106" name="Text Box 4"/>
          <p:cNvSpPr txBox="1">
            <a:spLocks noChangeArrowheads="1"/>
          </p:cNvSpPr>
          <p:nvPr/>
        </p:nvSpPr>
        <p:spPr bwMode="auto">
          <a:xfrm>
            <a:off x="7968113" y="1632023"/>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07" name="Text Box 92"/>
          <p:cNvSpPr txBox="1">
            <a:spLocks noChangeArrowheads="1"/>
          </p:cNvSpPr>
          <p:nvPr/>
        </p:nvSpPr>
        <p:spPr bwMode="auto">
          <a:xfrm>
            <a:off x="5548902" y="3507332"/>
            <a:ext cx="9234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camera</a:t>
            </a:r>
          </a:p>
        </p:txBody>
      </p:sp>
      <p:sp>
        <p:nvSpPr>
          <p:cNvPr id="108" name="Text Box 93"/>
          <p:cNvSpPr txBox="1">
            <a:spLocks noChangeArrowheads="1"/>
          </p:cNvSpPr>
          <p:nvPr/>
        </p:nvSpPr>
        <p:spPr bwMode="auto">
          <a:xfrm>
            <a:off x="5514894" y="2404623"/>
            <a:ext cx="851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source</a:t>
            </a:r>
          </a:p>
        </p:txBody>
      </p:sp>
      <p:grpSp>
        <p:nvGrpSpPr>
          <p:cNvPr id="110" name="Group 109"/>
          <p:cNvGrpSpPr/>
          <p:nvPr/>
        </p:nvGrpSpPr>
        <p:grpSpPr>
          <a:xfrm>
            <a:off x="6141725" y="5016921"/>
            <a:ext cx="2543175" cy="1377951"/>
            <a:chOff x="2840038" y="4740275"/>
            <a:chExt cx="2722562" cy="1508125"/>
          </a:xfrm>
        </p:grpSpPr>
        <p:sp>
          <p:nvSpPr>
            <p:cNvPr id="111" name="Rectangle 347"/>
            <p:cNvSpPr>
              <a:spLocks noChangeAspect="1" noChangeArrowheads="1"/>
            </p:cNvSpPr>
            <p:nvPr/>
          </p:nvSpPr>
          <p:spPr bwMode="auto">
            <a:xfrm>
              <a:off x="2840038" y="4740275"/>
              <a:ext cx="2722562" cy="1508125"/>
            </a:xfrm>
            <a:prstGeom prst="rect">
              <a:avLst/>
            </a:prstGeom>
            <a:solidFill>
              <a:srgbClr val="00CCFF"/>
            </a:solidFill>
            <a:ln w="254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12" name="Group 349"/>
            <p:cNvGrpSpPr>
              <a:grpSpLocks/>
            </p:cNvGrpSpPr>
            <p:nvPr/>
          </p:nvGrpSpPr>
          <p:grpSpPr bwMode="auto">
            <a:xfrm>
              <a:off x="2881313" y="4973638"/>
              <a:ext cx="2641600" cy="349250"/>
              <a:chOff x="1815" y="3157"/>
              <a:chExt cx="1664" cy="220"/>
            </a:xfrm>
          </p:grpSpPr>
          <p:sp>
            <p:nvSpPr>
              <p:cNvPr id="151" name="Litebulb"/>
              <p:cNvSpPr>
                <a:spLocks noChangeAspect="1" noEditPoints="1" noChangeArrowheads="1"/>
              </p:cNvSpPr>
              <p:nvPr/>
            </p:nvSpPr>
            <p:spPr bwMode="auto">
              <a:xfrm flipV="1">
                <a:off x="1815" y="3173"/>
                <a:ext cx="158"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6350">
                <a:solidFill>
                  <a:srgbClr val="000000"/>
                </a:solidFill>
                <a:miter lim="800000"/>
                <a:headEnd/>
                <a:tailEnd/>
              </a:ln>
            </p:spPr>
            <p:txBody>
              <a:bodyPr/>
              <a:lstStyle/>
              <a:p>
                <a:endParaRPr lang="en-US"/>
              </a:p>
            </p:txBody>
          </p:sp>
          <p:sp>
            <p:nvSpPr>
              <p:cNvPr id="152" name="Rectangle 351"/>
              <p:cNvSpPr>
                <a:spLocks noChangeAspect="1" noChangeArrowheads="1"/>
              </p:cNvSpPr>
              <p:nvPr/>
            </p:nvSpPr>
            <p:spPr bwMode="auto">
              <a:xfrm flipV="1">
                <a:off x="1862" y="3157"/>
                <a:ext cx="64" cy="59"/>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3" name="Litebulb"/>
              <p:cNvSpPr>
                <a:spLocks noChangeAspect="1" noEditPoints="1" noChangeArrowheads="1"/>
              </p:cNvSpPr>
              <p:nvPr/>
            </p:nvSpPr>
            <p:spPr bwMode="auto">
              <a:xfrm flipV="1">
                <a:off x="1983" y="3173"/>
                <a:ext cx="158"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292929"/>
              </a:solidFill>
              <a:ln w="6350">
                <a:solidFill>
                  <a:srgbClr val="000000"/>
                </a:solidFill>
                <a:miter lim="800000"/>
                <a:headEnd/>
                <a:tailEnd/>
              </a:ln>
            </p:spPr>
            <p:txBody>
              <a:bodyPr/>
              <a:lstStyle/>
              <a:p>
                <a:endParaRPr lang="en-US"/>
              </a:p>
            </p:txBody>
          </p:sp>
          <p:sp>
            <p:nvSpPr>
              <p:cNvPr id="154" name="Rectangle 353"/>
              <p:cNvSpPr>
                <a:spLocks noChangeAspect="1" noChangeArrowheads="1"/>
              </p:cNvSpPr>
              <p:nvPr/>
            </p:nvSpPr>
            <p:spPr bwMode="auto">
              <a:xfrm flipV="1">
                <a:off x="2028" y="3157"/>
                <a:ext cx="67" cy="59"/>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5" name="Litebulb"/>
              <p:cNvSpPr>
                <a:spLocks noChangeAspect="1" noEditPoints="1" noChangeArrowheads="1"/>
              </p:cNvSpPr>
              <p:nvPr/>
            </p:nvSpPr>
            <p:spPr bwMode="auto">
              <a:xfrm flipV="1">
                <a:off x="2149" y="3174"/>
                <a:ext cx="158" cy="202"/>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292929"/>
              </a:solidFill>
              <a:ln w="6350">
                <a:solidFill>
                  <a:srgbClr val="000000"/>
                </a:solidFill>
                <a:miter lim="800000"/>
                <a:headEnd/>
                <a:tailEnd/>
              </a:ln>
            </p:spPr>
            <p:txBody>
              <a:bodyPr/>
              <a:lstStyle/>
              <a:p>
                <a:endParaRPr lang="en-US"/>
              </a:p>
            </p:txBody>
          </p:sp>
          <p:sp>
            <p:nvSpPr>
              <p:cNvPr id="156" name="Rectangle 355"/>
              <p:cNvSpPr>
                <a:spLocks noChangeAspect="1" noChangeArrowheads="1"/>
              </p:cNvSpPr>
              <p:nvPr/>
            </p:nvSpPr>
            <p:spPr bwMode="auto">
              <a:xfrm flipV="1">
                <a:off x="2196" y="3158"/>
                <a:ext cx="65" cy="58"/>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7" name="Litebulb"/>
              <p:cNvSpPr>
                <a:spLocks noChangeAspect="1" noEditPoints="1" noChangeArrowheads="1"/>
              </p:cNvSpPr>
              <p:nvPr/>
            </p:nvSpPr>
            <p:spPr bwMode="auto">
              <a:xfrm flipV="1">
                <a:off x="2319" y="3173"/>
                <a:ext cx="158"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6350">
                <a:solidFill>
                  <a:srgbClr val="000000"/>
                </a:solidFill>
                <a:miter lim="800000"/>
                <a:headEnd/>
                <a:tailEnd/>
              </a:ln>
            </p:spPr>
            <p:txBody>
              <a:bodyPr/>
              <a:lstStyle/>
              <a:p>
                <a:endParaRPr lang="en-US"/>
              </a:p>
            </p:txBody>
          </p:sp>
          <p:sp>
            <p:nvSpPr>
              <p:cNvPr id="158" name="Rectangle 357"/>
              <p:cNvSpPr>
                <a:spLocks noChangeAspect="1" noChangeArrowheads="1"/>
              </p:cNvSpPr>
              <p:nvPr/>
            </p:nvSpPr>
            <p:spPr bwMode="auto">
              <a:xfrm flipV="1">
                <a:off x="2366" y="3158"/>
                <a:ext cx="64" cy="58"/>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9" name="Litebulb"/>
              <p:cNvSpPr>
                <a:spLocks noChangeAspect="1" noEditPoints="1" noChangeArrowheads="1"/>
              </p:cNvSpPr>
              <p:nvPr/>
            </p:nvSpPr>
            <p:spPr bwMode="auto">
              <a:xfrm flipV="1">
                <a:off x="2485" y="3173"/>
                <a:ext cx="158"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292929"/>
              </a:solidFill>
              <a:ln w="6350">
                <a:solidFill>
                  <a:srgbClr val="000000"/>
                </a:solidFill>
                <a:miter lim="800000"/>
                <a:headEnd/>
                <a:tailEnd/>
              </a:ln>
            </p:spPr>
            <p:txBody>
              <a:bodyPr/>
              <a:lstStyle/>
              <a:p>
                <a:endParaRPr lang="en-US"/>
              </a:p>
            </p:txBody>
          </p:sp>
          <p:sp>
            <p:nvSpPr>
              <p:cNvPr id="160" name="Rectangle 359"/>
              <p:cNvSpPr>
                <a:spLocks noChangeAspect="1" noChangeArrowheads="1"/>
              </p:cNvSpPr>
              <p:nvPr/>
            </p:nvSpPr>
            <p:spPr bwMode="auto">
              <a:xfrm flipV="1">
                <a:off x="2532" y="3158"/>
                <a:ext cx="66" cy="58"/>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1" name="Litebulb"/>
              <p:cNvSpPr>
                <a:spLocks noChangeAspect="1" noEditPoints="1" noChangeArrowheads="1"/>
              </p:cNvSpPr>
              <p:nvPr/>
            </p:nvSpPr>
            <p:spPr bwMode="auto">
              <a:xfrm flipV="1">
                <a:off x="2986" y="3173"/>
                <a:ext cx="157"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6350">
                <a:solidFill>
                  <a:srgbClr val="000000"/>
                </a:solidFill>
                <a:miter lim="800000"/>
                <a:headEnd/>
                <a:tailEnd/>
              </a:ln>
            </p:spPr>
            <p:txBody>
              <a:bodyPr/>
              <a:lstStyle/>
              <a:p>
                <a:endParaRPr lang="en-US"/>
              </a:p>
            </p:txBody>
          </p:sp>
          <p:sp>
            <p:nvSpPr>
              <p:cNvPr id="162" name="Rectangle 361"/>
              <p:cNvSpPr>
                <a:spLocks noChangeAspect="1" noChangeArrowheads="1"/>
              </p:cNvSpPr>
              <p:nvPr/>
            </p:nvSpPr>
            <p:spPr bwMode="auto">
              <a:xfrm flipV="1">
                <a:off x="3032" y="3158"/>
                <a:ext cx="66" cy="58"/>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 name="Litebulb"/>
              <p:cNvSpPr>
                <a:spLocks noChangeAspect="1" noEditPoints="1" noChangeArrowheads="1"/>
              </p:cNvSpPr>
              <p:nvPr/>
            </p:nvSpPr>
            <p:spPr bwMode="auto">
              <a:xfrm flipV="1">
                <a:off x="2654" y="3173"/>
                <a:ext cx="157"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6350">
                <a:solidFill>
                  <a:srgbClr val="000000"/>
                </a:solidFill>
                <a:miter lim="800000"/>
                <a:headEnd/>
                <a:tailEnd/>
              </a:ln>
            </p:spPr>
            <p:txBody>
              <a:bodyPr/>
              <a:lstStyle/>
              <a:p>
                <a:endParaRPr lang="en-US"/>
              </a:p>
            </p:txBody>
          </p:sp>
          <p:sp>
            <p:nvSpPr>
              <p:cNvPr id="164" name="Rectangle 363"/>
              <p:cNvSpPr>
                <a:spLocks noChangeAspect="1" noChangeArrowheads="1"/>
              </p:cNvSpPr>
              <p:nvPr/>
            </p:nvSpPr>
            <p:spPr bwMode="auto">
              <a:xfrm flipV="1">
                <a:off x="2699" y="3158"/>
                <a:ext cx="66" cy="58"/>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5" name="Litebulb"/>
              <p:cNvSpPr>
                <a:spLocks noChangeAspect="1" noEditPoints="1" noChangeArrowheads="1"/>
              </p:cNvSpPr>
              <p:nvPr/>
            </p:nvSpPr>
            <p:spPr bwMode="auto">
              <a:xfrm flipV="1">
                <a:off x="2820" y="3174"/>
                <a:ext cx="157"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6350">
                <a:solidFill>
                  <a:srgbClr val="000000"/>
                </a:solidFill>
                <a:miter lim="800000"/>
                <a:headEnd/>
                <a:tailEnd/>
              </a:ln>
            </p:spPr>
            <p:txBody>
              <a:bodyPr/>
              <a:lstStyle/>
              <a:p>
                <a:endParaRPr lang="en-US"/>
              </a:p>
            </p:txBody>
          </p:sp>
          <p:sp>
            <p:nvSpPr>
              <p:cNvPr id="166" name="Rectangle 365"/>
              <p:cNvSpPr>
                <a:spLocks noChangeAspect="1" noChangeArrowheads="1"/>
              </p:cNvSpPr>
              <p:nvPr/>
            </p:nvSpPr>
            <p:spPr bwMode="auto">
              <a:xfrm flipV="1">
                <a:off x="2867" y="3158"/>
                <a:ext cx="64" cy="59"/>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7" name="Litebulb"/>
              <p:cNvSpPr>
                <a:spLocks noChangeAspect="1" noEditPoints="1" noChangeArrowheads="1"/>
              </p:cNvSpPr>
              <p:nvPr/>
            </p:nvSpPr>
            <p:spPr bwMode="auto">
              <a:xfrm flipV="1">
                <a:off x="3155" y="3173"/>
                <a:ext cx="156"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292929"/>
              </a:solidFill>
              <a:ln w="6350">
                <a:solidFill>
                  <a:srgbClr val="000000"/>
                </a:solidFill>
                <a:miter lim="800000"/>
                <a:headEnd/>
                <a:tailEnd/>
              </a:ln>
            </p:spPr>
            <p:txBody>
              <a:bodyPr/>
              <a:lstStyle/>
              <a:p>
                <a:endParaRPr lang="en-US"/>
              </a:p>
            </p:txBody>
          </p:sp>
          <p:sp>
            <p:nvSpPr>
              <p:cNvPr id="168" name="Rectangle 367"/>
              <p:cNvSpPr>
                <a:spLocks noChangeAspect="1" noChangeArrowheads="1"/>
              </p:cNvSpPr>
              <p:nvPr/>
            </p:nvSpPr>
            <p:spPr bwMode="auto">
              <a:xfrm flipV="1">
                <a:off x="3199" y="3157"/>
                <a:ext cx="67" cy="59"/>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9" name="Litebulb"/>
              <p:cNvSpPr>
                <a:spLocks noChangeAspect="1" noEditPoints="1" noChangeArrowheads="1"/>
              </p:cNvSpPr>
              <p:nvPr/>
            </p:nvSpPr>
            <p:spPr bwMode="auto">
              <a:xfrm flipV="1">
                <a:off x="3321" y="3173"/>
                <a:ext cx="158" cy="203"/>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292929"/>
              </a:solidFill>
              <a:ln w="6350">
                <a:solidFill>
                  <a:srgbClr val="000000"/>
                </a:solidFill>
                <a:miter lim="800000"/>
                <a:headEnd/>
                <a:tailEnd/>
              </a:ln>
            </p:spPr>
            <p:txBody>
              <a:bodyPr/>
              <a:lstStyle/>
              <a:p>
                <a:endParaRPr lang="en-US"/>
              </a:p>
            </p:txBody>
          </p:sp>
          <p:sp>
            <p:nvSpPr>
              <p:cNvPr id="170" name="Rectangle 369"/>
              <p:cNvSpPr>
                <a:spLocks noChangeAspect="1" noChangeArrowheads="1"/>
              </p:cNvSpPr>
              <p:nvPr/>
            </p:nvSpPr>
            <p:spPr bwMode="auto">
              <a:xfrm flipV="1">
                <a:off x="3368" y="3157"/>
                <a:ext cx="64" cy="59"/>
              </a:xfrm>
              <a:prstGeom prst="rect">
                <a:avLst/>
              </a:prstGeom>
              <a:solidFill>
                <a:schemeClr val="tx1">
                  <a:alpha val="91000"/>
                </a:scheme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3" name="Group 370"/>
            <p:cNvGrpSpPr>
              <a:grpSpLocks/>
            </p:cNvGrpSpPr>
            <p:nvPr/>
          </p:nvGrpSpPr>
          <p:grpSpPr bwMode="auto">
            <a:xfrm>
              <a:off x="4259263" y="6132513"/>
              <a:ext cx="1123950" cy="77787"/>
              <a:chOff x="4651" y="2922"/>
              <a:chExt cx="786" cy="54"/>
            </a:xfrm>
          </p:grpSpPr>
          <p:sp>
            <p:nvSpPr>
              <p:cNvPr id="147" name="Oval 371"/>
              <p:cNvSpPr>
                <a:spLocks noChangeArrowheads="1"/>
              </p:cNvSpPr>
              <p:nvPr/>
            </p:nvSpPr>
            <p:spPr bwMode="auto">
              <a:xfrm>
                <a:off x="4651" y="2926"/>
                <a:ext cx="318" cy="44"/>
              </a:xfrm>
              <a:prstGeom prst="ellipse">
                <a:avLst/>
              </a:prstGeom>
              <a:solidFill>
                <a:srgbClr val="777777"/>
              </a:solidFill>
              <a:ln w="9525">
                <a:solidFill>
                  <a:srgbClr val="777777"/>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8" name="Oval 372"/>
              <p:cNvSpPr>
                <a:spLocks noChangeArrowheads="1"/>
              </p:cNvSpPr>
              <p:nvPr/>
            </p:nvSpPr>
            <p:spPr bwMode="auto">
              <a:xfrm>
                <a:off x="4775" y="2922"/>
                <a:ext cx="662" cy="54"/>
              </a:xfrm>
              <a:prstGeom prst="ellipse">
                <a:avLst/>
              </a:prstGeom>
              <a:solidFill>
                <a:srgbClr val="777777"/>
              </a:solidFill>
              <a:ln w="9525">
                <a:solidFill>
                  <a:srgbClr val="777777"/>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 name="Oval 373"/>
              <p:cNvSpPr>
                <a:spLocks noChangeArrowheads="1"/>
              </p:cNvSpPr>
              <p:nvPr/>
            </p:nvSpPr>
            <p:spPr bwMode="auto">
              <a:xfrm>
                <a:off x="4773" y="2924"/>
                <a:ext cx="388" cy="44"/>
              </a:xfrm>
              <a:prstGeom prst="ellipse">
                <a:avLst/>
              </a:prstGeom>
              <a:solidFill>
                <a:srgbClr val="4D4D4D"/>
              </a:solidFill>
              <a:ln w="9525">
                <a:solidFill>
                  <a:srgbClr val="4D4D4D"/>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0" name="Oval 374"/>
              <p:cNvSpPr>
                <a:spLocks noChangeArrowheads="1"/>
              </p:cNvSpPr>
              <p:nvPr/>
            </p:nvSpPr>
            <p:spPr bwMode="auto">
              <a:xfrm>
                <a:off x="4772" y="2923"/>
                <a:ext cx="199" cy="43"/>
              </a:xfrm>
              <a:prstGeom prst="ellips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14" name="Group 375"/>
            <p:cNvGrpSpPr>
              <a:grpSpLocks/>
            </p:cNvGrpSpPr>
            <p:nvPr/>
          </p:nvGrpSpPr>
          <p:grpSpPr bwMode="auto">
            <a:xfrm>
              <a:off x="4170363" y="5686425"/>
              <a:ext cx="700087" cy="511175"/>
              <a:chOff x="2627" y="3582"/>
              <a:chExt cx="441" cy="322"/>
            </a:xfrm>
          </p:grpSpPr>
          <p:sp>
            <p:nvSpPr>
              <p:cNvPr id="115" name="Freeform 376"/>
              <p:cNvSpPr>
                <a:spLocks/>
              </p:cNvSpPr>
              <p:nvPr/>
            </p:nvSpPr>
            <p:spPr bwMode="auto">
              <a:xfrm>
                <a:off x="2627" y="3582"/>
                <a:ext cx="441" cy="322"/>
              </a:xfrm>
              <a:custGeom>
                <a:avLst/>
                <a:gdLst>
                  <a:gd name="T0" fmla="*/ 401 w 490"/>
                  <a:gd name="T1" fmla="*/ 42 h 358"/>
                  <a:gd name="T2" fmla="*/ 479 w 490"/>
                  <a:gd name="T3" fmla="*/ 102 h 358"/>
                  <a:gd name="T4" fmla="*/ 467 w 490"/>
                  <a:gd name="T5" fmla="*/ 186 h 358"/>
                  <a:gd name="T6" fmla="*/ 399 w 490"/>
                  <a:gd name="T7" fmla="*/ 263 h 358"/>
                  <a:gd name="T8" fmla="*/ 338 w 490"/>
                  <a:gd name="T9" fmla="*/ 315 h 358"/>
                  <a:gd name="T10" fmla="*/ 362 w 490"/>
                  <a:gd name="T11" fmla="*/ 336 h 358"/>
                  <a:gd name="T12" fmla="*/ 297 w 490"/>
                  <a:gd name="T13" fmla="*/ 356 h 358"/>
                  <a:gd name="T14" fmla="*/ 224 w 490"/>
                  <a:gd name="T15" fmla="*/ 348 h 358"/>
                  <a:gd name="T16" fmla="*/ 191 w 490"/>
                  <a:gd name="T17" fmla="*/ 333 h 358"/>
                  <a:gd name="T18" fmla="*/ 225 w 490"/>
                  <a:gd name="T19" fmla="*/ 311 h 358"/>
                  <a:gd name="T20" fmla="*/ 111 w 490"/>
                  <a:gd name="T21" fmla="*/ 207 h 358"/>
                  <a:gd name="T22" fmla="*/ 23 w 490"/>
                  <a:gd name="T23" fmla="*/ 156 h 358"/>
                  <a:gd name="T24" fmla="*/ 5 w 490"/>
                  <a:gd name="T25" fmla="*/ 90 h 358"/>
                  <a:gd name="T26" fmla="*/ 56 w 490"/>
                  <a:gd name="T27" fmla="*/ 66 h 358"/>
                  <a:gd name="T28" fmla="*/ 108 w 490"/>
                  <a:gd name="T29" fmla="*/ 83 h 358"/>
                  <a:gd name="T30" fmla="*/ 180 w 490"/>
                  <a:gd name="T31" fmla="*/ 39 h 358"/>
                  <a:gd name="T32" fmla="*/ 170 w 490"/>
                  <a:gd name="T33" fmla="*/ 21 h 358"/>
                  <a:gd name="T34" fmla="*/ 278 w 490"/>
                  <a:gd name="T35" fmla="*/ 0 h 358"/>
                  <a:gd name="T36" fmla="*/ 408 w 490"/>
                  <a:gd name="T37" fmla="*/ 18 h 358"/>
                  <a:gd name="T38" fmla="*/ 401 w 490"/>
                  <a:gd name="T39" fmla="*/ 4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0" h="358">
                    <a:moveTo>
                      <a:pt x="401" y="42"/>
                    </a:moveTo>
                    <a:cubicBezTo>
                      <a:pt x="422" y="55"/>
                      <a:pt x="468" y="78"/>
                      <a:pt x="479" y="102"/>
                    </a:cubicBezTo>
                    <a:cubicBezTo>
                      <a:pt x="490" y="126"/>
                      <a:pt x="480" y="159"/>
                      <a:pt x="467" y="186"/>
                    </a:cubicBezTo>
                    <a:cubicBezTo>
                      <a:pt x="454" y="213"/>
                      <a:pt x="420" y="242"/>
                      <a:pt x="399" y="263"/>
                    </a:cubicBezTo>
                    <a:cubicBezTo>
                      <a:pt x="378" y="284"/>
                      <a:pt x="344" y="303"/>
                      <a:pt x="338" y="315"/>
                    </a:cubicBezTo>
                    <a:cubicBezTo>
                      <a:pt x="351" y="324"/>
                      <a:pt x="370" y="329"/>
                      <a:pt x="362" y="336"/>
                    </a:cubicBezTo>
                    <a:cubicBezTo>
                      <a:pt x="355" y="343"/>
                      <a:pt x="320" y="354"/>
                      <a:pt x="297" y="356"/>
                    </a:cubicBezTo>
                    <a:cubicBezTo>
                      <a:pt x="274" y="358"/>
                      <a:pt x="242" y="352"/>
                      <a:pt x="224" y="348"/>
                    </a:cubicBezTo>
                    <a:cubicBezTo>
                      <a:pt x="206" y="344"/>
                      <a:pt x="191" y="339"/>
                      <a:pt x="191" y="333"/>
                    </a:cubicBezTo>
                    <a:cubicBezTo>
                      <a:pt x="191" y="327"/>
                      <a:pt x="203" y="324"/>
                      <a:pt x="225" y="311"/>
                    </a:cubicBezTo>
                    <a:cubicBezTo>
                      <a:pt x="183" y="290"/>
                      <a:pt x="145" y="233"/>
                      <a:pt x="111" y="207"/>
                    </a:cubicBezTo>
                    <a:cubicBezTo>
                      <a:pt x="72" y="185"/>
                      <a:pt x="41" y="175"/>
                      <a:pt x="23" y="156"/>
                    </a:cubicBezTo>
                    <a:cubicBezTo>
                      <a:pt x="5" y="137"/>
                      <a:pt x="0" y="105"/>
                      <a:pt x="5" y="90"/>
                    </a:cubicBezTo>
                    <a:cubicBezTo>
                      <a:pt x="14" y="73"/>
                      <a:pt x="39" y="67"/>
                      <a:pt x="56" y="66"/>
                    </a:cubicBezTo>
                    <a:cubicBezTo>
                      <a:pt x="73" y="65"/>
                      <a:pt x="87" y="78"/>
                      <a:pt x="108" y="83"/>
                    </a:cubicBezTo>
                    <a:cubicBezTo>
                      <a:pt x="131" y="71"/>
                      <a:pt x="170" y="49"/>
                      <a:pt x="180" y="39"/>
                    </a:cubicBezTo>
                    <a:cubicBezTo>
                      <a:pt x="170" y="30"/>
                      <a:pt x="161" y="33"/>
                      <a:pt x="170" y="21"/>
                    </a:cubicBezTo>
                    <a:cubicBezTo>
                      <a:pt x="180" y="8"/>
                      <a:pt x="238" y="0"/>
                      <a:pt x="278" y="0"/>
                    </a:cubicBezTo>
                    <a:cubicBezTo>
                      <a:pt x="318" y="0"/>
                      <a:pt x="389" y="6"/>
                      <a:pt x="408" y="18"/>
                    </a:cubicBezTo>
                    <a:cubicBezTo>
                      <a:pt x="417" y="32"/>
                      <a:pt x="402" y="37"/>
                      <a:pt x="401" y="42"/>
                    </a:cubicBezTo>
                    <a:close/>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16" name="Freeform 377"/>
              <p:cNvSpPr>
                <a:spLocks/>
              </p:cNvSpPr>
              <p:nvPr/>
            </p:nvSpPr>
            <p:spPr bwMode="auto">
              <a:xfrm flipH="1">
                <a:off x="2704" y="3585"/>
                <a:ext cx="360" cy="317"/>
              </a:xfrm>
              <a:custGeom>
                <a:avLst/>
                <a:gdLst>
                  <a:gd name="T0" fmla="*/ 530 w 1343"/>
                  <a:gd name="T1" fmla="*/ 1131 h 1145"/>
                  <a:gd name="T2" fmla="*/ 491 w 1343"/>
                  <a:gd name="T3" fmla="*/ 1121 h 1145"/>
                  <a:gd name="T4" fmla="*/ 445 w 1343"/>
                  <a:gd name="T5" fmla="*/ 1103 h 1145"/>
                  <a:gd name="T6" fmla="*/ 421 w 1343"/>
                  <a:gd name="T7" fmla="*/ 1077 h 1145"/>
                  <a:gd name="T8" fmla="*/ 443 w 1343"/>
                  <a:gd name="T9" fmla="*/ 1046 h 1145"/>
                  <a:gd name="T10" fmla="*/ 493 w 1343"/>
                  <a:gd name="T11" fmla="*/ 1020 h 1145"/>
                  <a:gd name="T12" fmla="*/ 455 w 1343"/>
                  <a:gd name="T13" fmla="*/ 993 h 1145"/>
                  <a:gd name="T14" fmla="*/ 385 w 1343"/>
                  <a:gd name="T15" fmla="*/ 939 h 1145"/>
                  <a:gd name="T16" fmla="*/ 295 w 1343"/>
                  <a:gd name="T17" fmla="*/ 863 h 1145"/>
                  <a:gd name="T18" fmla="*/ 198 w 1343"/>
                  <a:gd name="T19" fmla="*/ 770 h 1145"/>
                  <a:gd name="T20" fmla="*/ 109 w 1343"/>
                  <a:gd name="T21" fmla="*/ 666 h 1145"/>
                  <a:gd name="T22" fmla="*/ 38 w 1343"/>
                  <a:gd name="T23" fmla="*/ 555 h 1145"/>
                  <a:gd name="T24" fmla="*/ 3 w 1343"/>
                  <a:gd name="T25" fmla="*/ 443 h 1145"/>
                  <a:gd name="T26" fmla="*/ 13 w 1343"/>
                  <a:gd name="T27" fmla="*/ 336 h 1145"/>
                  <a:gd name="T28" fmla="*/ 84 w 1343"/>
                  <a:gd name="T29" fmla="*/ 238 h 1145"/>
                  <a:gd name="T30" fmla="*/ 230 w 1343"/>
                  <a:gd name="T31" fmla="*/ 154 h 1145"/>
                  <a:gd name="T32" fmla="*/ 280 w 1343"/>
                  <a:gd name="T33" fmla="*/ 121 h 1145"/>
                  <a:gd name="T34" fmla="*/ 253 w 1343"/>
                  <a:gd name="T35" fmla="*/ 79 h 1145"/>
                  <a:gd name="T36" fmla="*/ 331 w 1343"/>
                  <a:gd name="T37" fmla="*/ 30 h 1145"/>
                  <a:gd name="T38" fmla="*/ 359 w 1343"/>
                  <a:gd name="T39" fmla="*/ 24 h 1145"/>
                  <a:gd name="T40" fmla="*/ 438 w 1343"/>
                  <a:gd name="T41" fmla="*/ 14 h 1145"/>
                  <a:gd name="T42" fmla="*/ 560 w 1343"/>
                  <a:gd name="T43" fmla="*/ 2 h 1145"/>
                  <a:gd name="T44" fmla="*/ 718 w 1343"/>
                  <a:gd name="T45" fmla="*/ 0 h 1145"/>
                  <a:gd name="T46" fmla="*/ 905 w 1343"/>
                  <a:gd name="T47" fmla="*/ 11 h 1145"/>
                  <a:gd name="T48" fmla="*/ 980 w 1343"/>
                  <a:gd name="T49" fmla="*/ 22 h 1145"/>
                  <a:gd name="T50" fmla="*/ 1010 w 1343"/>
                  <a:gd name="T51" fmla="*/ 33 h 1145"/>
                  <a:gd name="T52" fmla="*/ 1044 w 1343"/>
                  <a:gd name="T53" fmla="*/ 52 h 1145"/>
                  <a:gd name="T54" fmla="*/ 1063 w 1343"/>
                  <a:gd name="T55" fmla="*/ 78 h 1145"/>
                  <a:gd name="T56" fmla="*/ 1043 w 1343"/>
                  <a:gd name="T57" fmla="*/ 108 h 1145"/>
                  <a:gd name="T58" fmla="*/ 1005 w 1343"/>
                  <a:gd name="T59" fmla="*/ 131 h 1145"/>
                  <a:gd name="T60" fmla="*/ 1072 w 1343"/>
                  <a:gd name="T61" fmla="*/ 154 h 1145"/>
                  <a:gd name="T62" fmla="*/ 1180 w 1343"/>
                  <a:gd name="T63" fmla="*/ 206 h 1145"/>
                  <a:gd name="T64" fmla="*/ 1285 w 1343"/>
                  <a:gd name="T65" fmla="*/ 290 h 1145"/>
                  <a:gd name="T66" fmla="*/ 1343 w 1343"/>
                  <a:gd name="T67" fmla="*/ 410 h 1145"/>
                  <a:gd name="T68" fmla="*/ 1307 w 1343"/>
                  <a:gd name="T69" fmla="*/ 567 h 1145"/>
                  <a:gd name="T70" fmla="*/ 1291 w 1343"/>
                  <a:gd name="T71" fmla="*/ 592 h 1145"/>
                  <a:gd name="T72" fmla="*/ 1245 w 1343"/>
                  <a:gd name="T73" fmla="*/ 655 h 1145"/>
                  <a:gd name="T74" fmla="*/ 1166 w 1343"/>
                  <a:gd name="T75" fmla="*/ 747 h 1145"/>
                  <a:gd name="T76" fmla="*/ 1058 w 1343"/>
                  <a:gd name="T77" fmla="*/ 857 h 1145"/>
                  <a:gd name="T78" fmla="*/ 917 w 1343"/>
                  <a:gd name="T79" fmla="*/ 974 h 1145"/>
                  <a:gd name="T80" fmla="*/ 874 w 1343"/>
                  <a:gd name="T81" fmla="*/ 1015 h 1145"/>
                  <a:gd name="T82" fmla="*/ 911 w 1343"/>
                  <a:gd name="T83" fmla="*/ 1028 h 1145"/>
                  <a:gd name="T84" fmla="*/ 952 w 1343"/>
                  <a:gd name="T85" fmla="*/ 1047 h 1145"/>
                  <a:gd name="T86" fmla="*/ 969 w 1343"/>
                  <a:gd name="T87" fmla="*/ 1073 h 1145"/>
                  <a:gd name="T88" fmla="*/ 936 w 1343"/>
                  <a:gd name="T89" fmla="*/ 1103 h 1145"/>
                  <a:gd name="T90" fmla="*/ 870 w 1343"/>
                  <a:gd name="T91" fmla="*/ 1123 h 1145"/>
                  <a:gd name="T92" fmla="*/ 836 w 1343"/>
                  <a:gd name="T93" fmla="*/ 1129 h 1145"/>
                  <a:gd name="T94" fmla="*/ 772 w 1343"/>
                  <a:gd name="T95" fmla="*/ 1138 h 1145"/>
                  <a:gd name="T96" fmla="*/ 693 w 1343"/>
                  <a:gd name="T97" fmla="*/ 1144 h 1145"/>
                  <a:gd name="T98" fmla="*/ 611 w 1343"/>
                  <a:gd name="T99" fmla="*/ 1145 h 1145"/>
                  <a:gd name="T100" fmla="*/ 540 w 1343"/>
                  <a:gd name="T101" fmla="*/ 1134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3" h="1145">
                    <a:moveTo>
                      <a:pt x="540" y="1134"/>
                    </a:moveTo>
                    <a:lnTo>
                      <a:pt x="537" y="1134"/>
                    </a:lnTo>
                    <a:lnTo>
                      <a:pt x="530" y="1131"/>
                    </a:lnTo>
                    <a:lnTo>
                      <a:pt x="519" y="1129"/>
                    </a:lnTo>
                    <a:lnTo>
                      <a:pt x="506" y="1126"/>
                    </a:lnTo>
                    <a:lnTo>
                      <a:pt x="491" y="1121"/>
                    </a:lnTo>
                    <a:lnTo>
                      <a:pt x="475" y="1116"/>
                    </a:lnTo>
                    <a:lnTo>
                      <a:pt x="460" y="1110"/>
                    </a:lnTo>
                    <a:lnTo>
                      <a:pt x="445" y="1103"/>
                    </a:lnTo>
                    <a:lnTo>
                      <a:pt x="434" y="1096"/>
                    </a:lnTo>
                    <a:lnTo>
                      <a:pt x="425" y="1087"/>
                    </a:lnTo>
                    <a:lnTo>
                      <a:pt x="421" y="1077"/>
                    </a:lnTo>
                    <a:lnTo>
                      <a:pt x="421" y="1068"/>
                    </a:lnTo>
                    <a:lnTo>
                      <a:pt x="428" y="1057"/>
                    </a:lnTo>
                    <a:lnTo>
                      <a:pt x="443" y="1046"/>
                    </a:lnTo>
                    <a:lnTo>
                      <a:pt x="465" y="1035"/>
                    </a:lnTo>
                    <a:lnTo>
                      <a:pt x="496" y="1022"/>
                    </a:lnTo>
                    <a:lnTo>
                      <a:pt x="493" y="1020"/>
                    </a:lnTo>
                    <a:lnTo>
                      <a:pt x="485" y="1015"/>
                    </a:lnTo>
                    <a:lnTo>
                      <a:pt x="473" y="1006"/>
                    </a:lnTo>
                    <a:lnTo>
                      <a:pt x="455" y="993"/>
                    </a:lnTo>
                    <a:lnTo>
                      <a:pt x="435" y="978"/>
                    </a:lnTo>
                    <a:lnTo>
                      <a:pt x="412" y="960"/>
                    </a:lnTo>
                    <a:lnTo>
                      <a:pt x="385" y="939"/>
                    </a:lnTo>
                    <a:lnTo>
                      <a:pt x="356" y="916"/>
                    </a:lnTo>
                    <a:lnTo>
                      <a:pt x="326" y="891"/>
                    </a:lnTo>
                    <a:lnTo>
                      <a:pt x="295" y="863"/>
                    </a:lnTo>
                    <a:lnTo>
                      <a:pt x="263" y="834"/>
                    </a:lnTo>
                    <a:lnTo>
                      <a:pt x="231" y="803"/>
                    </a:lnTo>
                    <a:lnTo>
                      <a:pt x="198" y="770"/>
                    </a:lnTo>
                    <a:lnTo>
                      <a:pt x="167" y="737"/>
                    </a:lnTo>
                    <a:lnTo>
                      <a:pt x="136" y="702"/>
                    </a:lnTo>
                    <a:lnTo>
                      <a:pt x="109" y="666"/>
                    </a:lnTo>
                    <a:lnTo>
                      <a:pt x="82" y="630"/>
                    </a:lnTo>
                    <a:lnTo>
                      <a:pt x="59" y="593"/>
                    </a:lnTo>
                    <a:lnTo>
                      <a:pt x="38" y="555"/>
                    </a:lnTo>
                    <a:lnTo>
                      <a:pt x="22" y="518"/>
                    </a:lnTo>
                    <a:lnTo>
                      <a:pt x="9" y="480"/>
                    </a:lnTo>
                    <a:lnTo>
                      <a:pt x="3" y="443"/>
                    </a:lnTo>
                    <a:lnTo>
                      <a:pt x="0" y="406"/>
                    </a:lnTo>
                    <a:lnTo>
                      <a:pt x="4" y="370"/>
                    </a:lnTo>
                    <a:lnTo>
                      <a:pt x="13" y="336"/>
                    </a:lnTo>
                    <a:lnTo>
                      <a:pt x="30" y="301"/>
                    </a:lnTo>
                    <a:lnTo>
                      <a:pt x="53" y="269"/>
                    </a:lnTo>
                    <a:lnTo>
                      <a:pt x="84" y="238"/>
                    </a:lnTo>
                    <a:lnTo>
                      <a:pt x="124" y="208"/>
                    </a:lnTo>
                    <a:lnTo>
                      <a:pt x="172" y="181"/>
                    </a:lnTo>
                    <a:lnTo>
                      <a:pt x="230" y="154"/>
                    </a:lnTo>
                    <a:lnTo>
                      <a:pt x="296" y="131"/>
                    </a:lnTo>
                    <a:lnTo>
                      <a:pt x="292" y="129"/>
                    </a:lnTo>
                    <a:lnTo>
                      <a:pt x="280" y="121"/>
                    </a:lnTo>
                    <a:lnTo>
                      <a:pt x="266" y="109"/>
                    </a:lnTo>
                    <a:lnTo>
                      <a:pt x="256" y="95"/>
                    </a:lnTo>
                    <a:lnTo>
                      <a:pt x="253" y="79"/>
                    </a:lnTo>
                    <a:lnTo>
                      <a:pt x="261" y="63"/>
                    </a:lnTo>
                    <a:lnTo>
                      <a:pt x="285" y="46"/>
                    </a:lnTo>
                    <a:lnTo>
                      <a:pt x="331" y="30"/>
                    </a:lnTo>
                    <a:lnTo>
                      <a:pt x="334" y="29"/>
                    </a:lnTo>
                    <a:lnTo>
                      <a:pt x="344" y="27"/>
                    </a:lnTo>
                    <a:lnTo>
                      <a:pt x="359" y="24"/>
                    </a:lnTo>
                    <a:lnTo>
                      <a:pt x="381" y="20"/>
                    </a:lnTo>
                    <a:lnTo>
                      <a:pt x="407" y="17"/>
                    </a:lnTo>
                    <a:lnTo>
                      <a:pt x="438" y="14"/>
                    </a:lnTo>
                    <a:lnTo>
                      <a:pt x="474" y="9"/>
                    </a:lnTo>
                    <a:lnTo>
                      <a:pt x="515" y="6"/>
                    </a:lnTo>
                    <a:lnTo>
                      <a:pt x="560" y="2"/>
                    </a:lnTo>
                    <a:lnTo>
                      <a:pt x="610" y="1"/>
                    </a:lnTo>
                    <a:lnTo>
                      <a:pt x="662" y="0"/>
                    </a:lnTo>
                    <a:lnTo>
                      <a:pt x="718" y="0"/>
                    </a:lnTo>
                    <a:lnTo>
                      <a:pt x="778" y="1"/>
                    </a:lnTo>
                    <a:lnTo>
                      <a:pt x="840" y="6"/>
                    </a:lnTo>
                    <a:lnTo>
                      <a:pt x="905" y="11"/>
                    </a:lnTo>
                    <a:lnTo>
                      <a:pt x="972" y="19"/>
                    </a:lnTo>
                    <a:lnTo>
                      <a:pt x="974" y="20"/>
                    </a:lnTo>
                    <a:lnTo>
                      <a:pt x="980" y="22"/>
                    </a:lnTo>
                    <a:lnTo>
                      <a:pt x="988" y="24"/>
                    </a:lnTo>
                    <a:lnTo>
                      <a:pt x="998" y="29"/>
                    </a:lnTo>
                    <a:lnTo>
                      <a:pt x="1010" y="33"/>
                    </a:lnTo>
                    <a:lnTo>
                      <a:pt x="1022" y="39"/>
                    </a:lnTo>
                    <a:lnTo>
                      <a:pt x="1034" y="45"/>
                    </a:lnTo>
                    <a:lnTo>
                      <a:pt x="1044" y="52"/>
                    </a:lnTo>
                    <a:lnTo>
                      <a:pt x="1053" y="60"/>
                    </a:lnTo>
                    <a:lnTo>
                      <a:pt x="1060" y="69"/>
                    </a:lnTo>
                    <a:lnTo>
                      <a:pt x="1063" y="78"/>
                    </a:lnTo>
                    <a:lnTo>
                      <a:pt x="1062" y="87"/>
                    </a:lnTo>
                    <a:lnTo>
                      <a:pt x="1056" y="98"/>
                    </a:lnTo>
                    <a:lnTo>
                      <a:pt x="1043" y="108"/>
                    </a:lnTo>
                    <a:lnTo>
                      <a:pt x="1025" y="118"/>
                    </a:lnTo>
                    <a:lnTo>
                      <a:pt x="999" y="130"/>
                    </a:lnTo>
                    <a:lnTo>
                      <a:pt x="1005" y="131"/>
                    </a:lnTo>
                    <a:lnTo>
                      <a:pt x="1020" y="136"/>
                    </a:lnTo>
                    <a:lnTo>
                      <a:pt x="1042" y="144"/>
                    </a:lnTo>
                    <a:lnTo>
                      <a:pt x="1072" y="154"/>
                    </a:lnTo>
                    <a:lnTo>
                      <a:pt x="1105" y="168"/>
                    </a:lnTo>
                    <a:lnTo>
                      <a:pt x="1142" y="185"/>
                    </a:lnTo>
                    <a:lnTo>
                      <a:pt x="1180" y="206"/>
                    </a:lnTo>
                    <a:lnTo>
                      <a:pt x="1217" y="230"/>
                    </a:lnTo>
                    <a:lnTo>
                      <a:pt x="1253" y="259"/>
                    </a:lnTo>
                    <a:lnTo>
                      <a:pt x="1285" y="290"/>
                    </a:lnTo>
                    <a:lnTo>
                      <a:pt x="1312" y="326"/>
                    </a:lnTo>
                    <a:lnTo>
                      <a:pt x="1331" y="366"/>
                    </a:lnTo>
                    <a:lnTo>
                      <a:pt x="1343" y="410"/>
                    </a:lnTo>
                    <a:lnTo>
                      <a:pt x="1343" y="458"/>
                    </a:lnTo>
                    <a:lnTo>
                      <a:pt x="1332" y="511"/>
                    </a:lnTo>
                    <a:lnTo>
                      <a:pt x="1307" y="567"/>
                    </a:lnTo>
                    <a:lnTo>
                      <a:pt x="1305" y="570"/>
                    </a:lnTo>
                    <a:lnTo>
                      <a:pt x="1300" y="578"/>
                    </a:lnTo>
                    <a:lnTo>
                      <a:pt x="1291" y="592"/>
                    </a:lnTo>
                    <a:lnTo>
                      <a:pt x="1279" y="609"/>
                    </a:lnTo>
                    <a:lnTo>
                      <a:pt x="1263" y="630"/>
                    </a:lnTo>
                    <a:lnTo>
                      <a:pt x="1245" y="655"/>
                    </a:lnTo>
                    <a:lnTo>
                      <a:pt x="1222" y="682"/>
                    </a:lnTo>
                    <a:lnTo>
                      <a:pt x="1196" y="714"/>
                    </a:lnTo>
                    <a:lnTo>
                      <a:pt x="1166" y="747"/>
                    </a:lnTo>
                    <a:lnTo>
                      <a:pt x="1134" y="783"/>
                    </a:lnTo>
                    <a:lnTo>
                      <a:pt x="1097" y="819"/>
                    </a:lnTo>
                    <a:lnTo>
                      <a:pt x="1058" y="857"/>
                    </a:lnTo>
                    <a:lnTo>
                      <a:pt x="1014" y="897"/>
                    </a:lnTo>
                    <a:lnTo>
                      <a:pt x="968" y="936"/>
                    </a:lnTo>
                    <a:lnTo>
                      <a:pt x="917" y="974"/>
                    </a:lnTo>
                    <a:lnTo>
                      <a:pt x="864" y="1013"/>
                    </a:lnTo>
                    <a:lnTo>
                      <a:pt x="867" y="1014"/>
                    </a:lnTo>
                    <a:lnTo>
                      <a:pt x="874" y="1015"/>
                    </a:lnTo>
                    <a:lnTo>
                      <a:pt x="884" y="1019"/>
                    </a:lnTo>
                    <a:lnTo>
                      <a:pt x="897" y="1022"/>
                    </a:lnTo>
                    <a:lnTo>
                      <a:pt x="911" y="1028"/>
                    </a:lnTo>
                    <a:lnTo>
                      <a:pt x="926" y="1034"/>
                    </a:lnTo>
                    <a:lnTo>
                      <a:pt x="939" y="1041"/>
                    </a:lnTo>
                    <a:lnTo>
                      <a:pt x="952" y="1047"/>
                    </a:lnTo>
                    <a:lnTo>
                      <a:pt x="961" y="1055"/>
                    </a:lnTo>
                    <a:lnTo>
                      <a:pt x="968" y="1065"/>
                    </a:lnTo>
                    <a:lnTo>
                      <a:pt x="969" y="1073"/>
                    </a:lnTo>
                    <a:lnTo>
                      <a:pt x="965" y="1083"/>
                    </a:lnTo>
                    <a:lnTo>
                      <a:pt x="954" y="1092"/>
                    </a:lnTo>
                    <a:lnTo>
                      <a:pt x="936" y="1103"/>
                    </a:lnTo>
                    <a:lnTo>
                      <a:pt x="909" y="1113"/>
                    </a:lnTo>
                    <a:lnTo>
                      <a:pt x="873" y="1123"/>
                    </a:lnTo>
                    <a:lnTo>
                      <a:pt x="870" y="1123"/>
                    </a:lnTo>
                    <a:lnTo>
                      <a:pt x="862" y="1126"/>
                    </a:lnTo>
                    <a:lnTo>
                      <a:pt x="851" y="1127"/>
                    </a:lnTo>
                    <a:lnTo>
                      <a:pt x="836" y="1129"/>
                    </a:lnTo>
                    <a:lnTo>
                      <a:pt x="817" y="1133"/>
                    </a:lnTo>
                    <a:lnTo>
                      <a:pt x="796" y="1135"/>
                    </a:lnTo>
                    <a:lnTo>
                      <a:pt x="772" y="1138"/>
                    </a:lnTo>
                    <a:lnTo>
                      <a:pt x="747" y="1141"/>
                    </a:lnTo>
                    <a:lnTo>
                      <a:pt x="720" y="1143"/>
                    </a:lnTo>
                    <a:lnTo>
                      <a:pt x="693" y="1144"/>
                    </a:lnTo>
                    <a:lnTo>
                      <a:pt x="665" y="1145"/>
                    </a:lnTo>
                    <a:lnTo>
                      <a:pt x="637" y="1145"/>
                    </a:lnTo>
                    <a:lnTo>
                      <a:pt x="611" y="1145"/>
                    </a:lnTo>
                    <a:lnTo>
                      <a:pt x="586" y="1143"/>
                    </a:lnTo>
                    <a:lnTo>
                      <a:pt x="561" y="1140"/>
                    </a:lnTo>
                    <a:lnTo>
                      <a:pt x="540" y="1134"/>
                    </a:lnTo>
                    <a:close/>
                  </a:path>
                </a:pathLst>
              </a:custGeom>
              <a:solidFill>
                <a:srgbClr val="E496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378"/>
              <p:cNvSpPr>
                <a:spLocks/>
              </p:cNvSpPr>
              <p:nvPr/>
            </p:nvSpPr>
            <p:spPr bwMode="auto">
              <a:xfrm flipH="1">
                <a:off x="2631" y="3642"/>
                <a:ext cx="94" cy="122"/>
              </a:xfrm>
              <a:custGeom>
                <a:avLst/>
                <a:gdLst>
                  <a:gd name="T0" fmla="*/ 6 w 350"/>
                  <a:gd name="T1" fmla="*/ 60 h 435"/>
                  <a:gd name="T2" fmla="*/ 20 w 350"/>
                  <a:gd name="T3" fmla="*/ 50 h 435"/>
                  <a:gd name="T4" fmla="*/ 44 w 350"/>
                  <a:gd name="T5" fmla="*/ 37 h 435"/>
                  <a:gd name="T6" fmla="*/ 78 w 350"/>
                  <a:gd name="T7" fmla="*/ 20 h 435"/>
                  <a:gd name="T8" fmla="*/ 120 w 350"/>
                  <a:gd name="T9" fmla="*/ 8 h 435"/>
                  <a:gd name="T10" fmla="*/ 170 w 350"/>
                  <a:gd name="T11" fmla="*/ 0 h 435"/>
                  <a:gd name="T12" fmla="*/ 225 w 350"/>
                  <a:gd name="T13" fmla="*/ 3 h 435"/>
                  <a:gd name="T14" fmla="*/ 284 w 350"/>
                  <a:gd name="T15" fmla="*/ 19 h 435"/>
                  <a:gd name="T16" fmla="*/ 316 w 350"/>
                  <a:gd name="T17" fmla="*/ 35 h 435"/>
                  <a:gd name="T18" fmla="*/ 328 w 350"/>
                  <a:gd name="T19" fmla="*/ 56 h 435"/>
                  <a:gd name="T20" fmla="*/ 343 w 350"/>
                  <a:gd name="T21" fmla="*/ 92 h 435"/>
                  <a:gd name="T22" fmla="*/ 350 w 350"/>
                  <a:gd name="T23" fmla="*/ 141 h 435"/>
                  <a:gd name="T24" fmla="*/ 337 w 350"/>
                  <a:gd name="T25" fmla="*/ 201 h 435"/>
                  <a:gd name="T26" fmla="*/ 297 w 350"/>
                  <a:gd name="T27" fmla="*/ 266 h 435"/>
                  <a:gd name="T28" fmla="*/ 216 w 350"/>
                  <a:gd name="T29" fmla="*/ 335 h 435"/>
                  <a:gd name="T30" fmla="*/ 87 w 350"/>
                  <a:gd name="T31" fmla="*/ 403 h 435"/>
                  <a:gd name="T32" fmla="*/ 22 w 350"/>
                  <a:gd name="T33" fmla="*/ 369 h 435"/>
                  <a:gd name="T34" fmla="*/ 35 w 350"/>
                  <a:gd name="T35" fmla="*/ 364 h 435"/>
                  <a:gd name="T36" fmla="*/ 68 w 350"/>
                  <a:gd name="T37" fmla="*/ 345 h 435"/>
                  <a:gd name="T38" fmla="*/ 113 w 350"/>
                  <a:gd name="T39" fmla="*/ 319 h 435"/>
                  <a:gd name="T40" fmla="*/ 162 w 350"/>
                  <a:gd name="T41" fmla="*/ 282 h 435"/>
                  <a:gd name="T42" fmla="*/ 206 w 350"/>
                  <a:gd name="T43" fmla="*/ 239 h 435"/>
                  <a:gd name="T44" fmla="*/ 237 w 350"/>
                  <a:gd name="T45" fmla="*/ 192 h 435"/>
                  <a:gd name="T46" fmla="*/ 248 w 350"/>
                  <a:gd name="T47" fmla="*/ 139 h 435"/>
                  <a:gd name="T48" fmla="*/ 230 w 350"/>
                  <a:gd name="T49" fmla="*/ 85 h 435"/>
                  <a:gd name="T50" fmla="*/ 227 w 350"/>
                  <a:gd name="T51" fmla="*/ 81 h 435"/>
                  <a:gd name="T52" fmla="*/ 219 w 350"/>
                  <a:gd name="T53" fmla="*/ 76 h 435"/>
                  <a:gd name="T54" fmla="*/ 207 w 350"/>
                  <a:gd name="T55" fmla="*/ 68 h 435"/>
                  <a:gd name="T56" fmla="*/ 188 w 350"/>
                  <a:gd name="T57" fmla="*/ 61 h 435"/>
                  <a:gd name="T58" fmla="*/ 163 w 350"/>
                  <a:gd name="T59" fmla="*/ 58 h 435"/>
                  <a:gd name="T60" fmla="*/ 131 w 350"/>
                  <a:gd name="T61" fmla="*/ 64 h 435"/>
                  <a:gd name="T62" fmla="*/ 91 w 350"/>
                  <a:gd name="T63" fmla="*/ 79 h 435"/>
                  <a:gd name="T64" fmla="*/ 45 w 350"/>
                  <a:gd name="T65" fmla="*/ 10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0" h="435">
                    <a:moveTo>
                      <a:pt x="5" y="61"/>
                    </a:moveTo>
                    <a:lnTo>
                      <a:pt x="6" y="60"/>
                    </a:lnTo>
                    <a:lnTo>
                      <a:pt x="12" y="56"/>
                    </a:lnTo>
                    <a:lnTo>
                      <a:pt x="20" y="50"/>
                    </a:lnTo>
                    <a:lnTo>
                      <a:pt x="30" y="43"/>
                    </a:lnTo>
                    <a:lnTo>
                      <a:pt x="44" y="37"/>
                    </a:lnTo>
                    <a:lnTo>
                      <a:pt x="60" y="29"/>
                    </a:lnTo>
                    <a:lnTo>
                      <a:pt x="78" y="20"/>
                    </a:lnTo>
                    <a:lnTo>
                      <a:pt x="98" y="14"/>
                    </a:lnTo>
                    <a:lnTo>
                      <a:pt x="120" y="8"/>
                    </a:lnTo>
                    <a:lnTo>
                      <a:pt x="144" y="3"/>
                    </a:lnTo>
                    <a:lnTo>
                      <a:pt x="170" y="0"/>
                    </a:lnTo>
                    <a:lnTo>
                      <a:pt x="197" y="0"/>
                    </a:lnTo>
                    <a:lnTo>
                      <a:pt x="225" y="3"/>
                    </a:lnTo>
                    <a:lnTo>
                      <a:pt x="254" y="9"/>
                    </a:lnTo>
                    <a:lnTo>
                      <a:pt x="284" y="19"/>
                    </a:lnTo>
                    <a:lnTo>
                      <a:pt x="314" y="33"/>
                    </a:lnTo>
                    <a:lnTo>
                      <a:pt x="316" y="35"/>
                    </a:lnTo>
                    <a:lnTo>
                      <a:pt x="321" y="43"/>
                    </a:lnTo>
                    <a:lnTo>
                      <a:pt x="328" y="56"/>
                    </a:lnTo>
                    <a:lnTo>
                      <a:pt x="336" y="72"/>
                    </a:lnTo>
                    <a:lnTo>
                      <a:pt x="343" y="92"/>
                    </a:lnTo>
                    <a:lnTo>
                      <a:pt x="347" y="115"/>
                    </a:lnTo>
                    <a:lnTo>
                      <a:pt x="350" y="141"/>
                    </a:lnTo>
                    <a:lnTo>
                      <a:pt x="346" y="170"/>
                    </a:lnTo>
                    <a:lnTo>
                      <a:pt x="337" y="201"/>
                    </a:lnTo>
                    <a:lnTo>
                      <a:pt x="321" y="233"/>
                    </a:lnTo>
                    <a:lnTo>
                      <a:pt x="297" y="266"/>
                    </a:lnTo>
                    <a:lnTo>
                      <a:pt x="262" y="300"/>
                    </a:lnTo>
                    <a:lnTo>
                      <a:pt x="216" y="335"/>
                    </a:lnTo>
                    <a:lnTo>
                      <a:pt x="158" y="369"/>
                    </a:lnTo>
                    <a:lnTo>
                      <a:pt x="87" y="403"/>
                    </a:lnTo>
                    <a:lnTo>
                      <a:pt x="0" y="435"/>
                    </a:lnTo>
                    <a:lnTo>
                      <a:pt x="22" y="369"/>
                    </a:lnTo>
                    <a:lnTo>
                      <a:pt x="26" y="368"/>
                    </a:lnTo>
                    <a:lnTo>
                      <a:pt x="35" y="364"/>
                    </a:lnTo>
                    <a:lnTo>
                      <a:pt x="50" y="355"/>
                    </a:lnTo>
                    <a:lnTo>
                      <a:pt x="68" y="345"/>
                    </a:lnTo>
                    <a:lnTo>
                      <a:pt x="89" y="332"/>
                    </a:lnTo>
                    <a:lnTo>
                      <a:pt x="113" y="319"/>
                    </a:lnTo>
                    <a:lnTo>
                      <a:pt x="138" y="301"/>
                    </a:lnTo>
                    <a:lnTo>
                      <a:pt x="162" y="282"/>
                    </a:lnTo>
                    <a:lnTo>
                      <a:pt x="185" y="262"/>
                    </a:lnTo>
                    <a:lnTo>
                      <a:pt x="206" y="239"/>
                    </a:lnTo>
                    <a:lnTo>
                      <a:pt x="224" y="216"/>
                    </a:lnTo>
                    <a:lnTo>
                      <a:pt x="237" y="192"/>
                    </a:lnTo>
                    <a:lnTo>
                      <a:pt x="246" y="166"/>
                    </a:lnTo>
                    <a:lnTo>
                      <a:pt x="248" y="139"/>
                    </a:lnTo>
                    <a:lnTo>
                      <a:pt x="242" y="113"/>
                    </a:lnTo>
                    <a:lnTo>
                      <a:pt x="230" y="85"/>
                    </a:lnTo>
                    <a:lnTo>
                      <a:pt x="229" y="84"/>
                    </a:lnTo>
                    <a:lnTo>
                      <a:pt x="227" y="81"/>
                    </a:lnTo>
                    <a:lnTo>
                      <a:pt x="224" y="79"/>
                    </a:lnTo>
                    <a:lnTo>
                      <a:pt x="219" y="76"/>
                    </a:lnTo>
                    <a:lnTo>
                      <a:pt x="214" y="71"/>
                    </a:lnTo>
                    <a:lnTo>
                      <a:pt x="207" y="68"/>
                    </a:lnTo>
                    <a:lnTo>
                      <a:pt x="199" y="64"/>
                    </a:lnTo>
                    <a:lnTo>
                      <a:pt x="188" y="61"/>
                    </a:lnTo>
                    <a:lnTo>
                      <a:pt x="177" y="60"/>
                    </a:lnTo>
                    <a:lnTo>
                      <a:pt x="163" y="58"/>
                    </a:lnTo>
                    <a:lnTo>
                      <a:pt x="148" y="61"/>
                    </a:lnTo>
                    <a:lnTo>
                      <a:pt x="131" y="64"/>
                    </a:lnTo>
                    <a:lnTo>
                      <a:pt x="112" y="70"/>
                    </a:lnTo>
                    <a:lnTo>
                      <a:pt x="91" y="79"/>
                    </a:lnTo>
                    <a:lnTo>
                      <a:pt x="70" y="91"/>
                    </a:lnTo>
                    <a:lnTo>
                      <a:pt x="45" y="107"/>
                    </a:lnTo>
                    <a:lnTo>
                      <a:pt x="5" y="61"/>
                    </a:lnTo>
                    <a:close/>
                  </a:path>
                </a:pathLst>
              </a:custGeom>
              <a:solidFill>
                <a:srgbClr val="E4967E">
                  <a:alpha val="59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379"/>
              <p:cNvSpPr>
                <a:spLocks/>
              </p:cNvSpPr>
              <p:nvPr/>
            </p:nvSpPr>
            <p:spPr bwMode="auto">
              <a:xfrm>
                <a:off x="2652" y="3659"/>
                <a:ext cx="65" cy="83"/>
              </a:xfrm>
              <a:custGeom>
                <a:avLst/>
                <a:gdLst>
                  <a:gd name="T0" fmla="*/ 64 w 72"/>
                  <a:gd name="T1" fmla="*/ 16 h 92"/>
                  <a:gd name="T2" fmla="*/ 25 w 72"/>
                  <a:gd name="T3" fmla="*/ 3 h 92"/>
                  <a:gd name="T4" fmla="*/ 7 w 72"/>
                  <a:gd name="T5" fmla="*/ 37 h 92"/>
                  <a:gd name="T6" fmla="*/ 64 w 72"/>
                  <a:gd name="T7" fmla="*/ 90 h 92"/>
                  <a:gd name="T8" fmla="*/ 56 w 72"/>
                  <a:gd name="T9" fmla="*/ 51 h 92"/>
                  <a:gd name="T10" fmla="*/ 64 w 72"/>
                  <a:gd name="T11" fmla="*/ 16 h 92"/>
                </a:gdLst>
                <a:ahLst/>
                <a:cxnLst>
                  <a:cxn ang="0">
                    <a:pos x="T0" y="T1"/>
                  </a:cxn>
                  <a:cxn ang="0">
                    <a:pos x="T2" y="T3"/>
                  </a:cxn>
                  <a:cxn ang="0">
                    <a:pos x="T4" y="T5"/>
                  </a:cxn>
                  <a:cxn ang="0">
                    <a:pos x="T6" y="T7"/>
                  </a:cxn>
                  <a:cxn ang="0">
                    <a:pos x="T8" y="T9"/>
                  </a:cxn>
                  <a:cxn ang="0">
                    <a:pos x="T10" y="T11"/>
                  </a:cxn>
                </a:cxnLst>
                <a:rect l="0" t="0" r="r" b="b"/>
                <a:pathLst>
                  <a:path w="72" h="92">
                    <a:moveTo>
                      <a:pt x="64" y="16"/>
                    </a:moveTo>
                    <a:cubicBezTo>
                      <a:pt x="58" y="8"/>
                      <a:pt x="34" y="0"/>
                      <a:pt x="25" y="3"/>
                    </a:cubicBezTo>
                    <a:cubicBezTo>
                      <a:pt x="15" y="7"/>
                      <a:pt x="0" y="22"/>
                      <a:pt x="7" y="37"/>
                    </a:cubicBezTo>
                    <a:cubicBezTo>
                      <a:pt x="14" y="52"/>
                      <a:pt x="56" y="88"/>
                      <a:pt x="64" y="90"/>
                    </a:cubicBezTo>
                    <a:cubicBezTo>
                      <a:pt x="72" y="92"/>
                      <a:pt x="56" y="63"/>
                      <a:pt x="56" y="51"/>
                    </a:cubicBezTo>
                    <a:cubicBezTo>
                      <a:pt x="56" y="39"/>
                      <a:pt x="62" y="23"/>
                      <a:pt x="64" y="16"/>
                    </a:cubicBezTo>
                    <a:close/>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19" name="Freeform 380"/>
              <p:cNvSpPr>
                <a:spLocks/>
              </p:cNvSpPr>
              <p:nvPr/>
            </p:nvSpPr>
            <p:spPr bwMode="auto">
              <a:xfrm flipH="1">
                <a:off x="2823" y="3601"/>
                <a:ext cx="155" cy="15"/>
              </a:xfrm>
              <a:custGeom>
                <a:avLst/>
                <a:gdLst>
                  <a:gd name="T0" fmla="*/ 575 w 575"/>
                  <a:gd name="T1" fmla="*/ 29 h 53"/>
                  <a:gd name="T2" fmla="*/ 567 w 575"/>
                  <a:gd name="T3" fmla="*/ 30 h 53"/>
                  <a:gd name="T4" fmla="*/ 547 w 575"/>
                  <a:gd name="T5" fmla="*/ 32 h 53"/>
                  <a:gd name="T6" fmla="*/ 514 w 575"/>
                  <a:gd name="T7" fmla="*/ 35 h 53"/>
                  <a:gd name="T8" fmla="*/ 473 w 575"/>
                  <a:gd name="T9" fmla="*/ 38 h 53"/>
                  <a:gd name="T10" fmla="*/ 423 w 575"/>
                  <a:gd name="T11" fmla="*/ 43 h 53"/>
                  <a:gd name="T12" fmla="*/ 369 w 575"/>
                  <a:gd name="T13" fmla="*/ 47 h 53"/>
                  <a:gd name="T14" fmla="*/ 312 w 575"/>
                  <a:gd name="T15" fmla="*/ 50 h 53"/>
                  <a:gd name="T16" fmla="*/ 254 w 575"/>
                  <a:gd name="T17" fmla="*/ 52 h 53"/>
                  <a:gd name="T18" fmla="*/ 196 w 575"/>
                  <a:gd name="T19" fmla="*/ 53 h 53"/>
                  <a:gd name="T20" fmla="*/ 143 w 575"/>
                  <a:gd name="T21" fmla="*/ 53 h 53"/>
                  <a:gd name="T22" fmla="*/ 95 w 575"/>
                  <a:gd name="T23" fmla="*/ 51 h 53"/>
                  <a:gd name="T24" fmla="*/ 55 w 575"/>
                  <a:gd name="T25" fmla="*/ 48 h 53"/>
                  <a:gd name="T26" fmla="*/ 25 w 575"/>
                  <a:gd name="T27" fmla="*/ 41 h 53"/>
                  <a:gd name="T28" fmla="*/ 5 w 575"/>
                  <a:gd name="T29" fmla="*/ 30 h 53"/>
                  <a:gd name="T30" fmla="*/ 0 w 575"/>
                  <a:gd name="T31" fmla="*/ 18 h 53"/>
                  <a:gd name="T32" fmla="*/ 12 w 575"/>
                  <a:gd name="T33" fmla="*/ 0 h 53"/>
                  <a:gd name="T34" fmla="*/ 14 w 575"/>
                  <a:gd name="T35" fmla="*/ 2 h 53"/>
                  <a:gd name="T36" fmla="*/ 21 w 575"/>
                  <a:gd name="T37" fmla="*/ 3 h 53"/>
                  <a:gd name="T38" fmla="*/ 33 w 575"/>
                  <a:gd name="T39" fmla="*/ 5 h 53"/>
                  <a:gd name="T40" fmla="*/ 49 w 575"/>
                  <a:gd name="T41" fmla="*/ 9 h 53"/>
                  <a:gd name="T42" fmla="*/ 70 w 575"/>
                  <a:gd name="T43" fmla="*/ 12 h 53"/>
                  <a:gd name="T44" fmla="*/ 95 w 575"/>
                  <a:gd name="T45" fmla="*/ 15 h 53"/>
                  <a:gd name="T46" fmla="*/ 125 w 575"/>
                  <a:gd name="T47" fmla="*/ 20 h 53"/>
                  <a:gd name="T48" fmla="*/ 158 w 575"/>
                  <a:gd name="T49" fmla="*/ 23 h 53"/>
                  <a:gd name="T50" fmla="*/ 196 w 575"/>
                  <a:gd name="T51" fmla="*/ 27 h 53"/>
                  <a:gd name="T52" fmla="*/ 239 w 575"/>
                  <a:gd name="T53" fmla="*/ 30 h 53"/>
                  <a:gd name="T54" fmla="*/ 285 w 575"/>
                  <a:gd name="T55" fmla="*/ 33 h 53"/>
                  <a:gd name="T56" fmla="*/ 336 w 575"/>
                  <a:gd name="T57" fmla="*/ 35 h 53"/>
                  <a:gd name="T58" fmla="*/ 390 w 575"/>
                  <a:gd name="T59" fmla="*/ 35 h 53"/>
                  <a:gd name="T60" fmla="*/ 448 w 575"/>
                  <a:gd name="T61" fmla="*/ 35 h 53"/>
                  <a:gd name="T62" fmla="*/ 510 w 575"/>
                  <a:gd name="T63" fmla="*/ 33 h 53"/>
                  <a:gd name="T64" fmla="*/ 575 w 575"/>
                  <a:gd name="T65"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5" h="53">
                    <a:moveTo>
                      <a:pt x="575" y="29"/>
                    </a:moveTo>
                    <a:lnTo>
                      <a:pt x="567" y="30"/>
                    </a:lnTo>
                    <a:lnTo>
                      <a:pt x="547" y="32"/>
                    </a:lnTo>
                    <a:lnTo>
                      <a:pt x="514" y="35"/>
                    </a:lnTo>
                    <a:lnTo>
                      <a:pt x="473" y="38"/>
                    </a:lnTo>
                    <a:lnTo>
                      <a:pt x="423" y="43"/>
                    </a:lnTo>
                    <a:lnTo>
                      <a:pt x="369" y="47"/>
                    </a:lnTo>
                    <a:lnTo>
                      <a:pt x="312" y="50"/>
                    </a:lnTo>
                    <a:lnTo>
                      <a:pt x="254" y="52"/>
                    </a:lnTo>
                    <a:lnTo>
                      <a:pt x="196" y="53"/>
                    </a:lnTo>
                    <a:lnTo>
                      <a:pt x="143" y="53"/>
                    </a:lnTo>
                    <a:lnTo>
                      <a:pt x="95" y="51"/>
                    </a:lnTo>
                    <a:lnTo>
                      <a:pt x="55" y="48"/>
                    </a:lnTo>
                    <a:lnTo>
                      <a:pt x="25" y="41"/>
                    </a:lnTo>
                    <a:lnTo>
                      <a:pt x="5" y="30"/>
                    </a:lnTo>
                    <a:lnTo>
                      <a:pt x="0" y="18"/>
                    </a:lnTo>
                    <a:lnTo>
                      <a:pt x="12" y="0"/>
                    </a:lnTo>
                    <a:lnTo>
                      <a:pt x="14" y="2"/>
                    </a:lnTo>
                    <a:lnTo>
                      <a:pt x="21" y="3"/>
                    </a:lnTo>
                    <a:lnTo>
                      <a:pt x="33" y="5"/>
                    </a:lnTo>
                    <a:lnTo>
                      <a:pt x="49" y="9"/>
                    </a:lnTo>
                    <a:lnTo>
                      <a:pt x="70" y="12"/>
                    </a:lnTo>
                    <a:lnTo>
                      <a:pt x="95" y="15"/>
                    </a:lnTo>
                    <a:lnTo>
                      <a:pt x="125" y="20"/>
                    </a:lnTo>
                    <a:lnTo>
                      <a:pt x="158" y="23"/>
                    </a:lnTo>
                    <a:lnTo>
                      <a:pt x="196" y="27"/>
                    </a:lnTo>
                    <a:lnTo>
                      <a:pt x="239" y="30"/>
                    </a:lnTo>
                    <a:lnTo>
                      <a:pt x="285" y="33"/>
                    </a:lnTo>
                    <a:lnTo>
                      <a:pt x="336" y="35"/>
                    </a:lnTo>
                    <a:lnTo>
                      <a:pt x="390" y="35"/>
                    </a:lnTo>
                    <a:lnTo>
                      <a:pt x="448" y="35"/>
                    </a:lnTo>
                    <a:lnTo>
                      <a:pt x="510" y="33"/>
                    </a:lnTo>
                    <a:lnTo>
                      <a:pt x="575" y="29"/>
                    </a:lnTo>
                    <a:close/>
                  </a:path>
                </a:pathLst>
              </a:custGeom>
              <a:solidFill>
                <a:srgbClr val="E496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381"/>
              <p:cNvSpPr>
                <a:spLocks/>
              </p:cNvSpPr>
              <p:nvPr/>
            </p:nvSpPr>
            <p:spPr bwMode="auto">
              <a:xfrm flipH="1">
                <a:off x="2631" y="3643"/>
                <a:ext cx="93" cy="122"/>
              </a:xfrm>
              <a:custGeom>
                <a:avLst/>
                <a:gdLst>
                  <a:gd name="T0" fmla="*/ 6 w 350"/>
                  <a:gd name="T1" fmla="*/ 60 h 435"/>
                  <a:gd name="T2" fmla="*/ 20 w 350"/>
                  <a:gd name="T3" fmla="*/ 50 h 435"/>
                  <a:gd name="T4" fmla="*/ 44 w 350"/>
                  <a:gd name="T5" fmla="*/ 37 h 435"/>
                  <a:gd name="T6" fmla="*/ 78 w 350"/>
                  <a:gd name="T7" fmla="*/ 20 h 435"/>
                  <a:gd name="T8" fmla="*/ 120 w 350"/>
                  <a:gd name="T9" fmla="*/ 8 h 435"/>
                  <a:gd name="T10" fmla="*/ 170 w 350"/>
                  <a:gd name="T11" fmla="*/ 0 h 435"/>
                  <a:gd name="T12" fmla="*/ 225 w 350"/>
                  <a:gd name="T13" fmla="*/ 3 h 435"/>
                  <a:gd name="T14" fmla="*/ 284 w 350"/>
                  <a:gd name="T15" fmla="*/ 19 h 435"/>
                  <a:gd name="T16" fmla="*/ 316 w 350"/>
                  <a:gd name="T17" fmla="*/ 35 h 435"/>
                  <a:gd name="T18" fmla="*/ 328 w 350"/>
                  <a:gd name="T19" fmla="*/ 56 h 435"/>
                  <a:gd name="T20" fmla="*/ 343 w 350"/>
                  <a:gd name="T21" fmla="*/ 92 h 435"/>
                  <a:gd name="T22" fmla="*/ 350 w 350"/>
                  <a:gd name="T23" fmla="*/ 141 h 435"/>
                  <a:gd name="T24" fmla="*/ 337 w 350"/>
                  <a:gd name="T25" fmla="*/ 201 h 435"/>
                  <a:gd name="T26" fmla="*/ 297 w 350"/>
                  <a:gd name="T27" fmla="*/ 266 h 435"/>
                  <a:gd name="T28" fmla="*/ 216 w 350"/>
                  <a:gd name="T29" fmla="*/ 335 h 435"/>
                  <a:gd name="T30" fmla="*/ 87 w 350"/>
                  <a:gd name="T31" fmla="*/ 403 h 435"/>
                  <a:gd name="T32" fmla="*/ 22 w 350"/>
                  <a:gd name="T33" fmla="*/ 369 h 435"/>
                  <a:gd name="T34" fmla="*/ 35 w 350"/>
                  <a:gd name="T35" fmla="*/ 364 h 435"/>
                  <a:gd name="T36" fmla="*/ 68 w 350"/>
                  <a:gd name="T37" fmla="*/ 345 h 435"/>
                  <a:gd name="T38" fmla="*/ 113 w 350"/>
                  <a:gd name="T39" fmla="*/ 319 h 435"/>
                  <a:gd name="T40" fmla="*/ 162 w 350"/>
                  <a:gd name="T41" fmla="*/ 282 h 435"/>
                  <a:gd name="T42" fmla="*/ 206 w 350"/>
                  <a:gd name="T43" fmla="*/ 239 h 435"/>
                  <a:gd name="T44" fmla="*/ 237 w 350"/>
                  <a:gd name="T45" fmla="*/ 192 h 435"/>
                  <a:gd name="T46" fmla="*/ 248 w 350"/>
                  <a:gd name="T47" fmla="*/ 139 h 435"/>
                  <a:gd name="T48" fmla="*/ 230 w 350"/>
                  <a:gd name="T49" fmla="*/ 85 h 435"/>
                  <a:gd name="T50" fmla="*/ 227 w 350"/>
                  <a:gd name="T51" fmla="*/ 81 h 435"/>
                  <a:gd name="T52" fmla="*/ 219 w 350"/>
                  <a:gd name="T53" fmla="*/ 76 h 435"/>
                  <a:gd name="T54" fmla="*/ 207 w 350"/>
                  <a:gd name="T55" fmla="*/ 68 h 435"/>
                  <a:gd name="T56" fmla="*/ 188 w 350"/>
                  <a:gd name="T57" fmla="*/ 61 h 435"/>
                  <a:gd name="T58" fmla="*/ 163 w 350"/>
                  <a:gd name="T59" fmla="*/ 58 h 435"/>
                  <a:gd name="T60" fmla="*/ 131 w 350"/>
                  <a:gd name="T61" fmla="*/ 64 h 435"/>
                  <a:gd name="T62" fmla="*/ 91 w 350"/>
                  <a:gd name="T63" fmla="*/ 79 h 435"/>
                  <a:gd name="T64" fmla="*/ 45 w 350"/>
                  <a:gd name="T65" fmla="*/ 10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0" h="435">
                    <a:moveTo>
                      <a:pt x="5" y="61"/>
                    </a:moveTo>
                    <a:lnTo>
                      <a:pt x="6" y="60"/>
                    </a:lnTo>
                    <a:lnTo>
                      <a:pt x="12" y="56"/>
                    </a:lnTo>
                    <a:lnTo>
                      <a:pt x="20" y="50"/>
                    </a:lnTo>
                    <a:lnTo>
                      <a:pt x="30" y="43"/>
                    </a:lnTo>
                    <a:lnTo>
                      <a:pt x="44" y="37"/>
                    </a:lnTo>
                    <a:lnTo>
                      <a:pt x="60" y="29"/>
                    </a:lnTo>
                    <a:lnTo>
                      <a:pt x="78" y="20"/>
                    </a:lnTo>
                    <a:lnTo>
                      <a:pt x="98" y="14"/>
                    </a:lnTo>
                    <a:lnTo>
                      <a:pt x="120" y="8"/>
                    </a:lnTo>
                    <a:lnTo>
                      <a:pt x="144" y="3"/>
                    </a:lnTo>
                    <a:lnTo>
                      <a:pt x="170" y="0"/>
                    </a:lnTo>
                    <a:lnTo>
                      <a:pt x="197" y="0"/>
                    </a:lnTo>
                    <a:lnTo>
                      <a:pt x="225" y="3"/>
                    </a:lnTo>
                    <a:lnTo>
                      <a:pt x="254" y="9"/>
                    </a:lnTo>
                    <a:lnTo>
                      <a:pt x="284" y="19"/>
                    </a:lnTo>
                    <a:lnTo>
                      <a:pt x="314" y="33"/>
                    </a:lnTo>
                    <a:lnTo>
                      <a:pt x="316" y="35"/>
                    </a:lnTo>
                    <a:lnTo>
                      <a:pt x="321" y="43"/>
                    </a:lnTo>
                    <a:lnTo>
                      <a:pt x="328" y="56"/>
                    </a:lnTo>
                    <a:lnTo>
                      <a:pt x="336" y="72"/>
                    </a:lnTo>
                    <a:lnTo>
                      <a:pt x="343" y="92"/>
                    </a:lnTo>
                    <a:lnTo>
                      <a:pt x="347" y="115"/>
                    </a:lnTo>
                    <a:lnTo>
                      <a:pt x="350" y="141"/>
                    </a:lnTo>
                    <a:lnTo>
                      <a:pt x="346" y="170"/>
                    </a:lnTo>
                    <a:lnTo>
                      <a:pt x="337" y="201"/>
                    </a:lnTo>
                    <a:lnTo>
                      <a:pt x="321" y="233"/>
                    </a:lnTo>
                    <a:lnTo>
                      <a:pt x="297" y="266"/>
                    </a:lnTo>
                    <a:lnTo>
                      <a:pt x="262" y="300"/>
                    </a:lnTo>
                    <a:lnTo>
                      <a:pt x="216" y="335"/>
                    </a:lnTo>
                    <a:lnTo>
                      <a:pt x="158" y="369"/>
                    </a:lnTo>
                    <a:lnTo>
                      <a:pt x="87" y="403"/>
                    </a:lnTo>
                    <a:lnTo>
                      <a:pt x="0" y="435"/>
                    </a:lnTo>
                    <a:lnTo>
                      <a:pt x="22" y="369"/>
                    </a:lnTo>
                    <a:lnTo>
                      <a:pt x="26" y="368"/>
                    </a:lnTo>
                    <a:lnTo>
                      <a:pt x="35" y="364"/>
                    </a:lnTo>
                    <a:lnTo>
                      <a:pt x="50" y="355"/>
                    </a:lnTo>
                    <a:lnTo>
                      <a:pt x="68" y="345"/>
                    </a:lnTo>
                    <a:lnTo>
                      <a:pt x="89" y="332"/>
                    </a:lnTo>
                    <a:lnTo>
                      <a:pt x="113" y="319"/>
                    </a:lnTo>
                    <a:lnTo>
                      <a:pt x="138" y="301"/>
                    </a:lnTo>
                    <a:lnTo>
                      <a:pt x="162" y="282"/>
                    </a:lnTo>
                    <a:lnTo>
                      <a:pt x="185" y="262"/>
                    </a:lnTo>
                    <a:lnTo>
                      <a:pt x="206" y="239"/>
                    </a:lnTo>
                    <a:lnTo>
                      <a:pt x="224" y="216"/>
                    </a:lnTo>
                    <a:lnTo>
                      <a:pt x="237" y="192"/>
                    </a:lnTo>
                    <a:lnTo>
                      <a:pt x="246" y="166"/>
                    </a:lnTo>
                    <a:lnTo>
                      <a:pt x="248" y="139"/>
                    </a:lnTo>
                    <a:lnTo>
                      <a:pt x="242" y="113"/>
                    </a:lnTo>
                    <a:lnTo>
                      <a:pt x="230" y="85"/>
                    </a:lnTo>
                    <a:lnTo>
                      <a:pt x="229" y="84"/>
                    </a:lnTo>
                    <a:lnTo>
                      <a:pt x="227" y="81"/>
                    </a:lnTo>
                    <a:lnTo>
                      <a:pt x="224" y="79"/>
                    </a:lnTo>
                    <a:lnTo>
                      <a:pt x="219" y="76"/>
                    </a:lnTo>
                    <a:lnTo>
                      <a:pt x="214" y="71"/>
                    </a:lnTo>
                    <a:lnTo>
                      <a:pt x="207" y="68"/>
                    </a:lnTo>
                    <a:lnTo>
                      <a:pt x="199" y="64"/>
                    </a:lnTo>
                    <a:lnTo>
                      <a:pt x="188" y="61"/>
                    </a:lnTo>
                    <a:lnTo>
                      <a:pt x="177" y="60"/>
                    </a:lnTo>
                    <a:lnTo>
                      <a:pt x="163" y="58"/>
                    </a:lnTo>
                    <a:lnTo>
                      <a:pt x="148" y="61"/>
                    </a:lnTo>
                    <a:lnTo>
                      <a:pt x="131" y="64"/>
                    </a:lnTo>
                    <a:lnTo>
                      <a:pt x="112" y="70"/>
                    </a:lnTo>
                    <a:lnTo>
                      <a:pt x="91" y="79"/>
                    </a:lnTo>
                    <a:lnTo>
                      <a:pt x="70" y="91"/>
                    </a:lnTo>
                    <a:lnTo>
                      <a:pt x="45" y="107"/>
                    </a:lnTo>
                    <a:lnTo>
                      <a:pt x="5" y="61"/>
                    </a:lnTo>
                    <a:close/>
                  </a:path>
                </a:pathLst>
              </a:custGeom>
              <a:solidFill>
                <a:srgbClr val="F37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382"/>
              <p:cNvSpPr>
                <a:spLocks/>
              </p:cNvSpPr>
              <p:nvPr/>
            </p:nvSpPr>
            <p:spPr bwMode="auto">
              <a:xfrm flipH="1">
                <a:off x="2830" y="3877"/>
                <a:ext cx="99" cy="15"/>
              </a:xfrm>
              <a:custGeom>
                <a:avLst/>
                <a:gdLst>
                  <a:gd name="T0" fmla="*/ 366 w 366"/>
                  <a:gd name="T1" fmla="*/ 28 h 58"/>
                  <a:gd name="T2" fmla="*/ 361 w 366"/>
                  <a:gd name="T3" fmla="*/ 29 h 58"/>
                  <a:gd name="T4" fmla="*/ 349 w 366"/>
                  <a:gd name="T5" fmla="*/ 31 h 58"/>
                  <a:gd name="T6" fmla="*/ 328 w 366"/>
                  <a:gd name="T7" fmla="*/ 35 h 58"/>
                  <a:gd name="T8" fmla="*/ 302 w 366"/>
                  <a:gd name="T9" fmla="*/ 39 h 58"/>
                  <a:gd name="T10" fmla="*/ 272 w 366"/>
                  <a:gd name="T11" fmla="*/ 44 h 58"/>
                  <a:gd name="T12" fmla="*/ 237 w 366"/>
                  <a:gd name="T13" fmla="*/ 49 h 58"/>
                  <a:gd name="T14" fmla="*/ 201 w 366"/>
                  <a:gd name="T15" fmla="*/ 52 h 58"/>
                  <a:gd name="T16" fmla="*/ 164 w 366"/>
                  <a:gd name="T17" fmla="*/ 55 h 58"/>
                  <a:gd name="T18" fmla="*/ 129 w 366"/>
                  <a:gd name="T19" fmla="*/ 58 h 58"/>
                  <a:gd name="T20" fmla="*/ 94 w 366"/>
                  <a:gd name="T21" fmla="*/ 58 h 58"/>
                  <a:gd name="T22" fmla="*/ 64 w 366"/>
                  <a:gd name="T23" fmla="*/ 55 h 58"/>
                  <a:gd name="T24" fmla="*/ 38 w 366"/>
                  <a:gd name="T25" fmla="*/ 51 h 58"/>
                  <a:gd name="T26" fmla="*/ 17 w 366"/>
                  <a:gd name="T27" fmla="*/ 44 h 58"/>
                  <a:gd name="T28" fmla="*/ 4 w 366"/>
                  <a:gd name="T29" fmla="*/ 34 h 58"/>
                  <a:gd name="T30" fmla="*/ 0 w 366"/>
                  <a:gd name="T31" fmla="*/ 19 h 58"/>
                  <a:gd name="T32" fmla="*/ 4 w 366"/>
                  <a:gd name="T33" fmla="*/ 0 h 58"/>
                  <a:gd name="T34" fmla="*/ 5 w 366"/>
                  <a:gd name="T35" fmla="*/ 0 h 58"/>
                  <a:gd name="T36" fmla="*/ 11 w 366"/>
                  <a:gd name="T37" fmla="*/ 1 h 58"/>
                  <a:gd name="T38" fmla="*/ 18 w 366"/>
                  <a:gd name="T39" fmla="*/ 4 h 58"/>
                  <a:gd name="T40" fmla="*/ 30 w 366"/>
                  <a:gd name="T41" fmla="*/ 6 h 58"/>
                  <a:gd name="T42" fmla="*/ 43 w 366"/>
                  <a:gd name="T43" fmla="*/ 9 h 58"/>
                  <a:gd name="T44" fmla="*/ 60 w 366"/>
                  <a:gd name="T45" fmla="*/ 12 h 58"/>
                  <a:gd name="T46" fmla="*/ 79 w 366"/>
                  <a:gd name="T47" fmla="*/ 15 h 58"/>
                  <a:gd name="T48" fmla="*/ 102 w 366"/>
                  <a:gd name="T49" fmla="*/ 19 h 58"/>
                  <a:gd name="T50" fmla="*/ 126 w 366"/>
                  <a:gd name="T51" fmla="*/ 22 h 58"/>
                  <a:gd name="T52" fmla="*/ 154 w 366"/>
                  <a:gd name="T53" fmla="*/ 24 h 58"/>
                  <a:gd name="T54" fmla="*/ 184 w 366"/>
                  <a:gd name="T55" fmla="*/ 27 h 58"/>
                  <a:gd name="T56" fmla="*/ 216 w 366"/>
                  <a:gd name="T57" fmla="*/ 29 h 58"/>
                  <a:gd name="T58" fmla="*/ 250 w 366"/>
                  <a:gd name="T59" fmla="*/ 30 h 58"/>
                  <a:gd name="T60" fmla="*/ 287 w 366"/>
                  <a:gd name="T61" fmla="*/ 30 h 58"/>
                  <a:gd name="T62" fmla="*/ 326 w 366"/>
                  <a:gd name="T63" fmla="*/ 30 h 58"/>
                  <a:gd name="T64" fmla="*/ 366 w 366"/>
                  <a:gd name="T65" fmla="*/ 2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6" h="58">
                    <a:moveTo>
                      <a:pt x="366" y="28"/>
                    </a:moveTo>
                    <a:lnTo>
                      <a:pt x="361" y="29"/>
                    </a:lnTo>
                    <a:lnTo>
                      <a:pt x="349" y="31"/>
                    </a:lnTo>
                    <a:lnTo>
                      <a:pt x="328" y="35"/>
                    </a:lnTo>
                    <a:lnTo>
                      <a:pt x="302" y="39"/>
                    </a:lnTo>
                    <a:lnTo>
                      <a:pt x="272" y="44"/>
                    </a:lnTo>
                    <a:lnTo>
                      <a:pt x="237" y="49"/>
                    </a:lnTo>
                    <a:lnTo>
                      <a:pt x="201" y="52"/>
                    </a:lnTo>
                    <a:lnTo>
                      <a:pt x="164" y="55"/>
                    </a:lnTo>
                    <a:lnTo>
                      <a:pt x="129" y="58"/>
                    </a:lnTo>
                    <a:lnTo>
                      <a:pt x="94" y="58"/>
                    </a:lnTo>
                    <a:lnTo>
                      <a:pt x="64" y="55"/>
                    </a:lnTo>
                    <a:lnTo>
                      <a:pt x="38" y="51"/>
                    </a:lnTo>
                    <a:lnTo>
                      <a:pt x="17" y="44"/>
                    </a:lnTo>
                    <a:lnTo>
                      <a:pt x="4" y="34"/>
                    </a:lnTo>
                    <a:lnTo>
                      <a:pt x="0" y="19"/>
                    </a:lnTo>
                    <a:lnTo>
                      <a:pt x="4" y="0"/>
                    </a:lnTo>
                    <a:lnTo>
                      <a:pt x="5" y="0"/>
                    </a:lnTo>
                    <a:lnTo>
                      <a:pt x="11" y="1"/>
                    </a:lnTo>
                    <a:lnTo>
                      <a:pt x="18" y="4"/>
                    </a:lnTo>
                    <a:lnTo>
                      <a:pt x="30" y="6"/>
                    </a:lnTo>
                    <a:lnTo>
                      <a:pt x="43" y="9"/>
                    </a:lnTo>
                    <a:lnTo>
                      <a:pt x="60" y="12"/>
                    </a:lnTo>
                    <a:lnTo>
                      <a:pt x="79" y="15"/>
                    </a:lnTo>
                    <a:lnTo>
                      <a:pt x="102" y="19"/>
                    </a:lnTo>
                    <a:lnTo>
                      <a:pt x="126" y="22"/>
                    </a:lnTo>
                    <a:lnTo>
                      <a:pt x="154" y="24"/>
                    </a:lnTo>
                    <a:lnTo>
                      <a:pt x="184" y="27"/>
                    </a:lnTo>
                    <a:lnTo>
                      <a:pt x="216" y="29"/>
                    </a:lnTo>
                    <a:lnTo>
                      <a:pt x="250" y="30"/>
                    </a:lnTo>
                    <a:lnTo>
                      <a:pt x="287" y="30"/>
                    </a:lnTo>
                    <a:lnTo>
                      <a:pt x="326" y="30"/>
                    </a:lnTo>
                    <a:lnTo>
                      <a:pt x="366" y="28"/>
                    </a:lnTo>
                    <a:close/>
                  </a:path>
                </a:pathLst>
              </a:custGeom>
              <a:solidFill>
                <a:srgbClr val="E59D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383"/>
              <p:cNvSpPr>
                <a:spLocks/>
              </p:cNvSpPr>
              <p:nvPr/>
            </p:nvSpPr>
            <p:spPr bwMode="auto">
              <a:xfrm flipH="1">
                <a:off x="2797" y="3643"/>
                <a:ext cx="236" cy="218"/>
              </a:xfrm>
              <a:custGeom>
                <a:avLst/>
                <a:gdLst>
                  <a:gd name="T0" fmla="*/ 232 w 878"/>
                  <a:gd name="T1" fmla="*/ 23 h 783"/>
                  <a:gd name="T2" fmla="*/ 218 w 878"/>
                  <a:gd name="T3" fmla="*/ 27 h 783"/>
                  <a:gd name="T4" fmla="*/ 194 w 878"/>
                  <a:gd name="T5" fmla="*/ 37 h 783"/>
                  <a:gd name="T6" fmla="*/ 162 w 878"/>
                  <a:gd name="T7" fmla="*/ 50 h 783"/>
                  <a:gd name="T8" fmla="*/ 126 w 878"/>
                  <a:gd name="T9" fmla="*/ 70 h 783"/>
                  <a:gd name="T10" fmla="*/ 89 w 878"/>
                  <a:gd name="T11" fmla="*/ 95 h 783"/>
                  <a:gd name="T12" fmla="*/ 55 w 878"/>
                  <a:gd name="T13" fmla="*/ 126 h 783"/>
                  <a:gd name="T14" fmla="*/ 27 w 878"/>
                  <a:gd name="T15" fmla="*/ 164 h 783"/>
                  <a:gd name="T16" fmla="*/ 7 w 878"/>
                  <a:gd name="T17" fmla="*/ 208 h 783"/>
                  <a:gd name="T18" fmla="*/ 0 w 878"/>
                  <a:gd name="T19" fmla="*/ 259 h 783"/>
                  <a:gd name="T20" fmla="*/ 10 w 878"/>
                  <a:gd name="T21" fmla="*/ 317 h 783"/>
                  <a:gd name="T22" fmla="*/ 37 w 878"/>
                  <a:gd name="T23" fmla="*/ 383 h 783"/>
                  <a:gd name="T24" fmla="*/ 88 w 878"/>
                  <a:gd name="T25" fmla="*/ 457 h 783"/>
                  <a:gd name="T26" fmla="*/ 163 w 878"/>
                  <a:gd name="T27" fmla="*/ 540 h 783"/>
                  <a:gd name="T28" fmla="*/ 268 w 878"/>
                  <a:gd name="T29" fmla="*/ 629 h 783"/>
                  <a:gd name="T30" fmla="*/ 405 w 878"/>
                  <a:gd name="T31" fmla="*/ 730 h 783"/>
                  <a:gd name="T32" fmla="*/ 495 w 878"/>
                  <a:gd name="T33" fmla="*/ 776 h 783"/>
                  <a:gd name="T34" fmla="*/ 551 w 878"/>
                  <a:gd name="T35" fmla="*/ 730 h 783"/>
                  <a:gd name="T36" fmla="*/ 641 w 878"/>
                  <a:gd name="T37" fmla="*/ 647 h 783"/>
                  <a:gd name="T38" fmla="*/ 740 w 878"/>
                  <a:gd name="T39" fmla="*/ 540 h 783"/>
                  <a:gd name="T40" fmla="*/ 827 w 878"/>
                  <a:gd name="T41" fmla="*/ 418 h 783"/>
                  <a:gd name="T42" fmla="*/ 876 w 878"/>
                  <a:gd name="T43" fmla="*/ 293 h 783"/>
                  <a:gd name="T44" fmla="*/ 865 w 878"/>
                  <a:gd name="T45" fmla="*/ 178 h 783"/>
                  <a:gd name="T46" fmla="*/ 768 w 878"/>
                  <a:gd name="T47" fmla="*/ 81 h 783"/>
                  <a:gd name="T48" fmla="*/ 679 w 878"/>
                  <a:gd name="T49" fmla="*/ 43 h 783"/>
                  <a:gd name="T50" fmla="*/ 657 w 878"/>
                  <a:gd name="T51" fmla="*/ 38 h 783"/>
                  <a:gd name="T52" fmla="*/ 618 w 878"/>
                  <a:gd name="T53" fmla="*/ 27 h 783"/>
                  <a:gd name="T54" fmla="*/ 565 w 878"/>
                  <a:gd name="T55" fmla="*/ 16 h 783"/>
                  <a:gd name="T56" fmla="*/ 499 w 878"/>
                  <a:gd name="T57" fmla="*/ 5 h 783"/>
                  <a:gd name="T58" fmla="*/ 428 w 878"/>
                  <a:gd name="T59" fmla="*/ 0 h 783"/>
                  <a:gd name="T60" fmla="*/ 351 w 878"/>
                  <a:gd name="T61" fmla="*/ 2 h 783"/>
                  <a:gd name="T62" fmla="*/ 272 w 878"/>
                  <a:gd name="T63" fmla="*/ 12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8" h="783">
                    <a:moveTo>
                      <a:pt x="234" y="23"/>
                    </a:moveTo>
                    <a:lnTo>
                      <a:pt x="232" y="23"/>
                    </a:lnTo>
                    <a:lnTo>
                      <a:pt x="227" y="25"/>
                    </a:lnTo>
                    <a:lnTo>
                      <a:pt x="218" y="27"/>
                    </a:lnTo>
                    <a:lnTo>
                      <a:pt x="208" y="32"/>
                    </a:lnTo>
                    <a:lnTo>
                      <a:pt x="194" y="37"/>
                    </a:lnTo>
                    <a:lnTo>
                      <a:pt x="179" y="43"/>
                    </a:lnTo>
                    <a:lnTo>
                      <a:pt x="162" y="50"/>
                    </a:lnTo>
                    <a:lnTo>
                      <a:pt x="144" y="60"/>
                    </a:lnTo>
                    <a:lnTo>
                      <a:pt x="126" y="70"/>
                    </a:lnTo>
                    <a:lnTo>
                      <a:pt x="108" y="83"/>
                    </a:lnTo>
                    <a:lnTo>
                      <a:pt x="89" y="95"/>
                    </a:lnTo>
                    <a:lnTo>
                      <a:pt x="72" y="110"/>
                    </a:lnTo>
                    <a:lnTo>
                      <a:pt x="55" y="126"/>
                    </a:lnTo>
                    <a:lnTo>
                      <a:pt x="40" y="145"/>
                    </a:lnTo>
                    <a:lnTo>
                      <a:pt x="27" y="164"/>
                    </a:lnTo>
                    <a:lnTo>
                      <a:pt x="15" y="185"/>
                    </a:lnTo>
                    <a:lnTo>
                      <a:pt x="7" y="208"/>
                    </a:lnTo>
                    <a:lnTo>
                      <a:pt x="3" y="232"/>
                    </a:lnTo>
                    <a:lnTo>
                      <a:pt x="0" y="259"/>
                    </a:lnTo>
                    <a:lnTo>
                      <a:pt x="3" y="288"/>
                    </a:lnTo>
                    <a:lnTo>
                      <a:pt x="10" y="317"/>
                    </a:lnTo>
                    <a:lnTo>
                      <a:pt x="21" y="350"/>
                    </a:lnTo>
                    <a:lnTo>
                      <a:pt x="37" y="383"/>
                    </a:lnTo>
                    <a:lnTo>
                      <a:pt x="59" y="419"/>
                    </a:lnTo>
                    <a:lnTo>
                      <a:pt x="88" y="457"/>
                    </a:lnTo>
                    <a:lnTo>
                      <a:pt x="121" y="497"/>
                    </a:lnTo>
                    <a:lnTo>
                      <a:pt x="163" y="540"/>
                    </a:lnTo>
                    <a:lnTo>
                      <a:pt x="211" y="583"/>
                    </a:lnTo>
                    <a:lnTo>
                      <a:pt x="268" y="629"/>
                    </a:lnTo>
                    <a:lnTo>
                      <a:pt x="332" y="679"/>
                    </a:lnTo>
                    <a:lnTo>
                      <a:pt x="405" y="730"/>
                    </a:lnTo>
                    <a:lnTo>
                      <a:pt x="487" y="783"/>
                    </a:lnTo>
                    <a:lnTo>
                      <a:pt x="495" y="776"/>
                    </a:lnTo>
                    <a:lnTo>
                      <a:pt x="517" y="758"/>
                    </a:lnTo>
                    <a:lnTo>
                      <a:pt x="551" y="730"/>
                    </a:lnTo>
                    <a:lnTo>
                      <a:pt x="593" y="692"/>
                    </a:lnTo>
                    <a:lnTo>
                      <a:pt x="641" y="647"/>
                    </a:lnTo>
                    <a:lnTo>
                      <a:pt x="691" y="596"/>
                    </a:lnTo>
                    <a:lnTo>
                      <a:pt x="740" y="540"/>
                    </a:lnTo>
                    <a:lnTo>
                      <a:pt x="786" y="480"/>
                    </a:lnTo>
                    <a:lnTo>
                      <a:pt x="827" y="418"/>
                    </a:lnTo>
                    <a:lnTo>
                      <a:pt x="858" y="355"/>
                    </a:lnTo>
                    <a:lnTo>
                      <a:pt x="876" y="293"/>
                    </a:lnTo>
                    <a:lnTo>
                      <a:pt x="878" y="235"/>
                    </a:lnTo>
                    <a:lnTo>
                      <a:pt x="865" y="178"/>
                    </a:lnTo>
                    <a:lnTo>
                      <a:pt x="828" y="126"/>
                    </a:lnTo>
                    <a:lnTo>
                      <a:pt x="768" y="81"/>
                    </a:lnTo>
                    <a:lnTo>
                      <a:pt x="681" y="45"/>
                    </a:lnTo>
                    <a:lnTo>
                      <a:pt x="679" y="43"/>
                    </a:lnTo>
                    <a:lnTo>
                      <a:pt x="671" y="41"/>
                    </a:lnTo>
                    <a:lnTo>
                      <a:pt x="657" y="38"/>
                    </a:lnTo>
                    <a:lnTo>
                      <a:pt x="640" y="32"/>
                    </a:lnTo>
                    <a:lnTo>
                      <a:pt x="618" y="27"/>
                    </a:lnTo>
                    <a:lnTo>
                      <a:pt x="593" y="22"/>
                    </a:lnTo>
                    <a:lnTo>
                      <a:pt x="565" y="16"/>
                    </a:lnTo>
                    <a:lnTo>
                      <a:pt x="534" y="10"/>
                    </a:lnTo>
                    <a:lnTo>
                      <a:pt x="499" y="5"/>
                    </a:lnTo>
                    <a:lnTo>
                      <a:pt x="465" y="2"/>
                    </a:lnTo>
                    <a:lnTo>
                      <a:pt x="428" y="0"/>
                    </a:lnTo>
                    <a:lnTo>
                      <a:pt x="389" y="0"/>
                    </a:lnTo>
                    <a:lnTo>
                      <a:pt x="351" y="2"/>
                    </a:lnTo>
                    <a:lnTo>
                      <a:pt x="311" y="5"/>
                    </a:lnTo>
                    <a:lnTo>
                      <a:pt x="272" y="12"/>
                    </a:lnTo>
                    <a:lnTo>
                      <a:pt x="234" y="23"/>
                    </a:lnTo>
                    <a:close/>
                  </a:path>
                </a:pathLst>
              </a:custGeom>
              <a:solidFill>
                <a:srgbClr val="E59D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3" name="Group 384"/>
              <p:cNvGrpSpPr>
                <a:grpSpLocks/>
              </p:cNvGrpSpPr>
              <p:nvPr/>
            </p:nvGrpSpPr>
            <p:grpSpPr bwMode="auto">
              <a:xfrm>
                <a:off x="2748" y="3588"/>
                <a:ext cx="273" cy="287"/>
                <a:chOff x="4727" y="2541"/>
                <a:chExt cx="304" cy="319"/>
              </a:xfrm>
            </p:grpSpPr>
            <p:sp>
              <p:nvSpPr>
                <p:cNvPr id="139" name="Freeform 385"/>
                <p:cNvSpPr>
                  <a:spLocks/>
                </p:cNvSpPr>
                <p:nvPr/>
              </p:nvSpPr>
              <p:spPr bwMode="auto">
                <a:xfrm flipH="1">
                  <a:off x="4812" y="2541"/>
                  <a:ext cx="142" cy="15"/>
                </a:xfrm>
                <a:custGeom>
                  <a:avLst/>
                  <a:gdLst>
                    <a:gd name="T0" fmla="*/ 475 w 475"/>
                    <a:gd name="T1" fmla="*/ 33 h 48"/>
                    <a:gd name="T2" fmla="*/ 469 w 475"/>
                    <a:gd name="T3" fmla="*/ 33 h 48"/>
                    <a:gd name="T4" fmla="*/ 453 w 475"/>
                    <a:gd name="T5" fmla="*/ 34 h 48"/>
                    <a:gd name="T6" fmla="*/ 427 w 475"/>
                    <a:gd name="T7" fmla="*/ 36 h 48"/>
                    <a:gd name="T8" fmla="*/ 394 w 475"/>
                    <a:gd name="T9" fmla="*/ 39 h 48"/>
                    <a:gd name="T10" fmla="*/ 355 w 475"/>
                    <a:gd name="T11" fmla="*/ 41 h 48"/>
                    <a:gd name="T12" fmla="*/ 313 w 475"/>
                    <a:gd name="T13" fmla="*/ 43 h 48"/>
                    <a:gd name="T14" fmla="*/ 267 w 475"/>
                    <a:gd name="T15" fmla="*/ 46 h 48"/>
                    <a:gd name="T16" fmla="*/ 220 w 475"/>
                    <a:gd name="T17" fmla="*/ 47 h 48"/>
                    <a:gd name="T18" fmla="*/ 174 w 475"/>
                    <a:gd name="T19" fmla="*/ 48 h 48"/>
                    <a:gd name="T20" fmla="*/ 131 w 475"/>
                    <a:gd name="T21" fmla="*/ 48 h 48"/>
                    <a:gd name="T22" fmla="*/ 90 w 475"/>
                    <a:gd name="T23" fmla="*/ 47 h 48"/>
                    <a:gd name="T24" fmla="*/ 56 w 475"/>
                    <a:gd name="T25" fmla="*/ 46 h 48"/>
                    <a:gd name="T26" fmla="*/ 28 w 475"/>
                    <a:gd name="T27" fmla="*/ 41 h 48"/>
                    <a:gd name="T28" fmla="*/ 10 w 475"/>
                    <a:gd name="T29" fmla="*/ 36 h 48"/>
                    <a:gd name="T30" fmla="*/ 0 w 475"/>
                    <a:gd name="T31" fmla="*/ 28 h 48"/>
                    <a:gd name="T32" fmla="*/ 4 w 475"/>
                    <a:gd name="T33" fmla="*/ 19 h 48"/>
                    <a:gd name="T34" fmla="*/ 6 w 475"/>
                    <a:gd name="T35" fmla="*/ 19 h 48"/>
                    <a:gd name="T36" fmla="*/ 12 w 475"/>
                    <a:gd name="T37" fmla="*/ 18 h 48"/>
                    <a:gd name="T38" fmla="*/ 22 w 475"/>
                    <a:gd name="T39" fmla="*/ 16 h 48"/>
                    <a:gd name="T40" fmla="*/ 36 w 475"/>
                    <a:gd name="T41" fmla="*/ 13 h 48"/>
                    <a:gd name="T42" fmla="*/ 51 w 475"/>
                    <a:gd name="T43" fmla="*/ 11 h 48"/>
                    <a:gd name="T44" fmla="*/ 70 w 475"/>
                    <a:gd name="T45" fmla="*/ 9 h 48"/>
                    <a:gd name="T46" fmla="*/ 88 w 475"/>
                    <a:gd name="T47" fmla="*/ 6 h 48"/>
                    <a:gd name="T48" fmla="*/ 109 w 475"/>
                    <a:gd name="T49" fmla="*/ 4 h 48"/>
                    <a:gd name="T50" fmla="*/ 129 w 475"/>
                    <a:gd name="T51" fmla="*/ 2 h 48"/>
                    <a:gd name="T52" fmla="*/ 150 w 475"/>
                    <a:gd name="T53" fmla="*/ 1 h 48"/>
                    <a:gd name="T54" fmla="*/ 171 w 475"/>
                    <a:gd name="T55" fmla="*/ 0 h 48"/>
                    <a:gd name="T56" fmla="*/ 191 w 475"/>
                    <a:gd name="T57" fmla="*/ 0 h 48"/>
                    <a:gd name="T58" fmla="*/ 209 w 475"/>
                    <a:gd name="T59" fmla="*/ 1 h 48"/>
                    <a:gd name="T60" fmla="*/ 224 w 475"/>
                    <a:gd name="T61" fmla="*/ 3 h 48"/>
                    <a:gd name="T62" fmla="*/ 238 w 475"/>
                    <a:gd name="T63" fmla="*/ 6 h 48"/>
                    <a:gd name="T64" fmla="*/ 248 w 475"/>
                    <a:gd name="T65" fmla="*/ 11 h 48"/>
                    <a:gd name="T66" fmla="*/ 249 w 475"/>
                    <a:gd name="T67" fmla="*/ 11 h 48"/>
                    <a:gd name="T68" fmla="*/ 250 w 475"/>
                    <a:gd name="T69" fmla="*/ 13 h 48"/>
                    <a:gd name="T70" fmla="*/ 254 w 475"/>
                    <a:gd name="T71" fmla="*/ 15 h 48"/>
                    <a:gd name="T72" fmla="*/ 260 w 475"/>
                    <a:gd name="T73" fmla="*/ 17 h 48"/>
                    <a:gd name="T74" fmla="*/ 267 w 475"/>
                    <a:gd name="T75" fmla="*/ 20 h 48"/>
                    <a:gd name="T76" fmla="*/ 275 w 475"/>
                    <a:gd name="T77" fmla="*/ 23 h 48"/>
                    <a:gd name="T78" fmla="*/ 285 w 475"/>
                    <a:gd name="T79" fmla="*/ 26 h 48"/>
                    <a:gd name="T80" fmla="*/ 298 w 475"/>
                    <a:gd name="T81" fmla="*/ 29 h 48"/>
                    <a:gd name="T82" fmla="*/ 312 w 475"/>
                    <a:gd name="T83" fmla="*/ 32 h 48"/>
                    <a:gd name="T84" fmla="*/ 329 w 475"/>
                    <a:gd name="T85" fmla="*/ 34 h 48"/>
                    <a:gd name="T86" fmla="*/ 347 w 475"/>
                    <a:gd name="T87" fmla="*/ 36 h 48"/>
                    <a:gd name="T88" fmla="*/ 368 w 475"/>
                    <a:gd name="T89" fmla="*/ 38 h 48"/>
                    <a:gd name="T90" fmla="*/ 391 w 475"/>
                    <a:gd name="T91" fmla="*/ 39 h 48"/>
                    <a:gd name="T92" fmla="*/ 416 w 475"/>
                    <a:gd name="T93" fmla="*/ 38 h 48"/>
                    <a:gd name="T94" fmla="*/ 444 w 475"/>
                    <a:gd name="T95" fmla="*/ 36 h 48"/>
                    <a:gd name="T96" fmla="*/ 475 w 475"/>
                    <a:gd name="T97"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48">
                      <a:moveTo>
                        <a:pt x="475" y="33"/>
                      </a:moveTo>
                      <a:lnTo>
                        <a:pt x="469" y="33"/>
                      </a:lnTo>
                      <a:lnTo>
                        <a:pt x="453" y="34"/>
                      </a:lnTo>
                      <a:lnTo>
                        <a:pt x="427" y="36"/>
                      </a:lnTo>
                      <a:lnTo>
                        <a:pt x="394" y="39"/>
                      </a:lnTo>
                      <a:lnTo>
                        <a:pt x="355" y="41"/>
                      </a:lnTo>
                      <a:lnTo>
                        <a:pt x="313" y="43"/>
                      </a:lnTo>
                      <a:lnTo>
                        <a:pt x="267" y="46"/>
                      </a:lnTo>
                      <a:lnTo>
                        <a:pt x="220" y="47"/>
                      </a:lnTo>
                      <a:lnTo>
                        <a:pt x="174" y="48"/>
                      </a:lnTo>
                      <a:lnTo>
                        <a:pt x="131" y="48"/>
                      </a:lnTo>
                      <a:lnTo>
                        <a:pt x="90" y="47"/>
                      </a:lnTo>
                      <a:lnTo>
                        <a:pt x="56" y="46"/>
                      </a:lnTo>
                      <a:lnTo>
                        <a:pt x="28" y="41"/>
                      </a:lnTo>
                      <a:lnTo>
                        <a:pt x="10" y="36"/>
                      </a:lnTo>
                      <a:lnTo>
                        <a:pt x="0" y="28"/>
                      </a:lnTo>
                      <a:lnTo>
                        <a:pt x="4" y="19"/>
                      </a:lnTo>
                      <a:lnTo>
                        <a:pt x="6" y="19"/>
                      </a:lnTo>
                      <a:lnTo>
                        <a:pt x="12" y="18"/>
                      </a:lnTo>
                      <a:lnTo>
                        <a:pt x="22" y="16"/>
                      </a:lnTo>
                      <a:lnTo>
                        <a:pt x="36" y="13"/>
                      </a:lnTo>
                      <a:lnTo>
                        <a:pt x="51" y="11"/>
                      </a:lnTo>
                      <a:lnTo>
                        <a:pt x="70" y="9"/>
                      </a:lnTo>
                      <a:lnTo>
                        <a:pt x="88" y="6"/>
                      </a:lnTo>
                      <a:lnTo>
                        <a:pt x="109" y="4"/>
                      </a:lnTo>
                      <a:lnTo>
                        <a:pt x="129" y="2"/>
                      </a:lnTo>
                      <a:lnTo>
                        <a:pt x="150" y="1"/>
                      </a:lnTo>
                      <a:lnTo>
                        <a:pt x="171" y="0"/>
                      </a:lnTo>
                      <a:lnTo>
                        <a:pt x="191" y="0"/>
                      </a:lnTo>
                      <a:lnTo>
                        <a:pt x="209" y="1"/>
                      </a:lnTo>
                      <a:lnTo>
                        <a:pt x="224" y="3"/>
                      </a:lnTo>
                      <a:lnTo>
                        <a:pt x="238" y="6"/>
                      </a:lnTo>
                      <a:lnTo>
                        <a:pt x="248" y="11"/>
                      </a:lnTo>
                      <a:lnTo>
                        <a:pt x="249" y="11"/>
                      </a:lnTo>
                      <a:lnTo>
                        <a:pt x="250" y="13"/>
                      </a:lnTo>
                      <a:lnTo>
                        <a:pt x="254" y="15"/>
                      </a:lnTo>
                      <a:lnTo>
                        <a:pt x="260" y="17"/>
                      </a:lnTo>
                      <a:lnTo>
                        <a:pt x="267" y="20"/>
                      </a:lnTo>
                      <a:lnTo>
                        <a:pt x="275" y="23"/>
                      </a:lnTo>
                      <a:lnTo>
                        <a:pt x="285" y="26"/>
                      </a:lnTo>
                      <a:lnTo>
                        <a:pt x="298" y="29"/>
                      </a:lnTo>
                      <a:lnTo>
                        <a:pt x="312" y="32"/>
                      </a:lnTo>
                      <a:lnTo>
                        <a:pt x="329" y="34"/>
                      </a:lnTo>
                      <a:lnTo>
                        <a:pt x="347" y="36"/>
                      </a:lnTo>
                      <a:lnTo>
                        <a:pt x="368" y="38"/>
                      </a:lnTo>
                      <a:lnTo>
                        <a:pt x="391" y="39"/>
                      </a:lnTo>
                      <a:lnTo>
                        <a:pt x="416" y="38"/>
                      </a:lnTo>
                      <a:lnTo>
                        <a:pt x="444" y="36"/>
                      </a:lnTo>
                      <a:lnTo>
                        <a:pt x="475" y="33"/>
                      </a:lnTo>
                      <a:close/>
                    </a:path>
                  </a:pathLst>
                </a:custGeom>
                <a:solidFill>
                  <a:srgbClr val="F37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Freeform 386"/>
                <p:cNvSpPr>
                  <a:spLocks/>
                </p:cNvSpPr>
                <p:nvPr/>
              </p:nvSpPr>
              <p:spPr bwMode="auto">
                <a:xfrm flipH="1">
                  <a:off x="4875" y="2580"/>
                  <a:ext cx="107" cy="10"/>
                </a:xfrm>
                <a:custGeom>
                  <a:avLst/>
                  <a:gdLst>
                    <a:gd name="T0" fmla="*/ 356 w 356"/>
                    <a:gd name="T1" fmla="*/ 18 h 33"/>
                    <a:gd name="T2" fmla="*/ 354 w 356"/>
                    <a:gd name="T3" fmla="*/ 18 h 33"/>
                    <a:gd name="T4" fmla="*/ 347 w 356"/>
                    <a:gd name="T5" fmla="*/ 21 h 33"/>
                    <a:gd name="T6" fmla="*/ 337 w 356"/>
                    <a:gd name="T7" fmla="*/ 22 h 33"/>
                    <a:gd name="T8" fmla="*/ 322 w 356"/>
                    <a:gd name="T9" fmla="*/ 24 h 33"/>
                    <a:gd name="T10" fmla="*/ 304 w 356"/>
                    <a:gd name="T11" fmla="*/ 27 h 33"/>
                    <a:gd name="T12" fmla="*/ 284 w 356"/>
                    <a:gd name="T13" fmla="*/ 29 h 33"/>
                    <a:gd name="T14" fmla="*/ 260 w 356"/>
                    <a:gd name="T15" fmla="*/ 31 h 33"/>
                    <a:gd name="T16" fmla="*/ 235 w 356"/>
                    <a:gd name="T17" fmla="*/ 32 h 33"/>
                    <a:gd name="T18" fmla="*/ 207 w 356"/>
                    <a:gd name="T19" fmla="*/ 33 h 33"/>
                    <a:gd name="T20" fmla="*/ 180 w 356"/>
                    <a:gd name="T21" fmla="*/ 33 h 33"/>
                    <a:gd name="T22" fmla="*/ 150 w 356"/>
                    <a:gd name="T23" fmla="*/ 32 h 33"/>
                    <a:gd name="T24" fmla="*/ 120 w 356"/>
                    <a:gd name="T25" fmla="*/ 29 h 33"/>
                    <a:gd name="T26" fmla="*/ 90 w 356"/>
                    <a:gd name="T27" fmla="*/ 25 h 33"/>
                    <a:gd name="T28" fmla="*/ 59 w 356"/>
                    <a:gd name="T29" fmla="*/ 18 h 33"/>
                    <a:gd name="T30" fmla="*/ 29 w 356"/>
                    <a:gd name="T31" fmla="*/ 10 h 33"/>
                    <a:gd name="T32" fmla="*/ 0 w 356"/>
                    <a:gd name="T33" fmla="*/ 0 h 33"/>
                    <a:gd name="T34" fmla="*/ 4 w 356"/>
                    <a:gd name="T35" fmla="*/ 0 h 33"/>
                    <a:gd name="T36" fmla="*/ 13 w 356"/>
                    <a:gd name="T37" fmla="*/ 1 h 33"/>
                    <a:gd name="T38" fmla="*/ 27 w 356"/>
                    <a:gd name="T39" fmla="*/ 4 h 33"/>
                    <a:gd name="T40" fmla="*/ 46 w 356"/>
                    <a:gd name="T41" fmla="*/ 5 h 33"/>
                    <a:gd name="T42" fmla="*/ 68 w 356"/>
                    <a:gd name="T43" fmla="*/ 7 h 33"/>
                    <a:gd name="T44" fmla="*/ 95 w 356"/>
                    <a:gd name="T45" fmla="*/ 9 h 33"/>
                    <a:gd name="T46" fmla="*/ 122 w 356"/>
                    <a:gd name="T47" fmla="*/ 12 h 33"/>
                    <a:gd name="T48" fmla="*/ 152 w 356"/>
                    <a:gd name="T49" fmla="*/ 14 h 33"/>
                    <a:gd name="T50" fmla="*/ 182 w 356"/>
                    <a:gd name="T51" fmla="*/ 16 h 33"/>
                    <a:gd name="T52" fmla="*/ 212 w 356"/>
                    <a:gd name="T53" fmla="*/ 18 h 33"/>
                    <a:gd name="T54" fmla="*/ 242 w 356"/>
                    <a:gd name="T55" fmla="*/ 21 h 33"/>
                    <a:gd name="T56" fmla="*/ 271 w 356"/>
                    <a:gd name="T57" fmla="*/ 22 h 33"/>
                    <a:gd name="T58" fmla="*/ 297 w 356"/>
                    <a:gd name="T59" fmla="*/ 22 h 33"/>
                    <a:gd name="T60" fmla="*/ 320 w 356"/>
                    <a:gd name="T61" fmla="*/ 22 h 33"/>
                    <a:gd name="T62" fmla="*/ 340 w 356"/>
                    <a:gd name="T63" fmla="*/ 21 h 33"/>
                    <a:gd name="T64" fmla="*/ 356 w 356"/>
                    <a:gd name="T65" fmla="*/ 1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 h="33">
                      <a:moveTo>
                        <a:pt x="356" y="18"/>
                      </a:moveTo>
                      <a:lnTo>
                        <a:pt x="354" y="18"/>
                      </a:lnTo>
                      <a:lnTo>
                        <a:pt x="347" y="21"/>
                      </a:lnTo>
                      <a:lnTo>
                        <a:pt x="337" y="22"/>
                      </a:lnTo>
                      <a:lnTo>
                        <a:pt x="322" y="24"/>
                      </a:lnTo>
                      <a:lnTo>
                        <a:pt x="304" y="27"/>
                      </a:lnTo>
                      <a:lnTo>
                        <a:pt x="284" y="29"/>
                      </a:lnTo>
                      <a:lnTo>
                        <a:pt x="260" y="31"/>
                      </a:lnTo>
                      <a:lnTo>
                        <a:pt x="235" y="32"/>
                      </a:lnTo>
                      <a:lnTo>
                        <a:pt x="207" y="33"/>
                      </a:lnTo>
                      <a:lnTo>
                        <a:pt x="180" y="33"/>
                      </a:lnTo>
                      <a:lnTo>
                        <a:pt x="150" y="32"/>
                      </a:lnTo>
                      <a:lnTo>
                        <a:pt x="120" y="29"/>
                      </a:lnTo>
                      <a:lnTo>
                        <a:pt x="90" y="25"/>
                      </a:lnTo>
                      <a:lnTo>
                        <a:pt x="59" y="18"/>
                      </a:lnTo>
                      <a:lnTo>
                        <a:pt x="29" y="10"/>
                      </a:lnTo>
                      <a:lnTo>
                        <a:pt x="0" y="0"/>
                      </a:lnTo>
                      <a:lnTo>
                        <a:pt x="4" y="0"/>
                      </a:lnTo>
                      <a:lnTo>
                        <a:pt x="13" y="1"/>
                      </a:lnTo>
                      <a:lnTo>
                        <a:pt x="27" y="4"/>
                      </a:lnTo>
                      <a:lnTo>
                        <a:pt x="46" y="5"/>
                      </a:lnTo>
                      <a:lnTo>
                        <a:pt x="68" y="7"/>
                      </a:lnTo>
                      <a:lnTo>
                        <a:pt x="95" y="9"/>
                      </a:lnTo>
                      <a:lnTo>
                        <a:pt x="122" y="12"/>
                      </a:lnTo>
                      <a:lnTo>
                        <a:pt x="152" y="14"/>
                      </a:lnTo>
                      <a:lnTo>
                        <a:pt x="182" y="16"/>
                      </a:lnTo>
                      <a:lnTo>
                        <a:pt x="212" y="18"/>
                      </a:lnTo>
                      <a:lnTo>
                        <a:pt x="242" y="21"/>
                      </a:lnTo>
                      <a:lnTo>
                        <a:pt x="271" y="22"/>
                      </a:lnTo>
                      <a:lnTo>
                        <a:pt x="297" y="22"/>
                      </a:lnTo>
                      <a:lnTo>
                        <a:pt x="320" y="22"/>
                      </a:lnTo>
                      <a:lnTo>
                        <a:pt x="340" y="21"/>
                      </a:lnTo>
                      <a:lnTo>
                        <a:pt x="356"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387"/>
                <p:cNvSpPr>
                  <a:spLocks/>
                </p:cNvSpPr>
                <p:nvPr/>
              </p:nvSpPr>
              <p:spPr bwMode="auto">
                <a:xfrm flipH="1">
                  <a:off x="4804" y="2549"/>
                  <a:ext cx="160" cy="14"/>
                </a:xfrm>
                <a:custGeom>
                  <a:avLst/>
                  <a:gdLst>
                    <a:gd name="T0" fmla="*/ 535 w 535"/>
                    <a:gd name="T1" fmla="*/ 18 h 46"/>
                    <a:gd name="T2" fmla="*/ 529 w 535"/>
                    <a:gd name="T3" fmla="*/ 19 h 46"/>
                    <a:gd name="T4" fmla="*/ 513 w 535"/>
                    <a:gd name="T5" fmla="*/ 22 h 46"/>
                    <a:gd name="T6" fmla="*/ 488 w 535"/>
                    <a:gd name="T7" fmla="*/ 24 h 46"/>
                    <a:gd name="T8" fmla="*/ 454 w 535"/>
                    <a:gd name="T9" fmla="*/ 29 h 46"/>
                    <a:gd name="T10" fmla="*/ 415 w 535"/>
                    <a:gd name="T11" fmla="*/ 32 h 46"/>
                    <a:gd name="T12" fmla="*/ 370 w 535"/>
                    <a:gd name="T13" fmla="*/ 37 h 46"/>
                    <a:gd name="T14" fmla="*/ 323 w 535"/>
                    <a:gd name="T15" fmla="*/ 40 h 46"/>
                    <a:gd name="T16" fmla="*/ 274 w 535"/>
                    <a:gd name="T17" fmla="*/ 44 h 46"/>
                    <a:gd name="T18" fmla="*/ 225 w 535"/>
                    <a:gd name="T19" fmla="*/ 46 h 46"/>
                    <a:gd name="T20" fmla="*/ 178 w 535"/>
                    <a:gd name="T21" fmla="*/ 46 h 46"/>
                    <a:gd name="T22" fmla="*/ 133 w 535"/>
                    <a:gd name="T23" fmla="*/ 45 h 46"/>
                    <a:gd name="T24" fmla="*/ 91 w 535"/>
                    <a:gd name="T25" fmla="*/ 41 h 46"/>
                    <a:gd name="T26" fmla="*/ 57 w 535"/>
                    <a:gd name="T27" fmla="*/ 36 h 46"/>
                    <a:gd name="T28" fmla="*/ 29 w 535"/>
                    <a:gd name="T29" fmla="*/ 28 h 46"/>
                    <a:gd name="T30" fmla="*/ 9 w 535"/>
                    <a:gd name="T31" fmla="*/ 15 h 46"/>
                    <a:gd name="T32" fmla="*/ 0 w 535"/>
                    <a:gd name="T33" fmla="*/ 0 h 46"/>
                    <a:gd name="T34" fmla="*/ 2 w 535"/>
                    <a:gd name="T35" fmla="*/ 0 h 46"/>
                    <a:gd name="T36" fmla="*/ 8 w 535"/>
                    <a:gd name="T37" fmla="*/ 1 h 46"/>
                    <a:gd name="T38" fmla="*/ 19 w 535"/>
                    <a:gd name="T39" fmla="*/ 3 h 46"/>
                    <a:gd name="T40" fmla="*/ 32 w 535"/>
                    <a:gd name="T41" fmla="*/ 6 h 46"/>
                    <a:gd name="T42" fmla="*/ 52 w 535"/>
                    <a:gd name="T43" fmla="*/ 8 h 46"/>
                    <a:gd name="T44" fmla="*/ 74 w 535"/>
                    <a:gd name="T45" fmla="*/ 10 h 46"/>
                    <a:gd name="T46" fmla="*/ 102 w 535"/>
                    <a:gd name="T47" fmla="*/ 14 h 46"/>
                    <a:gd name="T48" fmla="*/ 133 w 535"/>
                    <a:gd name="T49" fmla="*/ 16 h 46"/>
                    <a:gd name="T50" fmla="*/ 167 w 535"/>
                    <a:gd name="T51" fmla="*/ 18 h 46"/>
                    <a:gd name="T52" fmla="*/ 208 w 535"/>
                    <a:gd name="T53" fmla="*/ 21 h 46"/>
                    <a:gd name="T54" fmla="*/ 251 w 535"/>
                    <a:gd name="T55" fmla="*/ 22 h 46"/>
                    <a:gd name="T56" fmla="*/ 299 w 535"/>
                    <a:gd name="T57" fmla="*/ 23 h 46"/>
                    <a:gd name="T58" fmla="*/ 352 w 535"/>
                    <a:gd name="T59" fmla="*/ 23 h 46"/>
                    <a:gd name="T60" fmla="*/ 408 w 535"/>
                    <a:gd name="T61" fmla="*/ 23 h 46"/>
                    <a:gd name="T62" fmla="*/ 469 w 535"/>
                    <a:gd name="T63" fmla="*/ 21 h 46"/>
                    <a:gd name="T64" fmla="*/ 535 w 535"/>
                    <a:gd name="T65"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5" h="46">
                      <a:moveTo>
                        <a:pt x="535" y="18"/>
                      </a:moveTo>
                      <a:lnTo>
                        <a:pt x="529" y="19"/>
                      </a:lnTo>
                      <a:lnTo>
                        <a:pt x="513" y="22"/>
                      </a:lnTo>
                      <a:lnTo>
                        <a:pt x="488" y="24"/>
                      </a:lnTo>
                      <a:lnTo>
                        <a:pt x="454" y="29"/>
                      </a:lnTo>
                      <a:lnTo>
                        <a:pt x="415" y="32"/>
                      </a:lnTo>
                      <a:lnTo>
                        <a:pt x="370" y="37"/>
                      </a:lnTo>
                      <a:lnTo>
                        <a:pt x="323" y="40"/>
                      </a:lnTo>
                      <a:lnTo>
                        <a:pt x="274" y="44"/>
                      </a:lnTo>
                      <a:lnTo>
                        <a:pt x="225" y="46"/>
                      </a:lnTo>
                      <a:lnTo>
                        <a:pt x="178" y="46"/>
                      </a:lnTo>
                      <a:lnTo>
                        <a:pt x="133" y="45"/>
                      </a:lnTo>
                      <a:lnTo>
                        <a:pt x="91" y="41"/>
                      </a:lnTo>
                      <a:lnTo>
                        <a:pt x="57" y="36"/>
                      </a:lnTo>
                      <a:lnTo>
                        <a:pt x="29" y="28"/>
                      </a:lnTo>
                      <a:lnTo>
                        <a:pt x="9" y="15"/>
                      </a:lnTo>
                      <a:lnTo>
                        <a:pt x="0" y="0"/>
                      </a:lnTo>
                      <a:lnTo>
                        <a:pt x="2" y="0"/>
                      </a:lnTo>
                      <a:lnTo>
                        <a:pt x="8" y="1"/>
                      </a:lnTo>
                      <a:lnTo>
                        <a:pt x="19" y="3"/>
                      </a:lnTo>
                      <a:lnTo>
                        <a:pt x="32" y="6"/>
                      </a:lnTo>
                      <a:lnTo>
                        <a:pt x="52" y="8"/>
                      </a:lnTo>
                      <a:lnTo>
                        <a:pt x="74" y="10"/>
                      </a:lnTo>
                      <a:lnTo>
                        <a:pt x="102" y="14"/>
                      </a:lnTo>
                      <a:lnTo>
                        <a:pt x="133" y="16"/>
                      </a:lnTo>
                      <a:lnTo>
                        <a:pt x="167" y="18"/>
                      </a:lnTo>
                      <a:lnTo>
                        <a:pt x="208" y="21"/>
                      </a:lnTo>
                      <a:lnTo>
                        <a:pt x="251" y="22"/>
                      </a:lnTo>
                      <a:lnTo>
                        <a:pt x="299" y="23"/>
                      </a:lnTo>
                      <a:lnTo>
                        <a:pt x="352" y="23"/>
                      </a:lnTo>
                      <a:lnTo>
                        <a:pt x="408" y="23"/>
                      </a:lnTo>
                      <a:lnTo>
                        <a:pt x="469" y="21"/>
                      </a:lnTo>
                      <a:lnTo>
                        <a:pt x="535"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388"/>
                <p:cNvSpPr>
                  <a:spLocks/>
                </p:cNvSpPr>
                <p:nvPr/>
              </p:nvSpPr>
              <p:spPr bwMode="auto">
                <a:xfrm flipH="1">
                  <a:off x="4844" y="2851"/>
                  <a:ext cx="79" cy="9"/>
                </a:xfrm>
                <a:custGeom>
                  <a:avLst/>
                  <a:gdLst>
                    <a:gd name="T0" fmla="*/ 265 w 265"/>
                    <a:gd name="T1" fmla="*/ 19 h 30"/>
                    <a:gd name="T2" fmla="*/ 263 w 265"/>
                    <a:gd name="T3" fmla="*/ 20 h 30"/>
                    <a:gd name="T4" fmla="*/ 256 w 265"/>
                    <a:gd name="T5" fmla="*/ 21 h 30"/>
                    <a:gd name="T6" fmla="*/ 243 w 265"/>
                    <a:gd name="T7" fmla="*/ 24 h 30"/>
                    <a:gd name="T8" fmla="*/ 226 w 265"/>
                    <a:gd name="T9" fmla="*/ 27 h 30"/>
                    <a:gd name="T10" fmla="*/ 203 w 265"/>
                    <a:gd name="T11" fmla="*/ 29 h 30"/>
                    <a:gd name="T12" fmla="*/ 175 w 265"/>
                    <a:gd name="T13" fmla="*/ 30 h 30"/>
                    <a:gd name="T14" fmla="*/ 142 w 265"/>
                    <a:gd name="T15" fmla="*/ 30 h 30"/>
                    <a:gd name="T16" fmla="*/ 101 w 265"/>
                    <a:gd name="T17" fmla="*/ 29 h 30"/>
                    <a:gd name="T18" fmla="*/ 84 w 265"/>
                    <a:gd name="T19" fmla="*/ 28 h 30"/>
                    <a:gd name="T20" fmla="*/ 68 w 265"/>
                    <a:gd name="T21" fmla="*/ 26 h 30"/>
                    <a:gd name="T22" fmla="*/ 53 w 265"/>
                    <a:gd name="T23" fmla="*/ 24 h 30"/>
                    <a:gd name="T24" fmla="*/ 39 w 265"/>
                    <a:gd name="T25" fmla="*/ 21 h 30"/>
                    <a:gd name="T26" fmla="*/ 27 w 265"/>
                    <a:gd name="T27" fmla="*/ 18 h 30"/>
                    <a:gd name="T28" fmla="*/ 15 w 265"/>
                    <a:gd name="T29" fmla="*/ 13 h 30"/>
                    <a:gd name="T30" fmla="*/ 7 w 265"/>
                    <a:gd name="T31" fmla="*/ 7 h 30"/>
                    <a:gd name="T32" fmla="*/ 0 w 265"/>
                    <a:gd name="T33" fmla="*/ 0 h 30"/>
                    <a:gd name="T34" fmla="*/ 1 w 265"/>
                    <a:gd name="T35" fmla="*/ 0 h 30"/>
                    <a:gd name="T36" fmla="*/ 4 w 265"/>
                    <a:gd name="T37" fmla="*/ 2 h 30"/>
                    <a:gd name="T38" fmla="*/ 7 w 265"/>
                    <a:gd name="T39" fmla="*/ 3 h 30"/>
                    <a:gd name="T40" fmla="*/ 13 w 265"/>
                    <a:gd name="T41" fmla="*/ 5 h 30"/>
                    <a:gd name="T42" fmla="*/ 20 w 265"/>
                    <a:gd name="T43" fmla="*/ 6 h 30"/>
                    <a:gd name="T44" fmla="*/ 30 w 265"/>
                    <a:gd name="T45" fmla="*/ 9 h 30"/>
                    <a:gd name="T46" fmla="*/ 42 w 265"/>
                    <a:gd name="T47" fmla="*/ 11 h 30"/>
                    <a:gd name="T48" fmla="*/ 55 w 265"/>
                    <a:gd name="T49" fmla="*/ 13 h 30"/>
                    <a:gd name="T50" fmla="*/ 73 w 265"/>
                    <a:gd name="T51" fmla="*/ 15 h 30"/>
                    <a:gd name="T52" fmla="*/ 91 w 265"/>
                    <a:gd name="T53" fmla="*/ 17 h 30"/>
                    <a:gd name="T54" fmla="*/ 113 w 265"/>
                    <a:gd name="T55" fmla="*/ 19 h 30"/>
                    <a:gd name="T56" fmla="*/ 137 w 265"/>
                    <a:gd name="T57" fmla="*/ 20 h 30"/>
                    <a:gd name="T58" fmla="*/ 165 w 265"/>
                    <a:gd name="T59" fmla="*/ 20 h 30"/>
                    <a:gd name="T60" fmla="*/ 195 w 265"/>
                    <a:gd name="T61" fmla="*/ 21 h 30"/>
                    <a:gd name="T62" fmla="*/ 228 w 265"/>
                    <a:gd name="T63" fmla="*/ 20 h 30"/>
                    <a:gd name="T64" fmla="*/ 265 w 265"/>
                    <a:gd name="T65"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5" h="30">
                      <a:moveTo>
                        <a:pt x="265" y="19"/>
                      </a:moveTo>
                      <a:lnTo>
                        <a:pt x="263" y="20"/>
                      </a:lnTo>
                      <a:lnTo>
                        <a:pt x="256" y="21"/>
                      </a:lnTo>
                      <a:lnTo>
                        <a:pt x="243" y="24"/>
                      </a:lnTo>
                      <a:lnTo>
                        <a:pt x="226" y="27"/>
                      </a:lnTo>
                      <a:lnTo>
                        <a:pt x="203" y="29"/>
                      </a:lnTo>
                      <a:lnTo>
                        <a:pt x="175" y="30"/>
                      </a:lnTo>
                      <a:lnTo>
                        <a:pt x="142" y="30"/>
                      </a:lnTo>
                      <a:lnTo>
                        <a:pt x="101" y="29"/>
                      </a:lnTo>
                      <a:lnTo>
                        <a:pt x="84" y="28"/>
                      </a:lnTo>
                      <a:lnTo>
                        <a:pt x="68" y="26"/>
                      </a:lnTo>
                      <a:lnTo>
                        <a:pt x="53" y="24"/>
                      </a:lnTo>
                      <a:lnTo>
                        <a:pt x="39" y="21"/>
                      </a:lnTo>
                      <a:lnTo>
                        <a:pt x="27" y="18"/>
                      </a:lnTo>
                      <a:lnTo>
                        <a:pt x="15" y="13"/>
                      </a:lnTo>
                      <a:lnTo>
                        <a:pt x="7" y="7"/>
                      </a:lnTo>
                      <a:lnTo>
                        <a:pt x="0" y="0"/>
                      </a:lnTo>
                      <a:lnTo>
                        <a:pt x="1" y="0"/>
                      </a:lnTo>
                      <a:lnTo>
                        <a:pt x="4" y="2"/>
                      </a:lnTo>
                      <a:lnTo>
                        <a:pt x="7" y="3"/>
                      </a:lnTo>
                      <a:lnTo>
                        <a:pt x="13" y="5"/>
                      </a:lnTo>
                      <a:lnTo>
                        <a:pt x="20" y="6"/>
                      </a:lnTo>
                      <a:lnTo>
                        <a:pt x="30" y="9"/>
                      </a:lnTo>
                      <a:lnTo>
                        <a:pt x="42" y="11"/>
                      </a:lnTo>
                      <a:lnTo>
                        <a:pt x="55" y="13"/>
                      </a:lnTo>
                      <a:lnTo>
                        <a:pt x="73" y="15"/>
                      </a:lnTo>
                      <a:lnTo>
                        <a:pt x="91" y="17"/>
                      </a:lnTo>
                      <a:lnTo>
                        <a:pt x="113" y="19"/>
                      </a:lnTo>
                      <a:lnTo>
                        <a:pt x="137" y="20"/>
                      </a:lnTo>
                      <a:lnTo>
                        <a:pt x="165" y="20"/>
                      </a:lnTo>
                      <a:lnTo>
                        <a:pt x="195" y="21"/>
                      </a:lnTo>
                      <a:lnTo>
                        <a:pt x="228" y="20"/>
                      </a:lnTo>
                      <a:lnTo>
                        <a:pt x="26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389"/>
                <p:cNvSpPr>
                  <a:spLocks/>
                </p:cNvSpPr>
                <p:nvPr/>
              </p:nvSpPr>
              <p:spPr bwMode="auto">
                <a:xfrm flipH="1">
                  <a:off x="4760" y="2589"/>
                  <a:ext cx="238" cy="29"/>
                </a:xfrm>
                <a:custGeom>
                  <a:avLst/>
                  <a:gdLst>
                    <a:gd name="T0" fmla="*/ 1 w 800"/>
                    <a:gd name="T1" fmla="*/ 17 h 92"/>
                    <a:gd name="T2" fmla="*/ 13 w 800"/>
                    <a:gd name="T3" fmla="*/ 20 h 92"/>
                    <a:gd name="T4" fmla="*/ 33 w 800"/>
                    <a:gd name="T5" fmla="*/ 24 h 92"/>
                    <a:gd name="T6" fmla="*/ 63 w 800"/>
                    <a:gd name="T7" fmla="*/ 29 h 92"/>
                    <a:gd name="T8" fmla="*/ 100 w 800"/>
                    <a:gd name="T9" fmla="*/ 35 h 92"/>
                    <a:gd name="T10" fmla="*/ 145 w 800"/>
                    <a:gd name="T11" fmla="*/ 40 h 92"/>
                    <a:gd name="T12" fmla="*/ 197 w 800"/>
                    <a:gd name="T13" fmla="*/ 46 h 92"/>
                    <a:gd name="T14" fmla="*/ 252 w 800"/>
                    <a:gd name="T15" fmla="*/ 52 h 92"/>
                    <a:gd name="T16" fmla="*/ 313 w 800"/>
                    <a:gd name="T17" fmla="*/ 55 h 92"/>
                    <a:gd name="T18" fmla="*/ 377 w 800"/>
                    <a:gd name="T19" fmla="*/ 59 h 92"/>
                    <a:gd name="T20" fmla="*/ 442 w 800"/>
                    <a:gd name="T21" fmla="*/ 59 h 92"/>
                    <a:gd name="T22" fmla="*/ 509 w 800"/>
                    <a:gd name="T23" fmla="*/ 56 h 92"/>
                    <a:gd name="T24" fmla="*/ 576 w 800"/>
                    <a:gd name="T25" fmla="*/ 51 h 92"/>
                    <a:gd name="T26" fmla="*/ 643 w 800"/>
                    <a:gd name="T27" fmla="*/ 41 h 92"/>
                    <a:gd name="T28" fmla="*/ 707 w 800"/>
                    <a:gd name="T29" fmla="*/ 29 h 92"/>
                    <a:gd name="T30" fmla="*/ 770 w 800"/>
                    <a:gd name="T31" fmla="*/ 10 h 92"/>
                    <a:gd name="T32" fmla="*/ 798 w 800"/>
                    <a:gd name="T33" fmla="*/ 0 h 92"/>
                    <a:gd name="T34" fmla="*/ 792 w 800"/>
                    <a:gd name="T35" fmla="*/ 5 h 92"/>
                    <a:gd name="T36" fmla="*/ 777 w 800"/>
                    <a:gd name="T37" fmla="*/ 13 h 92"/>
                    <a:gd name="T38" fmla="*/ 755 w 800"/>
                    <a:gd name="T39" fmla="*/ 22 h 92"/>
                    <a:gd name="T40" fmla="*/ 727 w 800"/>
                    <a:gd name="T41" fmla="*/ 33 h 92"/>
                    <a:gd name="T42" fmla="*/ 691 w 800"/>
                    <a:gd name="T43" fmla="*/ 46 h 92"/>
                    <a:gd name="T44" fmla="*/ 651 w 800"/>
                    <a:gd name="T45" fmla="*/ 59 h 92"/>
                    <a:gd name="T46" fmla="*/ 604 w 800"/>
                    <a:gd name="T47" fmla="*/ 70 h 92"/>
                    <a:gd name="T48" fmla="*/ 551 w 800"/>
                    <a:gd name="T49" fmla="*/ 81 h 92"/>
                    <a:gd name="T50" fmla="*/ 493 w 800"/>
                    <a:gd name="T51" fmla="*/ 87 h 92"/>
                    <a:gd name="T52" fmla="*/ 430 w 800"/>
                    <a:gd name="T53" fmla="*/ 92 h 92"/>
                    <a:gd name="T54" fmla="*/ 362 w 800"/>
                    <a:gd name="T55" fmla="*/ 92 h 92"/>
                    <a:gd name="T56" fmla="*/ 289 w 800"/>
                    <a:gd name="T57" fmla="*/ 86 h 92"/>
                    <a:gd name="T58" fmla="*/ 211 w 800"/>
                    <a:gd name="T59" fmla="*/ 76 h 92"/>
                    <a:gd name="T60" fmla="*/ 130 w 800"/>
                    <a:gd name="T61" fmla="*/ 58 h 92"/>
                    <a:gd name="T62" fmla="*/ 44 w 800"/>
                    <a:gd name="T63" fmla="*/ 3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0" h="92">
                      <a:moveTo>
                        <a:pt x="0" y="17"/>
                      </a:moveTo>
                      <a:lnTo>
                        <a:pt x="1" y="17"/>
                      </a:lnTo>
                      <a:lnTo>
                        <a:pt x="6" y="18"/>
                      </a:lnTo>
                      <a:lnTo>
                        <a:pt x="13" y="20"/>
                      </a:lnTo>
                      <a:lnTo>
                        <a:pt x="22" y="22"/>
                      </a:lnTo>
                      <a:lnTo>
                        <a:pt x="33" y="24"/>
                      </a:lnTo>
                      <a:lnTo>
                        <a:pt x="47" y="26"/>
                      </a:lnTo>
                      <a:lnTo>
                        <a:pt x="63" y="29"/>
                      </a:lnTo>
                      <a:lnTo>
                        <a:pt x="81" y="31"/>
                      </a:lnTo>
                      <a:lnTo>
                        <a:pt x="100" y="35"/>
                      </a:lnTo>
                      <a:lnTo>
                        <a:pt x="122" y="38"/>
                      </a:lnTo>
                      <a:lnTo>
                        <a:pt x="145" y="40"/>
                      </a:lnTo>
                      <a:lnTo>
                        <a:pt x="170" y="44"/>
                      </a:lnTo>
                      <a:lnTo>
                        <a:pt x="197" y="46"/>
                      </a:lnTo>
                      <a:lnTo>
                        <a:pt x="223" y="49"/>
                      </a:lnTo>
                      <a:lnTo>
                        <a:pt x="252" y="52"/>
                      </a:lnTo>
                      <a:lnTo>
                        <a:pt x="282" y="54"/>
                      </a:lnTo>
                      <a:lnTo>
                        <a:pt x="313" y="55"/>
                      </a:lnTo>
                      <a:lnTo>
                        <a:pt x="344" y="58"/>
                      </a:lnTo>
                      <a:lnTo>
                        <a:pt x="377" y="59"/>
                      </a:lnTo>
                      <a:lnTo>
                        <a:pt x="409" y="59"/>
                      </a:lnTo>
                      <a:lnTo>
                        <a:pt x="442" y="59"/>
                      </a:lnTo>
                      <a:lnTo>
                        <a:pt x="476" y="58"/>
                      </a:lnTo>
                      <a:lnTo>
                        <a:pt x="509" y="56"/>
                      </a:lnTo>
                      <a:lnTo>
                        <a:pt x="543" y="54"/>
                      </a:lnTo>
                      <a:lnTo>
                        <a:pt x="576" y="51"/>
                      </a:lnTo>
                      <a:lnTo>
                        <a:pt x="609" y="46"/>
                      </a:lnTo>
                      <a:lnTo>
                        <a:pt x="643" y="41"/>
                      </a:lnTo>
                      <a:lnTo>
                        <a:pt x="675" y="36"/>
                      </a:lnTo>
                      <a:lnTo>
                        <a:pt x="707" y="29"/>
                      </a:lnTo>
                      <a:lnTo>
                        <a:pt x="739" y="20"/>
                      </a:lnTo>
                      <a:lnTo>
                        <a:pt x="770" y="10"/>
                      </a:lnTo>
                      <a:lnTo>
                        <a:pt x="800" y="0"/>
                      </a:lnTo>
                      <a:lnTo>
                        <a:pt x="798" y="0"/>
                      </a:lnTo>
                      <a:lnTo>
                        <a:pt x="796" y="2"/>
                      </a:lnTo>
                      <a:lnTo>
                        <a:pt x="792" y="5"/>
                      </a:lnTo>
                      <a:lnTo>
                        <a:pt x="785" y="8"/>
                      </a:lnTo>
                      <a:lnTo>
                        <a:pt x="777" y="13"/>
                      </a:lnTo>
                      <a:lnTo>
                        <a:pt x="766" y="17"/>
                      </a:lnTo>
                      <a:lnTo>
                        <a:pt x="755" y="22"/>
                      </a:lnTo>
                      <a:lnTo>
                        <a:pt x="742" y="28"/>
                      </a:lnTo>
                      <a:lnTo>
                        <a:pt x="727" y="33"/>
                      </a:lnTo>
                      <a:lnTo>
                        <a:pt x="710" y="40"/>
                      </a:lnTo>
                      <a:lnTo>
                        <a:pt x="691" y="46"/>
                      </a:lnTo>
                      <a:lnTo>
                        <a:pt x="672" y="53"/>
                      </a:lnTo>
                      <a:lnTo>
                        <a:pt x="651" y="59"/>
                      </a:lnTo>
                      <a:lnTo>
                        <a:pt x="628" y="64"/>
                      </a:lnTo>
                      <a:lnTo>
                        <a:pt x="604" y="70"/>
                      </a:lnTo>
                      <a:lnTo>
                        <a:pt x="578" y="76"/>
                      </a:lnTo>
                      <a:lnTo>
                        <a:pt x="551" y="81"/>
                      </a:lnTo>
                      <a:lnTo>
                        <a:pt x="523" y="84"/>
                      </a:lnTo>
                      <a:lnTo>
                        <a:pt x="493" y="87"/>
                      </a:lnTo>
                      <a:lnTo>
                        <a:pt x="462" y="90"/>
                      </a:lnTo>
                      <a:lnTo>
                        <a:pt x="430" y="92"/>
                      </a:lnTo>
                      <a:lnTo>
                        <a:pt x="396" y="92"/>
                      </a:lnTo>
                      <a:lnTo>
                        <a:pt x="362" y="92"/>
                      </a:lnTo>
                      <a:lnTo>
                        <a:pt x="326" y="90"/>
                      </a:lnTo>
                      <a:lnTo>
                        <a:pt x="289" y="86"/>
                      </a:lnTo>
                      <a:lnTo>
                        <a:pt x="250" y="82"/>
                      </a:lnTo>
                      <a:lnTo>
                        <a:pt x="211" y="76"/>
                      </a:lnTo>
                      <a:lnTo>
                        <a:pt x="170" y="68"/>
                      </a:lnTo>
                      <a:lnTo>
                        <a:pt x="130" y="58"/>
                      </a:lnTo>
                      <a:lnTo>
                        <a:pt x="87" y="46"/>
                      </a:lnTo>
                      <a:lnTo>
                        <a:pt x="44" y="33"/>
                      </a:lnTo>
                      <a:lnTo>
                        <a:pt x="0" y="17"/>
                      </a:lnTo>
                      <a:close/>
                    </a:path>
                  </a:pathLst>
                </a:custGeom>
                <a:solidFill>
                  <a:srgbClr val="C2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44" name="Group 390"/>
                <p:cNvGrpSpPr>
                  <a:grpSpLocks/>
                </p:cNvGrpSpPr>
                <p:nvPr/>
              </p:nvGrpSpPr>
              <p:grpSpPr bwMode="auto">
                <a:xfrm>
                  <a:off x="4727" y="2737"/>
                  <a:ext cx="304" cy="47"/>
                  <a:chOff x="4727" y="2737"/>
                  <a:chExt cx="304" cy="47"/>
                </a:xfrm>
              </p:grpSpPr>
              <p:sp>
                <p:nvSpPr>
                  <p:cNvPr id="145" name="Freeform 391"/>
                  <p:cNvSpPr>
                    <a:spLocks/>
                  </p:cNvSpPr>
                  <p:nvPr/>
                </p:nvSpPr>
                <p:spPr bwMode="auto">
                  <a:xfrm flipH="1">
                    <a:off x="4728" y="2737"/>
                    <a:ext cx="302" cy="24"/>
                  </a:xfrm>
                  <a:custGeom>
                    <a:avLst/>
                    <a:gdLst>
                      <a:gd name="T0" fmla="*/ 2 w 1013"/>
                      <a:gd name="T1" fmla="*/ 15 h 81"/>
                      <a:gd name="T2" fmla="*/ 16 w 1013"/>
                      <a:gd name="T3" fmla="*/ 17 h 81"/>
                      <a:gd name="T4" fmla="*/ 41 w 1013"/>
                      <a:gd name="T5" fmla="*/ 21 h 81"/>
                      <a:gd name="T6" fmla="*/ 79 w 1013"/>
                      <a:gd name="T7" fmla="*/ 25 h 81"/>
                      <a:gd name="T8" fmla="*/ 128 w 1013"/>
                      <a:gd name="T9" fmla="*/ 30 h 81"/>
                      <a:gd name="T10" fmla="*/ 184 w 1013"/>
                      <a:gd name="T11" fmla="*/ 36 h 81"/>
                      <a:gd name="T12" fmla="*/ 249 w 1013"/>
                      <a:gd name="T13" fmla="*/ 40 h 81"/>
                      <a:gd name="T14" fmla="*/ 320 w 1013"/>
                      <a:gd name="T15" fmla="*/ 45 h 81"/>
                      <a:gd name="T16" fmla="*/ 396 w 1013"/>
                      <a:gd name="T17" fmla="*/ 48 h 81"/>
                      <a:gd name="T18" fmla="*/ 477 w 1013"/>
                      <a:gd name="T19" fmla="*/ 51 h 81"/>
                      <a:gd name="T20" fmla="*/ 560 w 1013"/>
                      <a:gd name="T21" fmla="*/ 51 h 81"/>
                      <a:gd name="T22" fmla="*/ 645 w 1013"/>
                      <a:gd name="T23" fmla="*/ 48 h 81"/>
                      <a:gd name="T24" fmla="*/ 729 w 1013"/>
                      <a:gd name="T25" fmla="*/ 44 h 81"/>
                      <a:gd name="T26" fmla="*/ 814 w 1013"/>
                      <a:gd name="T27" fmla="*/ 36 h 81"/>
                      <a:gd name="T28" fmla="*/ 896 w 1013"/>
                      <a:gd name="T29" fmla="*/ 24 h 81"/>
                      <a:gd name="T30" fmla="*/ 975 w 1013"/>
                      <a:gd name="T31" fmla="*/ 9 h 81"/>
                      <a:gd name="T32" fmla="*/ 1011 w 1013"/>
                      <a:gd name="T33" fmla="*/ 0 h 81"/>
                      <a:gd name="T34" fmla="*/ 1002 w 1013"/>
                      <a:gd name="T35" fmla="*/ 5 h 81"/>
                      <a:gd name="T36" fmla="*/ 984 w 1013"/>
                      <a:gd name="T37" fmla="*/ 10 h 81"/>
                      <a:gd name="T38" fmla="*/ 956 w 1013"/>
                      <a:gd name="T39" fmla="*/ 19 h 81"/>
                      <a:gd name="T40" fmla="*/ 920 w 1013"/>
                      <a:gd name="T41" fmla="*/ 30 h 81"/>
                      <a:gd name="T42" fmla="*/ 875 w 1013"/>
                      <a:gd name="T43" fmla="*/ 40 h 81"/>
                      <a:gd name="T44" fmla="*/ 824 w 1013"/>
                      <a:gd name="T45" fmla="*/ 51 h 81"/>
                      <a:gd name="T46" fmla="*/ 764 w 1013"/>
                      <a:gd name="T47" fmla="*/ 61 h 81"/>
                      <a:gd name="T48" fmla="*/ 698 w 1013"/>
                      <a:gd name="T49" fmla="*/ 70 h 81"/>
                      <a:gd name="T50" fmla="*/ 624 w 1013"/>
                      <a:gd name="T51" fmla="*/ 76 h 81"/>
                      <a:gd name="T52" fmla="*/ 544 w 1013"/>
                      <a:gd name="T53" fmla="*/ 79 h 81"/>
                      <a:gd name="T54" fmla="*/ 457 w 1013"/>
                      <a:gd name="T55" fmla="*/ 79 h 81"/>
                      <a:gd name="T56" fmla="*/ 365 w 1013"/>
                      <a:gd name="T57" fmla="*/ 75 h 81"/>
                      <a:gd name="T58" fmla="*/ 267 w 1013"/>
                      <a:gd name="T59" fmla="*/ 66 h 81"/>
                      <a:gd name="T60" fmla="*/ 163 w 1013"/>
                      <a:gd name="T61" fmla="*/ 51 h 81"/>
                      <a:gd name="T62" fmla="*/ 55 w 1013"/>
                      <a:gd name="T63"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3" h="81">
                        <a:moveTo>
                          <a:pt x="0" y="15"/>
                        </a:moveTo>
                        <a:lnTo>
                          <a:pt x="2" y="15"/>
                        </a:lnTo>
                        <a:lnTo>
                          <a:pt x="7" y="16"/>
                        </a:lnTo>
                        <a:lnTo>
                          <a:pt x="16" y="17"/>
                        </a:lnTo>
                        <a:lnTo>
                          <a:pt x="27" y="18"/>
                        </a:lnTo>
                        <a:lnTo>
                          <a:pt x="41" y="21"/>
                        </a:lnTo>
                        <a:lnTo>
                          <a:pt x="60" y="23"/>
                        </a:lnTo>
                        <a:lnTo>
                          <a:pt x="79" y="25"/>
                        </a:lnTo>
                        <a:lnTo>
                          <a:pt x="102" y="28"/>
                        </a:lnTo>
                        <a:lnTo>
                          <a:pt x="128" y="30"/>
                        </a:lnTo>
                        <a:lnTo>
                          <a:pt x="155" y="32"/>
                        </a:lnTo>
                        <a:lnTo>
                          <a:pt x="184" y="36"/>
                        </a:lnTo>
                        <a:lnTo>
                          <a:pt x="215" y="38"/>
                        </a:lnTo>
                        <a:lnTo>
                          <a:pt x="249" y="40"/>
                        </a:lnTo>
                        <a:lnTo>
                          <a:pt x="283" y="43"/>
                        </a:lnTo>
                        <a:lnTo>
                          <a:pt x="320" y="45"/>
                        </a:lnTo>
                        <a:lnTo>
                          <a:pt x="358" y="47"/>
                        </a:lnTo>
                        <a:lnTo>
                          <a:pt x="396" y="48"/>
                        </a:lnTo>
                        <a:lnTo>
                          <a:pt x="436" y="49"/>
                        </a:lnTo>
                        <a:lnTo>
                          <a:pt x="477" y="51"/>
                        </a:lnTo>
                        <a:lnTo>
                          <a:pt x="518" y="51"/>
                        </a:lnTo>
                        <a:lnTo>
                          <a:pt x="560" y="51"/>
                        </a:lnTo>
                        <a:lnTo>
                          <a:pt x="602" y="49"/>
                        </a:lnTo>
                        <a:lnTo>
                          <a:pt x="645" y="48"/>
                        </a:lnTo>
                        <a:lnTo>
                          <a:pt x="688" y="46"/>
                        </a:lnTo>
                        <a:lnTo>
                          <a:pt x="729" y="44"/>
                        </a:lnTo>
                        <a:lnTo>
                          <a:pt x="772" y="40"/>
                        </a:lnTo>
                        <a:lnTo>
                          <a:pt x="814" y="36"/>
                        </a:lnTo>
                        <a:lnTo>
                          <a:pt x="855" y="31"/>
                        </a:lnTo>
                        <a:lnTo>
                          <a:pt x="896" y="24"/>
                        </a:lnTo>
                        <a:lnTo>
                          <a:pt x="935" y="17"/>
                        </a:lnTo>
                        <a:lnTo>
                          <a:pt x="975" y="9"/>
                        </a:lnTo>
                        <a:lnTo>
                          <a:pt x="1013" y="0"/>
                        </a:lnTo>
                        <a:lnTo>
                          <a:pt x="1011" y="0"/>
                        </a:lnTo>
                        <a:lnTo>
                          <a:pt x="1008" y="2"/>
                        </a:lnTo>
                        <a:lnTo>
                          <a:pt x="1002" y="5"/>
                        </a:lnTo>
                        <a:lnTo>
                          <a:pt x="994" y="7"/>
                        </a:lnTo>
                        <a:lnTo>
                          <a:pt x="984" y="10"/>
                        </a:lnTo>
                        <a:lnTo>
                          <a:pt x="971" y="15"/>
                        </a:lnTo>
                        <a:lnTo>
                          <a:pt x="956" y="19"/>
                        </a:lnTo>
                        <a:lnTo>
                          <a:pt x="939" y="24"/>
                        </a:lnTo>
                        <a:lnTo>
                          <a:pt x="920" y="30"/>
                        </a:lnTo>
                        <a:lnTo>
                          <a:pt x="899" y="34"/>
                        </a:lnTo>
                        <a:lnTo>
                          <a:pt x="875" y="40"/>
                        </a:lnTo>
                        <a:lnTo>
                          <a:pt x="851" y="46"/>
                        </a:lnTo>
                        <a:lnTo>
                          <a:pt x="824" y="51"/>
                        </a:lnTo>
                        <a:lnTo>
                          <a:pt x="795" y="56"/>
                        </a:lnTo>
                        <a:lnTo>
                          <a:pt x="764" y="61"/>
                        </a:lnTo>
                        <a:lnTo>
                          <a:pt x="731" y="66"/>
                        </a:lnTo>
                        <a:lnTo>
                          <a:pt x="698" y="70"/>
                        </a:lnTo>
                        <a:lnTo>
                          <a:pt x="661" y="74"/>
                        </a:lnTo>
                        <a:lnTo>
                          <a:pt x="624" y="76"/>
                        </a:lnTo>
                        <a:lnTo>
                          <a:pt x="585" y="78"/>
                        </a:lnTo>
                        <a:lnTo>
                          <a:pt x="544" y="79"/>
                        </a:lnTo>
                        <a:lnTo>
                          <a:pt x="501" y="81"/>
                        </a:lnTo>
                        <a:lnTo>
                          <a:pt x="457" y="79"/>
                        </a:lnTo>
                        <a:lnTo>
                          <a:pt x="412" y="78"/>
                        </a:lnTo>
                        <a:lnTo>
                          <a:pt x="365" y="75"/>
                        </a:lnTo>
                        <a:lnTo>
                          <a:pt x="317" y="71"/>
                        </a:lnTo>
                        <a:lnTo>
                          <a:pt x="267" y="66"/>
                        </a:lnTo>
                        <a:lnTo>
                          <a:pt x="216" y="59"/>
                        </a:lnTo>
                        <a:lnTo>
                          <a:pt x="163" y="51"/>
                        </a:lnTo>
                        <a:lnTo>
                          <a:pt x="110" y="40"/>
                        </a:lnTo>
                        <a:lnTo>
                          <a:pt x="55" y="29"/>
                        </a:lnTo>
                        <a:lnTo>
                          <a:pt x="0" y="15"/>
                        </a:lnTo>
                        <a:close/>
                      </a:path>
                    </a:pathLst>
                  </a:custGeom>
                  <a:solidFill>
                    <a:srgbClr val="C2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6" name="Freeform 392"/>
                  <p:cNvSpPr>
                    <a:spLocks/>
                  </p:cNvSpPr>
                  <p:nvPr/>
                </p:nvSpPr>
                <p:spPr bwMode="auto">
                  <a:xfrm flipH="1">
                    <a:off x="4727" y="2759"/>
                    <a:ext cx="304" cy="25"/>
                  </a:xfrm>
                  <a:custGeom>
                    <a:avLst/>
                    <a:gdLst>
                      <a:gd name="T0" fmla="*/ 3 w 1019"/>
                      <a:gd name="T1" fmla="*/ 15 h 81"/>
                      <a:gd name="T2" fmla="*/ 17 w 1019"/>
                      <a:gd name="T3" fmla="*/ 18 h 81"/>
                      <a:gd name="T4" fmla="*/ 43 w 1019"/>
                      <a:gd name="T5" fmla="*/ 21 h 81"/>
                      <a:gd name="T6" fmla="*/ 80 w 1019"/>
                      <a:gd name="T7" fmla="*/ 26 h 81"/>
                      <a:gd name="T8" fmla="*/ 128 w 1019"/>
                      <a:gd name="T9" fmla="*/ 30 h 81"/>
                      <a:gd name="T10" fmla="*/ 186 w 1019"/>
                      <a:gd name="T11" fmla="*/ 36 h 81"/>
                      <a:gd name="T12" fmla="*/ 250 w 1019"/>
                      <a:gd name="T13" fmla="*/ 41 h 81"/>
                      <a:gd name="T14" fmla="*/ 322 w 1019"/>
                      <a:gd name="T15" fmla="*/ 45 h 81"/>
                      <a:gd name="T16" fmla="*/ 399 w 1019"/>
                      <a:gd name="T17" fmla="*/ 49 h 81"/>
                      <a:gd name="T18" fmla="*/ 480 w 1019"/>
                      <a:gd name="T19" fmla="*/ 51 h 81"/>
                      <a:gd name="T20" fmla="*/ 563 w 1019"/>
                      <a:gd name="T21" fmla="*/ 51 h 81"/>
                      <a:gd name="T22" fmla="*/ 648 w 1019"/>
                      <a:gd name="T23" fmla="*/ 49 h 81"/>
                      <a:gd name="T24" fmla="*/ 734 w 1019"/>
                      <a:gd name="T25" fmla="*/ 44 h 81"/>
                      <a:gd name="T26" fmla="*/ 819 w 1019"/>
                      <a:gd name="T27" fmla="*/ 36 h 81"/>
                      <a:gd name="T28" fmla="*/ 902 w 1019"/>
                      <a:gd name="T29" fmla="*/ 24 h 81"/>
                      <a:gd name="T30" fmla="*/ 981 w 1019"/>
                      <a:gd name="T31" fmla="*/ 10 h 81"/>
                      <a:gd name="T32" fmla="*/ 1018 w 1019"/>
                      <a:gd name="T33" fmla="*/ 0 h 81"/>
                      <a:gd name="T34" fmla="*/ 1009 w 1019"/>
                      <a:gd name="T35" fmla="*/ 5 h 81"/>
                      <a:gd name="T36" fmla="*/ 989 w 1019"/>
                      <a:gd name="T37" fmla="*/ 11 h 81"/>
                      <a:gd name="T38" fmla="*/ 961 w 1019"/>
                      <a:gd name="T39" fmla="*/ 20 h 81"/>
                      <a:gd name="T40" fmla="*/ 926 w 1019"/>
                      <a:gd name="T41" fmla="*/ 30 h 81"/>
                      <a:gd name="T42" fmla="*/ 882 w 1019"/>
                      <a:gd name="T43" fmla="*/ 41 h 81"/>
                      <a:gd name="T44" fmla="*/ 829 w 1019"/>
                      <a:gd name="T45" fmla="*/ 51 h 81"/>
                      <a:gd name="T46" fmla="*/ 769 w 1019"/>
                      <a:gd name="T47" fmla="*/ 61 h 81"/>
                      <a:gd name="T48" fmla="*/ 702 w 1019"/>
                      <a:gd name="T49" fmla="*/ 71 h 81"/>
                      <a:gd name="T50" fmla="*/ 628 w 1019"/>
                      <a:gd name="T51" fmla="*/ 76 h 81"/>
                      <a:gd name="T52" fmla="*/ 548 w 1019"/>
                      <a:gd name="T53" fmla="*/ 80 h 81"/>
                      <a:gd name="T54" fmla="*/ 460 w 1019"/>
                      <a:gd name="T55" fmla="*/ 80 h 81"/>
                      <a:gd name="T56" fmla="*/ 368 w 1019"/>
                      <a:gd name="T57" fmla="*/ 75 h 81"/>
                      <a:gd name="T58" fmla="*/ 269 w 1019"/>
                      <a:gd name="T59" fmla="*/ 66 h 81"/>
                      <a:gd name="T60" fmla="*/ 165 w 1019"/>
                      <a:gd name="T61" fmla="*/ 51 h 81"/>
                      <a:gd name="T62" fmla="*/ 57 w 1019"/>
                      <a:gd name="T63"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9" h="81">
                        <a:moveTo>
                          <a:pt x="0" y="15"/>
                        </a:moveTo>
                        <a:lnTo>
                          <a:pt x="3" y="15"/>
                        </a:lnTo>
                        <a:lnTo>
                          <a:pt x="7" y="16"/>
                        </a:lnTo>
                        <a:lnTo>
                          <a:pt x="17" y="18"/>
                        </a:lnTo>
                        <a:lnTo>
                          <a:pt x="28" y="19"/>
                        </a:lnTo>
                        <a:lnTo>
                          <a:pt x="43" y="21"/>
                        </a:lnTo>
                        <a:lnTo>
                          <a:pt x="60" y="23"/>
                        </a:lnTo>
                        <a:lnTo>
                          <a:pt x="80" y="26"/>
                        </a:lnTo>
                        <a:lnTo>
                          <a:pt x="103" y="28"/>
                        </a:lnTo>
                        <a:lnTo>
                          <a:pt x="128" y="30"/>
                        </a:lnTo>
                        <a:lnTo>
                          <a:pt x="156" y="33"/>
                        </a:lnTo>
                        <a:lnTo>
                          <a:pt x="186" y="36"/>
                        </a:lnTo>
                        <a:lnTo>
                          <a:pt x="217" y="38"/>
                        </a:lnTo>
                        <a:lnTo>
                          <a:pt x="250" y="41"/>
                        </a:lnTo>
                        <a:lnTo>
                          <a:pt x="285" y="43"/>
                        </a:lnTo>
                        <a:lnTo>
                          <a:pt x="322" y="45"/>
                        </a:lnTo>
                        <a:lnTo>
                          <a:pt x="360" y="48"/>
                        </a:lnTo>
                        <a:lnTo>
                          <a:pt x="399" y="49"/>
                        </a:lnTo>
                        <a:lnTo>
                          <a:pt x="438" y="50"/>
                        </a:lnTo>
                        <a:lnTo>
                          <a:pt x="480" y="51"/>
                        </a:lnTo>
                        <a:lnTo>
                          <a:pt x="521" y="51"/>
                        </a:lnTo>
                        <a:lnTo>
                          <a:pt x="563" y="51"/>
                        </a:lnTo>
                        <a:lnTo>
                          <a:pt x="605" y="50"/>
                        </a:lnTo>
                        <a:lnTo>
                          <a:pt x="648" y="49"/>
                        </a:lnTo>
                        <a:lnTo>
                          <a:pt x="691" y="46"/>
                        </a:lnTo>
                        <a:lnTo>
                          <a:pt x="734" y="44"/>
                        </a:lnTo>
                        <a:lnTo>
                          <a:pt x="777" y="41"/>
                        </a:lnTo>
                        <a:lnTo>
                          <a:pt x="819" y="36"/>
                        </a:lnTo>
                        <a:lnTo>
                          <a:pt x="860" y="31"/>
                        </a:lnTo>
                        <a:lnTo>
                          <a:pt x="902" y="24"/>
                        </a:lnTo>
                        <a:lnTo>
                          <a:pt x="942" y="18"/>
                        </a:lnTo>
                        <a:lnTo>
                          <a:pt x="981" y="10"/>
                        </a:lnTo>
                        <a:lnTo>
                          <a:pt x="1019" y="0"/>
                        </a:lnTo>
                        <a:lnTo>
                          <a:pt x="1018" y="0"/>
                        </a:lnTo>
                        <a:lnTo>
                          <a:pt x="1014" y="3"/>
                        </a:lnTo>
                        <a:lnTo>
                          <a:pt x="1009" y="5"/>
                        </a:lnTo>
                        <a:lnTo>
                          <a:pt x="1001" y="7"/>
                        </a:lnTo>
                        <a:lnTo>
                          <a:pt x="989" y="11"/>
                        </a:lnTo>
                        <a:lnTo>
                          <a:pt x="976" y="15"/>
                        </a:lnTo>
                        <a:lnTo>
                          <a:pt x="961" y="20"/>
                        </a:lnTo>
                        <a:lnTo>
                          <a:pt x="945" y="24"/>
                        </a:lnTo>
                        <a:lnTo>
                          <a:pt x="926" y="30"/>
                        </a:lnTo>
                        <a:lnTo>
                          <a:pt x="905" y="35"/>
                        </a:lnTo>
                        <a:lnTo>
                          <a:pt x="882" y="41"/>
                        </a:lnTo>
                        <a:lnTo>
                          <a:pt x="857" y="46"/>
                        </a:lnTo>
                        <a:lnTo>
                          <a:pt x="829" y="51"/>
                        </a:lnTo>
                        <a:lnTo>
                          <a:pt x="800" y="57"/>
                        </a:lnTo>
                        <a:lnTo>
                          <a:pt x="769" y="61"/>
                        </a:lnTo>
                        <a:lnTo>
                          <a:pt x="737" y="66"/>
                        </a:lnTo>
                        <a:lnTo>
                          <a:pt x="702" y="71"/>
                        </a:lnTo>
                        <a:lnTo>
                          <a:pt x="666" y="74"/>
                        </a:lnTo>
                        <a:lnTo>
                          <a:pt x="628" y="76"/>
                        </a:lnTo>
                        <a:lnTo>
                          <a:pt x="588" y="79"/>
                        </a:lnTo>
                        <a:lnTo>
                          <a:pt x="548" y="80"/>
                        </a:lnTo>
                        <a:lnTo>
                          <a:pt x="505" y="81"/>
                        </a:lnTo>
                        <a:lnTo>
                          <a:pt x="460" y="80"/>
                        </a:lnTo>
                        <a:lnTo>
                          <a:pt x="415" y="79"/>
                        </a:lnTo>
                        <a:lnTo>
                          <a:pt x="368" y="75"/>
                        </a:lnTo>
                        <a:lnTo>
                          <a:pt x="320" y="72"/>
                        </a:lnTo>
                        <a:lnTo>
                          <a:pt x="269" y="66"/>
                        </a:lnTo>
                        <a:lnTo>
                          <a:pt x="218" y="59"/>
                        </a:lnTo>
                        <a:lnTo>
                          <a:pt x="165" y="51"/>
                        </a:lnTo>
                        <a:lnTo>
                          <a:pt x="111" y="41"/>
                        </a:lnTo>
                        <a:lnTo>
                          <a:pt x="57" y="29"/>
                        </a:lnTo>
                        <a:lnTo>
                          <a:pt x="0" y="15"/>
                        </a:lnTo>
                        <a:close/>
                      </a:path>
                    </a:pathLst>
                  </a:custGeom>
                  <a:solidFill>
                    <a:srgbClr val="C264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24" name="Group 393"/>
              <p:cNvGrpSpPr>
                <a:grpSpLocks/>
              </p:cNvGrpSpPr>
              <p:nvPr/>
            </p:nvGrpSpPr>
            <p:grpSpPr bwMode="auto">
              <a:xfrm>
                <a:off x="2643" y="3621"/>
                <a:ext cx="264" cy="275"/>
                <a:chOff x="4611" y="2577"/>
                <a:chExt cx="293" cy="306"/>
              </a:xfrm>
            </p:grpSpPr>
            <p:sp>
              <p:nvSpPr>
                <p:cNvPr id="135" name="Freeform 394"/>
                <p:cNvSpPr>
                  <a:spLocks/>
                </p:cNvSpPr>
                <p:nvPr/>
              </p:nvSpPr>
              <p:spPr bwMode="auto">
                <a:xfrm flipH="1">
                  <a:off x="4688" y="2644"/>
                  <a:ext cx="193" cy="202"/>
                </a:xfrm>
                <a:custGeom>
                  <a:avLst/>
                  <a:gdLst>
                    <a:gd name="T0" fmla="*/ 0 w 648"/>
                    <a:gd name="T1" fmla="*/ 656 h 656"/>
                    <a:gd name="T2" fmla="*/ 6 w 648"/>
                    <a:gd name="T3" fmla="*/ 652 h 656"/>
                    <a:gd name="T4" fmla="*/ 25 w 648"/>
                    <a:gd name="T5" fmla="*/ 644 h 656"/>
                    <a:gd name="T6" fmla="*/ 54 w 648"/>
                    <a:gd name="T7" fmla="*/ 629 h 656"/>
                    <a:gd name="T8" fmla="*/ 91 w 648"/>
                    <a:gd name="T9" fmla="*/ 609 h 656"/>
                    <a:gd name="T10" fmla="*/ 134 w 648"/>
                    <a:gd name="T11" fmla="*/ 584 h 656"/>
                    <a:gd name="T12" fmla="*/ 183 w 648"/>
                    <a:gd name="T13" fmla="*/ 554 h 656"/>
                    <a:gd name="T14" fmla="*/ 235 w 648"/>
                    <a:gd name="T15" fmla="*/ 520 h 656"/>
                    <a:gd name="T16" fmla="*/ 288 w 648"/>
                    <a:gd name="T17" fmla="*/ 481 h 656"/>
                    <a:gd name="T18" fmla="*/ 339 w 648"/>
                    <a:gd name="T19" fmla="*/ 438 h 656"/>
                    <a:gd name="T20" fmla="*/ 390 w 648"/>
                    <a:gd name="T21" fmla="*/ 391 h 656"/>
                    <a:gd name="T22" fmla="*/ 436 w 648"/>
                    <a:gd name="T23" fmla="*/ 339 h 656"/>
                    <a:gd name="T24" fmla="*/ 478 w 648"/>
                    <a:gd name="T25" fmla="*/ 285 h 656"/>
                    <a:gd name="T26" fmla="*/ 511 w 648"/>
                    <a:gd name="T27" fmla="*/ 226 h 656"/>
                    <a:gd name="T28" fmla="*/ 534 w 648"/>
                    <a:gd name="T29" fmla="*/ 165 h 656"/>
                    <a:gd name="T30" fmla="*/ 548 w 648"/>
                    <a:gd name="T31" fmla="*/ 102 h 656"/>
                    <a:gd name="T32" fmla="*/ 548 w 648"/>
                    <a:gd name="T33" fmla="*/ 35 h 656"/>
                    <a:gd name="T34" fmla="*/ 644 w 648"/>
                    <a:gd name="T35" fmla="*/ 0 h 656"/>
                    <a:gd name="T36" fmla="*/ 644 w 648"/>
                    <a:gd name="T37" fmla="*/ 2 h 656"/>
                    <a:gd name="T38" fmla="*/ 645 w 648"/>
                    <a:gd name="T39" fmla="*/ 5 h 656"/>
                    <a:gd name="T40" fmla="*/ 646 w 648"/>
                    <a:gd name="T41" fmla="*/ 11 h 656"/>
                    <a:gd name="T42" fmla="*/ 647 w 648"/>
                    <a:gd name="T43" fmla="*/ 19 h 656"/>
                    <a:gd name="T44" fmla="*/ 648 w 648"/>
                    <a:gd name="T45" fmla="*/ 28 h 656"/>
                    <a:gd name="T46" fmla="*/ 648 w 648"/>
                    <a:gd name="T47" fmla="*/ 40 h 656"/>
                    <a:gd name="T48" fmla="*/ 648 w 648"/>
                    <a:gd name="T49" fmla="*/ 52 h 656"/>
                    <a:gd name="T50" fmla="*/ 648 w 648"/>
                    <a:gd name="T51" fmla="*/ 67 h 656"/>
                    <a:gd name="T52" fmla="*/ 647 w 648"/>
                    <a:gd name="T53" fmla="*/ 84 h 656"/>
                    <a:gd name="T54" fmla="*/ 645 w 648"/>
                    <a:gd name="T55" fmla="*/ 102 h 656"/>
                    <a:gd name="T56" fmla="*/ 642 w 648"/>
                    <a:gd name="T57" fmla="*/ 121 h 656"/>
                    <a:gd name="T58" fmla="*/ 638 w 648"/>
                    <a:gd name="T59" fmla="*/ 142 h 656"/>
                    <a:gd name="T60" fmla="*/ 632 w 648"/>
                    <a:gd name="T61" fmla="*/ 163 h 656"/>
                    <a:gd name="T62" fmla="*/ 624 w 648"/>
                    <a:gd name="T63" fmla="*/ 186 h 656"/>
                    <a:gd name="T64" fmla="*/ 615 w 648"/>
                    <a:gd name="T65" fmla="*/ 210 h 656"/>
                    <a:gd name="T66" fmla="*/ 603 w 648"/>
                    <a:gd name="T67" fmla="*/ 234 h 656"/>
                    <a:gd name="T68" fmla="*/ 589 w 648"/>
                    <a:gd name="T69" fmla="*/ 259 h 656"/>
                    <a:gd name="T70" fmla="*/ 573 w 648"/>
                    <a:gd name="T71" fmla="*/ 285 h 656"/>
                    <a:gd name="T72" fmla="*/ 555 w 648"/>
                    <a:gd name="T73" fmla="*/ 311 h 656"/>
                    <a:gd name="T74" fmla="*/ 533 w 648"/>
                    <a:gd name="T75" fmla="*/ 338 h 656"/>
                    <a:gd name="T76" fmla="*/ 509 w 648"/>
                    <a:gd name="T77" fmla="*/ 365 h 656"/>
                    <a:gd name="T78" fmla="*/ 481 w 648"/>
                    <a:gd name="T79" fmla="*/ 392 h 656"/>
                    <a:gd name="T80" fmla="*/ 451 w 648"/>
                    <a:gd name="T81" fmla="*/ 420 h 656"/>
                    <a:gd name="T82" fmla="*/ 417 w 648"/>
                    <a:gd name="T83" fmla="*/ 447 h 656"/>
                    <a:gd name="T84" fmla="*/ 379 w 648"/>
                    <a:gd name="T85" fmla="*/ 475 h 656"/>
                    <a:gd name="T86" fmla="*/ 337 w 648"/>
                    <a:gd name="T87" fmla="*/ 502 h 656"/>
                    <a:gd name="T88" fmla="*/ 292 w 648"/>
                    <a:gd name="T89" fmla="*/ 529 h 656"/>
                    <a:gd name="T90" fmla="*/ 243 w 648"/>
                    <a:gd name="T91" fmla="*/ 555 h 656"/>
                    <a:gd name="T92" fmla="*/ 188 w 648"/>
                    <a:gd name="T93" fmla="*/ 582 h 656"/>
                    <a:gd name="T94" fmla="*/ 131 w 648"/>
                    <a:gd name="T95" fmla="*/ 607 h 656"/>
                    <a:gd name="T96" fmla="*/ 68 w 648"/>
                    <a:gd name="T97" fmla="*/ 631 h 656"/>
                    <a:gd name="T98" fmla="*/ 0 w 648"/>
                    <a:gd name="T99" fmla="*/ 656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8" h="656">
                      <a:moveTo>
                        <a:pt x="0" y="656"/>
                      </a:moveTo>
                      <a:lnTo>
                        <a:pt x="6" y="652"/>
                      </a:lnTo>
                      <a:lnTo>
                        <a:pt x="25" y="644"/>
                      </a:lnTo>
                      <a:lnTo>
                        <a:pt x="54" y="629"/>
                      </a:lnTo>
                      <a:lnTo>
                        <a:pt x="91" y="609"/>
                      </a:lnTo>
                      <a:lnTo>
                        <a:pt x="134" y="584"/>
                      </a:lnTo>
                      <a:lnTo>
                        <a:pt x="183" y="554"/>
                      </a:lnTo>
                      <a:lnTo>
                        <a:pt x="235" y="520"/>
                      </a:lnTo>
                      <a:lnTo>
                        <a:pt x="288" y="481"/>
                      </a:lnTo>
                      <a:lnTo>
                        <a:pt x="339" y="438"/>
                      </a:lnTo>
                      <a:lnTo>
                        <a:pt x="390" y="391"/>
                      </a:lnTo>
                      <a:lnTo>
                        <a:pt x="436" y="339"/>
                      </a:lnTo>
                      <a:lnTo>
                        <a:pt x="478" y="285"/>
                      </a:lnTo>
                      <a:lnTo>
                        <a:pt x="511" y="226"/>
                      </a:lnTo>
                      <a:lnTo>
                        <a:pt x="534" y="165"/>
                      </a:lnTo>
                      <a:lnTo>
                        <a:pt x="548" y="102"/>
                      </a:lnTo>
                      <a:lnTo>
                        <a:pt x="548" y="35"/>
                      </a:lnTo>
                      <a:lnTo>
                        <a:pt x="644" y="0"/>
                      </a:lnTo>
                      <a:lnTo>
                        <a:pt x="644" y="2"/>
                      </a:lnTo>
                      <a:lnTo>
                        <a:pt x="645" y="5"/>
                      </a:lnTo>
                      <a:lnTo>
                        <a:pt x="646" y="11"/>
                      </a:lnTo>
                      <a:lnTo>
                        <a:pt x="647" y="19"/>
                      </a:lnTo>
                      <a:lnTo>
                        <a:pt x="648" y="28"/>
                      </a:lnTo>
                      <a:lnTo>
                        <a:pt x="648" y="40"/>
                      </a:lnTo>
                      <a:lnTo>
                        <a:pt x="648" y="52"/>
                      </a:lnTo>
                      <a:lnTo>
                        <a:pt x="648" y="67"/>
                      </a:lnTo>
                      <a:lnTo>
                        <a:pt x="647" y="84"/>
                      </a:lnTo>
                      <a:lnTo>
                        <a:pt x="645" y="102"/>
                      </a:lnTo>
                      <a:lnTo>
                        <a:pt x="642" y="121"/>
                      </a:lnTo>
                      <a:lnTo>
                        <a:pt x="638" y="142"/>
                      </a:lnTo>
                      <a:lnTo>
                        <a:pt x="632" y="163"/>
                      </a:lnTo>
                      <a:lnTo>
                        <a:pt x="624" y="186"/>
                      </a:lnTo>
                      <a:lnTo>
                        <a:pt x="615" y="210"/>
                      </a:lnTo>
                      <a:lnTo>
                        <a:pt x="603" y="234"/>
                      </a:lnTo>
                      <a:lnTo>
                        <a:pt x="589" y="259"/>
                      </a:lnTo>
                      <a:lnTo>
                        <a:pt x="573" y="285"/>
                      </a:lnTo>
                      <a:lnTo>
                        <a:pt x="555" y="311"/>
                      </a:lnTo>
                      <a:lnTo>
                        <a:pt x="533" y="338"/>
                      </a:lnTo>
                      <a:lnTo>
                        <a:pt x="509" y="365"/>
                      </a:lnTo>
                      <a:lnTo>
                        <a:pt x="481" y="392"/>
                      </a:lnTo>
                      <a:lnTo>
                        <a:pt x="451" y="420"/>
                      </a:lnTo>
                      <a:lnTo>
                        <a:pt x="417" y="447"/>
                      </a:lnTo>
                      <a:lnTo>
                        <a:pt x="379" y="475"/>
                      </a:lnTo>
                      <a:lnTo>
                        <a:pt x="337" y="502"/>
                      </a:lnTo>
                      <a:lnTo>
                        <a:pt x="292" y="529"/>
                      </a:lnTo>
                      <a:lnTo>
                        <a:pt x="243" y="555"/>
                      </a:lnTo>
                      <a:lnTo>
                        <a:pt x="188" y="582"/>
                      </a:lnTo>
                      <a:lnTo>
                        <a:pt x="131" y="607"/>
                      </a:lnTo>
                      <a:lnTo>
                        <a:pt x="68" y="631"/>
                      </a:lnTo>
                      <a:lnTo>
                        <a:pt x="0" y="656"/>
                      </a:lnTo>
                      <a:close/>
                    </a:path>
                  </a:pathLst>
                </a:custGeom>
                <a:solidFill>
                  <a:srgbClr val="F37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Freeform 395"/>
                <p:cNvSpPr>
                  <a:spLocks/>
                </p:cNvSpPr>
                <p:nvPr/>
              </p:nvSpPr>
              <p:spPr bwMode="auto">
                <a:xfrm flipH="1">
                  <a:off x="4788" y="2849"/>
                  <a:ext cx="95" cy="34"/>
                </a:xfrm>
                <a:custGeom>
                  <a:avLst/>
                  <a:gdLst>
                    <a:gd name="T0" fmla="*/ 209 w 318"/>
                    <a:gd name="T1" fmla="*/ 0 h 110"/>
                    <a:gd name="T2" fmla="*/ 208 w 318"/>
                    <a:gd name="T3" fmla="*/ 0 h 110"/>
                    <a:gd name="T4" fmla="*/ 205 w 318"/>
                    <a:gd name="T5" fmla="*/ 2 h 110"/>
                    <a:gd name="T6" fmla="*/ 199 w 318"/>
                    <a:gd name="T7" fmla="*/ 3 h 110"/>
                    <a:gd name="T8" fmla="*/ 191 w 318"/>
                    <a:gd name="T9" fmla="*/ 7 h 110"/>
                    <a:gd name="T10" fmla="*/ 181 w 318"/>
                    <a:gd name="T11" fmla="*/ 9 h 110"/>
                    <a:gd name="T12" fmla="*/ 169 w 318"/>
                    <a:gd name="T13" fmla="*/ 13 h 110"/>
                    <a:gd name="T14" fmla="*/ 156 w 318"/>
                    <a:gd name="T15" fmla="*/ 16 h 110"/>
                    <a:gd name="T16" fmla="*/ 141 w 318"/>
                    <a:gd name="T17" fmla="*/ 19 h 110"/>
                    <a:gd name="T18" fmla="*/ 127 w 318"/>
                    <a:gd name="T19" fmla="*/ 23 h 110"/>
                    <a:gd name="T20" fmla="*/ 109 w 318"/>
                    <a:gd name="T21" fmla="*/ 26 h 110"/>
                    <a:gd name="T22" fmla="*/ 92 w 318"/>
                    <a:gd name="T23" fmla="*/ 30 h 110"/>
                    <a:gd name="T24" fmla="*/ 75 w 318"/>
                    <a:gd name="T25" fmla="*/ 32 h 110"/>
                    <a:gd name="T26" fmla="*/ 56 w 318"/>
                    <a:gd name="T27" fmla="*/ 34 h 110"/>
                    <a:gd name="T28" fmla="*/ 38 w 318"/>
                    <a:gd name="T29" fmla="*/ 36 h 110"/>
                    <a:gd name="T30" fmla="*/ 18 w 318"/>
                    <a:gd name="T31" fmla="*/ 36 h 110"/>
                    <a:gd name="T32" fmla="*/ 0 w 318"/>
                    <a:gd name="T33" fmla="*/ 36 h 110"/>
                    <a:gd name="T34" fmla="*/ 2 w 318"/>
                    <a:gd name="T35" fmla="*/ 36 h 110"/>
                    <a:gd name="T36" fmla="*/ 9 w 318"/>
                    <a:gd name="T37" fmla="*/ 37 h 110"/>
                    <a:gd name="T38" fmla="*/ 21 w 318"/>
                    <a:gd name="T39" fmla="*/ 39 h 110"/>
                    <a:gd name="T40" fmla="*/ 34 w 318"/>
                    <a:gd name="T41" fmla="*/ 41 h 110"/>
                    <a:gd name="T42" fmla="*/ 50 w 318"/>
                    <a:gd name="T43" fmla="*/ 45 h 110"/>
                    <a:gd name="T44" fmla="*/ 68 w 318"/>
                    <a:gd name="T45" fmla="*/ 48 h 110"/>
                    <a:gd name="T46" fmla="*/ 86 w 318"/>
                    <a:gd name="T47" fmla="*/ 53 h 110"/>
                    <a:gd name="T48" fmla="*/ 105 w 318"/>
                    <a:gd name="T49" fmla="*/ 57 h 110"/>
                    <a:gd name="T50" fmla="*/ 121 w 318"/>
                    <a:gd name="T51" fmla="*/ 63 h 110"/>
                    <a:gd name="T52" fmla="*/ 136 w 318"/>
                    <a:gd name="T53" fmla="*/ 69 h 110"/>
                    <a:gd name="T54" fmla="*/ 148 w 318"/>
                    <a:gd name="T55" fmla="*/ 75 h 110"/>
                    <a:gd name="T56" fmla="*/ 158 w 318"/>
                    <a:gd name="T57" fmla="*/ 82 h 110"/>
                    <a:gd name="T58" fmla="*/ 162 w 318"/>
                    <a:gd name="T59" fmla="*/ 89 h 110"/>
                    <a:gd name="T60" fmla="*/ 162 w 318"/>
                    <a:gd name="T61" fmla="*/ 95 h 110"/>
                    <a:gd name="T62" fmla="*/ 156 w 318"/>
                    <a:gd name="T63" fmla="*/ 103 h 110"/>
                    <a:gd name="T64" fmla="*/ 144 w 318"/>
                    <a:gd name="T65" fmla="*/ 110 h 110"/>
                    <a:gd name="T66" fmla="*/ 147 w 318"/>
                    <a:gd name="T67" fmla="*/ 110 h 110"/>
                    <a:gd name="T68" fmla="*/ 158 w 318"/>
                    <a:gd name="T69" fmla="*/ 109 h 110"/>
                    <a:gd name="T70" fmla="*/ 174 w 318"/>
                    <a:gd name="T71" fmla="*/ 107 h 110"/>
                    <a:gd name="T72" fmla="*/ 193 w 318"/>
                    <a:gd name="T73" fmla="*/ 105 h 110"/>
                    <a:gd name="T74" fmla="*/ 215 w 318"/>
                    <a:gd name="T75" fmla="*/ 101 h 110"/>
                    <a:gd name="T76" fmla="*/ 238 w 318"/>
                    <a:gd name="T77" fmla="*/ 98 h 110"/>
                    <a:gd name="T78" fmla="*/ 260 w 318"/>
                    <a:gd name="T79" fmla="*/ 93 h 110"/>
                    <a:gd name="T80" fmla="*/ 281 w 318"/>
                    <a:gd name="T81" fmla="*/ 86 h 110"/>
                    <a:gd name="T82" fmla="*/ 298 w 318"/>
                    <a:gd name="T83" fmla="*/ 79 h 110"/>
                    <a:gd name="T84" fmla="*/ 311 w 318"/>
                    <a:gd name="T85" fmla="*/ 71 h 110"/>
                    <a:gd name="T86" fmla="*/ 318 w 318"/>
                    <a:gd name="T87" fmla="*/ 63 h 110"/>
                    <a:gd name="T88" fmla="*/ 317 w 318"/>
                    <a:gd name="T89" fmla="*/ 53 h 110"/>
                    <a:gd name="T90" fmla="*/ 307 w 318"/>
                    <a:gd name="T91" fmla="*/ 41 h 110"/>
                    <a:gd name="T92" fmla="*/ 287 w 318"/>
                    <a:gd name="T93" fmla="*/ 29 h 110"/>
                    <a:gd name="T94" fmla="*/ 254 w 318"/>
                    <a:gd name="T95" fmla="*/ 15 h 110"/>
                    <a:gd name="T96" fmla="*/ 209 w 318"/>
                    <a:gd name="T9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8" h="110">
                      <a:moveTo>
                        <a:pt x="209" y="0"/>
                      </a:moveTo>
                      <a:lnTo>
                        <a:pt x="208" y="0"/>
                      </a:lnTo>
                      <a:lnTo>
                        <a:pt x="205" y="2"/>
                      </a:lnTo>
                      <a:lnTo>
                        <a:pt x="199" y="3"/>
                      </a:lnTo>
                      <a:lnTo>
                        <a:pt x="191" y="7"/>
                      </a:lnTo>
                      <a:lnTo>
                        <a:pt x="181" y="9"/>
                      </a:lnTo>
                      <a:lnTo>
                        <a:pt x="169" y="13"/>
                      </a:lnTo>
                      <a:lnTo>
                        <a:pt x="156" y="16"/>
                      </a:lnTo>
                      <a:lnTo>
                        <a:pt x="141" y="19"/>
                      </a:lnTo>
                      <a:lnTo>
                        <a:pt x="127" y="23"/>
                      </a:lnTo>
                      <a:lnTo>
                        <a:pt x="109" y="26"/>
                      </a:lnTo>
                      <a:lnTo>
                        <a:pt x="92" y="30"/>
                      </a:lnTo>
                      <a:lnTo>
                        <a:pt x="75" y="32"/>
                      </a:lnTo>
                      <a:lnTo>
                        <a:pt x="56" y="34"/>
                      </a:lnTo>
                      <a:lnTo>
                        <a:pt x="38" y="36"/>
                      </a:lnTo>
                      <a:lnTo>
                        <a:pt x="18" y="36"/>
                      </a:lnTo>
                      <a:lnTo>
                        <a:pt x="0" y="36"/>
                      </a:lnTo>
                      <a:lnTo>
                        <a:pt x="2" y="36"/>
                      </a:lnTo>
                      <a:lnTo>
                        <a:pt x="9" y="37"/>
                      </a:lnTo>
                      <a:lnTo>
                        <a:pt x="21" y="39"/>
                      </a:lnTo>
                      <a:lnTo>
                        <a:pt x="34" y="41"/>
                      </a:lnTo>
                      <a:lnTo>
                        <a:pt x="50" y="45"/>
                      </a:lnTo>
                      <a:lnTo>
                        <a:pt x="68" y="48"/>
                      </a:lnTo>
                      <a:lnTo>
                        <a:pt x="86" y="53"/>
                      </a:lnTo>
                      <a:lnTo>
                        <a:pt x="105" y="57"/>
                      </a:lnTo>
                      <a:lnTo>
                        <a:pt x="121" y="63"/>
                      </a:lnTo>
                      <a:lnTo>
                        <a:pt x="136" y="69"/>
                      </a:lnTo>
                      <a:lnTo>
                        <a:pt x="148" y="75"/>
                      </a:lnTo>
                      <a:lnTo>
                        <a:pt x="158" y="82"/>
                      </a:lnTo>
                      <a:lnTo>
                        <a:pt x="162" y="89"/>
                      </a:lnTo>
                      <a:lnTo>
                        <a:pt x="162" y="95"/>
                      </a:lnTo>
                      <a:lnTo>
                        <a:pt x="156" y="103"/>
                      </a:lnTo>
                      <a:lnTo>
                        <a:pt x="144" y="110"/>
                      </a:lnTo>
                      <a:lnTo>
                        <a:pt x="147" y="110"/>
                      </a:lnTo>
                      <a:lnTo>
                        <a:pt x="158" y="109"/>
                      </a:lnTo>
                      <a:lnTo>
                        <a:pt x="174" y="107"/>
                      </a:lnTo>
                      <a:lnTo>
                        <a:pt x="193" y="105"/>
                      </a:lnTo>
                      <a:lnTo>
                        <a:pt x="215" y="101"/>
                      </a:lnTo>
                      <a:lnTo>
                        <a:pt x="238" y="98"/>
                      </a:lnTo>
                      <a:lnTo>
                        <a:pt x="260" y="93"/>
                      </a:lnTo>
                      <a:lnTo>
                        <a:pt x="281" y="86"/>
                      </a:lnTo>
                      <a:lnTo>
                        <a:pt x="298" y="79"/>
                      </a:lnTo>
                      <a:lnTo>
                        <a:pt x="311" y="71"/>
                      </a:lnTo>
                      <a:lnTo>
                        <a:pt x="318" y="63"/>
                      </a:lnTo>
                      <a:lnTo>
                        <a:pt x="317" y="53"/>
                      </a:lnTo>
                      <a:lnTo>
                        <a:pt x="307" y="41"/>
                      </a:lnTo>
                      <a:lnTo>
                        <a:pt x="287" y="29"/>
                      </a:lnTo>
                      <a:lnTo>
                        <a:pt x="254" y="15"/>
                      </a:lnTo>
                      <a:lnTo>
                        <a:pt x="209" y="0"/>
                      </a:lnTo>
                      <a:close/>
                    </a:path>
                  </a:pathLst>
                </a:custGeom>
                <a:solidFill>
                  <a:srgbClr val="F37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 name="Freeform 396"/>
                <p:cNvSpPr>
                  <a:spLocks/>
                </p:cNvSpPr>
                <p:nvPr/>
              </p:nvSpPr>
              <p:spPr bwMode="auto">
                <a:xfrm flipH="1">
                  <a:off x="4611" y="2626"/>
                  <a:ext cx="55" cy="77"/>
                </a:xfrm>
                <a:custGeom>
                  <a:avLst/>
                  <a:gdLst>
                    <a:gd name="T0" fmla="*/ 119 w 183"/>
                    <a:gd name="T1" fmla="*/ 0 h 249"/>
                    <a:gd name="T2" fmla="*/ 121 w 183"/>
                    <a:gd name="T3" fmla="*/ 1 h 249"/>
                    <a:gd name="T4" fmla="*/ 127 w 183"/>
                    <a:gd name="T5" fmla="*/ 5 h 249"/>
                    <a:gd name="T6" fmla="*/ 136 w 183"/>
                    <a:gd name="T7" fmla="*/ 12 h 249"/>
                    <a:gd name="T8" fmla="*/ 145 w 183"/>
                    <a:gd name="T9" fmla="*/ 21 h 249"/>
                    <a:gd name="T10" fmla="*/ 157 w 183"/>
                    <a:gd name="T11" fmla="*/ 33 h 249"/>
                    <a:gd name="T12" fmla="*/ 167 w 183"/>
                    <a:gd name="T13" fmla="*/ 47 h 249"/>
                    <a:gd name="T14" fmla="*/ 175 w 183"/>
                    <a:gd name="T15" fmla="*/ 63 h 249"/>
                    <a:gd name="T16" fmla="*/ 181 w 183"/>
                    <a:gd name="T17" fmla="*/ 79 h 249"/>
                    <a:gd name="T18" fmla="*/ 183 w 183"/>
                    <a:gd name="T19" fmla="*/ 99 h 249"/>
                    <a:gd name="T20" fmla="*/ 180 w 183"/>
                    <a:gd name="T21" fmla="*/ 118 h 249"/>
                    <a:gd name="T22" fmla="*/ 170 w 183"/>
                    <a:gd name="T23" fmla="*/ 139 h 249"/>
                    <a:gd name="T24" fmla="*/ 155 w 183"/>
                    <a:gd name="T25" fmla="*/ 160 h 249"/>
                    <a:gd name="T26" fmla="*/ 131 w 183"/>
                    <a:gd name="T27" fmla="*/ 181 h 249"/>
                    <a:gd name="T28" fmla="*/ 98 w 183"/>
                    <a:gd name="T29" fmla="*/ 204 h 249"/>
                    <a:gd name="T30" fmla="*/ 54 w 183"/>
                    <a:gd name="T31" fmla="*/ 226 h 249"/>
                    <a:gd name="T32" fmla="*/ 0 w 183"/>
                    <a:gd name="T33" fmla="*/ 249 h 249"/>
                    <a:gd name="T34" fmla="*/ 2 w 183"/>
                    <a:gd name="T35" fmla="*/ 248 h 249"/>
                    <a:gd name="T36" fmla="*/ 8 w 183"/>
                    <a:gd name="T37" fmla="*/ 245 h 249"/>
                    <a:gd name="T38" fmla="*/ 18 w 183"/>
                    <a:gd name="T39" fmla="*/ 239 h 249"/>
                    <a:gd name="T40" fmla="*/ 30 w 183"/>
                    <a:gd name="T41" fmla="*/ 232 h 249"/>
                    <a:gd name="T42" fmla="*/ 44 w 183"/>
                    <a:gd name="T43" fmla="*/ 222 h 249"/>
                    <a:gd name="T44" fmla="*/ 59 w 183"/>
                    <a:gd name="T45" fmla="*/ 210 h 249"/>
                    <a:gd name="T46" fmla="*/ 75 w 183"/>
                    <a:gd name="T47" fmla="*/ 196 h 249"/>
                    <a:gd name="T48" fmla="*/ 90 w 183"/>
                    <a:gd name="T49" fmla="*/ 181 h 249"/>
                    <a:gd name="T50" fmla="*/ 105 w 183"/>
                    <a:gd name="T51" fmla="*/ 164 h 249"/>
                    <a:gd name="T52" fmla="*/ 117 w 183"/>
                    <a:gd name="T53" fmla="*/ 145 h 249"/>
                    <a:gd name="T54" fmla="*/ 128 w 183"/>
                    <a:gd name="T55" fmla="*/ 124 h 249"/>
                    <a:gd name="T56" fmla="*/ 135 w 183"/>
                    <a:gd name="T57" fmla="*/ 102 h 249"/>
                    <a:gd name="T58" fmla="*/ 138 w 183"/>
                    <a:gd name="T59" fmla="*/ 79 h 249"/>
                    <a:gd name="T60" fmla="*/ 137 w 183"/>
                    <a:gd name="T61" fmla="*/ 54 h 249"/>
                    <a:gd name="T62" fmla="*/ 131 w 183"/>
                    <a:gd name="T63" fmla="*/ 27 h 249"/>
                    <a:gd name="T64" fmla="*/ 119 w 183"/>
                    <a:gd name="T65"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249">
                      <a:moveTo>
                        <a:pt x="119" y="0"/>
                      </a:moveTo>
                      <a:lnTo>
                        <a:pt x="121" y="1"/>
                      </a:lnTo>
                      <a:lnTo>
                        <a:pt x="127" y="5"/>
                      </a:lnTo>
                      <a:lnTo>
                        <a:pt x="136" y="12"/>
                      </a:lnTo>
                      <a:lnTo>
                        <a:pt x="145" y="21"/>
                      </a:lnTo>
                      <a:lnTo>
                        <a:pt x="157" y="33"/>
                      </a:lnTo>
                      <a:lnTo>
                        <a:pt x="167" y="47"/>
                      </a:lnTo>
                      <a:lnTo>
                        <a:pt x="175" y="63"/>
                      </a:lnTo>
                      <a:lnTo>
                        <a:pt x="181" y="79"/>
                      </a:lnTo>
                      <a:lnTo>
                        <a:pt x="183" y="99"/>
                      </a:lnTo>
                      <a:lnTo>
                        <a:pt x="180" y="118"/>
                      </a:lnTo>
                      <a:lnTo>
                        <a:pt x="170" y="139"/>
                      </a:lnTo>
                      <a:lnTo>
                        <a:pt x="155" y="160"/>
                      </a:lnTo>
                      <a:lnTo>
                        <a:pt x="131" y="181"/>
                      </a:lnTo>
                      <a:lnTo>
                        <a:pt x="98" y="204"/>
                      </a:lnTo>
                      <a:lnTo>
                        <a:pt x="54" y="226"/>
                      </a:lnTo>
                      <a:lnTo>
                        <a:pt x="0" y="249"/>
                      </a:lnTo>
                      <a:lnTo>
                        <a:pt x="2" y="248"/>
                      </a:lnTo>
                      <a:lnTo>
                        <a:pt x="8" y="245"/>
                      </a:lnTo>
                      <a:lnTo>
                        <a:pt x="18" y="239"/>
                      </a:lnTo>
                      <a:lnTo>
                        <a:pt x="30" y="232"/>
                      </a:lnTo>
                      <a:lnTo>
                        <a:pt x="44" y="222"/>
                      </a:lnTo>
                      <a:lnTo>
                        <a:pt x="59" y="210"/>
                      </a:lnTo>
                      <a:lnTo>
                        <a:pt x="75" y="196"/>
                      </a:lnTo>
                      <a:lnTo>
                        <a:pt x="90" y="181"/>
                      </a:lnTo>
                      <a:lnTo>
                        <a:pt x="105" y="164"/>
                      </a:lnTo>
                      <a:lnTo>
                        <a:pt x="117" y="145"/>
                      </a:lnTo>
                      <a:lnTo>
                        <a:pt x="128" y="124"/>
                      </a:lnTo>
                      <a:lnTo>
                        <a:pt x="135" y="102"/>
                      </a:lnTo>
                      <a:lnTo>
                        <a:pt x="138" y="79"/>
                      </a:lnTo>
                      <a:lnTo>
                        <a:pt x="137" y="54"/>
                      </a:lnTo>
                      <a:lnTo>
                        <a:pt x="131" y="27"/>
                      </a:lnTo>
                      <a:lnTo>
                        <a:pt x="119" y="0"/>
                      </a:lnTo>
                      <a:close/>
                    </a:path>
                  </a:pathLst>
                </a:custGeom>
                <a:solidFill>
                  <a:srgbClr val="F58A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397"/>
                <p:cNvSpPr>
                  <a:spLocks/>
                </p:cNvSpPr>
                <p:nvPr/>
              </p:nvSpPr>
              <p:spPr bwMode="auto">
                <a:xfrm flipH="1">
                  <a:off x="4765" y="2577"/>
                  <a:ext cx="139" cy="23"/>
                </a:xfrm>
                <a:custGeom>
                  <a:avLst/>
                  <a:gdLst>
                    <a:gd name="T0" fmla="*/ 0 w 465"/>
                    <a:gd name="T1" fmla="*/ 50 h 74"/>
                    <a:gd name="T2" fmla="*/ 5 w 465"/>
                    <a:gd name="T3" fmla="*/ 51 h 74"/>
                    <a:gd name="T4" fmla="*/ 23 w 465"/>
                    <a:gd name="T5" fmla="*/ 53 h 74"/>
                    <a:gd name="T6" fmla="*/ 49 w 465"/>
                    <a:gd name="T7" fmla="*/ 56 h 74"/>
                    <a:gd name="T8" fmla="*/ 84 w 465"/>
                    <a:gd name="T9" fmla="*/ 60 h 74"/>
                    <a:gd name="T10" fmla="*/ 124 w 465"/>
                    <a:gd name="T11" fmla="*/ 64 h 74"/>
                    <a:gd name="T12" fmla="*/ 168 w 465"/>
                    <a:gd name="T13" fmla="*/ 68 h 74"/>
                    <a:gd name="T14" fmla="*/ 215 w 465"/>
                    <a:gd name="T15" fmla="*/ 71 h 74"/>
                    <a:gd name="T16" fmla="*/ 262 w 465"/>
                    <a:gd name="T17" fmla="*/ 73 h 74"/>
                    <a:gd name="T18" fmla="*/ 308 w 465"/>
                    <a:gd name="T19" fmla="*/ 74 h 74"/>
                    <a:gd name="T20" fmla="*/ 352 w 465"/>
                    <a:gd name="T21" fmla="*/ 73 h 74"/>
                    <a:gd name="T22" fmla="*/ 390 w 465"/>
                    <a:gd name="T23" fmla="*/ 69 h 74"/>
                    <a:gd name="T24" fmla="*/ 423 w 465"/>
                    <a:gd name="T25" fmla="*/ 62 h 74"/>
                    <a:gd name="T26" fmla="*/ 448 w 465"/>
                    <a:gd name="T27" fmla="*/ 53 h 74"/>
                    <a:gd name="T28" fmla="*/ 462 w 465"/>
                    <a:gd name="T29" fmla="*/ 39 h 74"/>
                    <a:gd name="T30" fmla="*/ 465 w 465"/>
                    <a:gd name="T31" fmla="*/ 22 h 74"/>
                    <a:gd name="T32" fmla="*/ 455 w 465"/>
                    <a:gd name="T33" fmla="*/ 0 h 74"/>
                    <a:gd name="T34" fmla="*/ 451 w 465"/>
                    <a:gd name="T35" fmla="*/ 1 h 74"/>
                    <a:gd name="T36" fmla="*/ 441 w 465"/>
                    <a:gd name="T37" fmla="*/ 2 h 74"/>
                    <a:gd name="T38" fmla="*/ 425 w 465"/>
                    <a:gd name="T39" fmla="*/ 6 h 74"/>
                    <a:gd name="T40" fmla="*/ 403 w 465"/>
                    <a:gd name="T41" fmla="*/ 9 h 74"/>
                    <a:gd name="T42" fmla="*/ 376 w 465"/>
                    <a:gd name="T43" fmla="*/ 14 h 74"/>
                    <a:gd name="T44" fmla="*/ 346 w 465"/>
                    <a:gd name="T45" fmla="*/ 18 h 74"/>
                    <a:gd name="T46" fmla="*/ 313 w 465"/>
                    <a:gd name="T47" fmla="*/ 24 h 74"/>
                    <a:gd name="T48" fmla="*/ 277 w 465"/>
                    <a:gd name="T49" fmla="*/ 29 h 74"/>
                    <a:gd name="T50" fmla="*/ 240 w 465"/>
                    <a:gd name="T51" fmla="*/ 35 h 74"/>
                    <a:gd name="T52" fmla="*/ 202 w 465"/>
                    <a:gd name="T53" fmla="*/ 39 h 74"/>
                    <a:gd name="T54" fmla="*/ 164 w 465"/>
                    <a:gd name="T55" fmla="*/ 43 h 74"/>
                    <a:gd name="T56" fmla="*/ 128 w 465"/>
                    <a:gd name="T57" fmla="*/ 46 h 74"/>
                    <a:gd name="T58" fmla="*/ 92 w 465"/>
                    <a:gd name="T59" fmla="*/ 50 h 74"/>
                    <a:gd name="T60" fmla="*/ 58 w 465"/>
                    <a:gd name="T61" fmla="*/ 51 h 74"/>
                    <a:gd name="T62" fmla="*/ 27 w 465"/>
                    <a:gd name="T63" fmla="*/ 51 h 74"/>
                    <a:gd name="T64" fmla="*/ 0 w 465"/>
                    <a:gd name="T65"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5" h="74">
                      <a:moveTo>
                        <a:pt x="0" y="50"/>
                      </a:moveTo>
                      <a:lnTo>
                        <a:pt x="5" y="51"/>
                      </a:lnTo>
                      <a:lnTo>
                        <a:pt x="23" y="53"/>
                      </a:lnTo>
                      <a:lnTo>
                        <a:pt x="49" y="56"/>
                      </a:lnTo>
                      <a:lnTo>
                        <a:pt x="84" y="60"/>
                      </a:lnTo>
                      <a:lnTo>
                        <a:pt x="124" y="64"/>
                      </a:lnTo>
                      <a:lnTo>
                        <a:pt x="168" y="68"/>
                      </a:lnTo>
                      <a:lnTo>
                        <a:pt x="215" y="71"/>
                      </a:lnTo>
                      <a:lnTo>
                        <a:pt x="262" y="73"/>
                      </a:lnTo>
                      <a:lnTo>
                        <a:pt x="308" y="74"/>
                      </a:lnTo>
                      <a:lnTo>
                        <a:pt x="352" y="73"/>
                      </a:lnTo>
                      <a:lnTo>
                        <a:pt x="390" y="69"/>
                      </a:lnTo>
                      <a:lnTo>
                        <a:pt x="423" y="62"/>
                      </a:lnTo>
                      <a:lnTo>
                        <a:pt x="448" y="53"/>
                      </a:lnTo>
                      <a:lnTo>
                        <a:pt x="462" y="39"/>
                      </a:lnTo>
                      <a:lnTo>
                        <a:pt x="465" y="22"/>
                      </a:lnTo>
                      <a:lnTo>
                        <a:pt x="455" y="0"/>
                      </a:lnTo>
                      <a:lnTo>
                        <a:pt x="451" y="1"/>
                      </a:lnTo>
                      <a:lnTo>
                        <a:pt x="441" y="2"/>
                      </a:lnTo>
                      <a:lnTo>
                        <a:pt x="425" y="6"/>
                      </a:lnTo>
                      <a:lnTo>
                        <a:pt x="403" y="9"/>
                      </a:lnTo>
                      <a:lnTo>
                        <a:pt x="376" y="14"/>
                      </a:lnTo>
                      <a:lnTo>
                        <a:pt x="346" y="18"/>
                      </a:lnTo>
                      <a:lnTo>
                        <a:pt x="313" y="24"/>
                      </a:lnTo>
                      <a:lnTo>
                        <a:pt x="277" y="29"/>
                      </a:lnTo>
                      <a:lnTo>
                        <a:pt x="240" y="35"/>
                      </a:lnTo>
                      <a:lnTo>
                        <a:pt x="202" y="39"/>
                      </a:lnTo>
                      <a:lnTo>
                        <a:pt x="164" y="43"/>
                      </a:lnTo>
                      <a:lnTo>
                        <a:pt x="128" y="46"/>
                      </a:lnTo>
                      <a:lnTo>
                        <a:pt x="92" y="50"/>
                      </a:lnTo>
                      <a:lnTo>
                        <a:pt x="58" y="51"/>
                      </a:lnTo>
                      <a:lnTo>
                        <a:pt x="27" y="51"/>
                      </a:lnTo>
                      <a:lnTo>
                        <a:pt x="0" y="50"/>
                      </a:lnTo>
                      <a:close/>
                    </a:path>
                  </a:pathLst>
                </a:custGeom>
                <a:solidFill>
                  <a:srgbClr val="F378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5" name="Oval 398"/>
              <p:cNvSpPr>
                <a:spLocks noChangeArrowheads="1"/>
              </p:cNvSpPr>
              <p:nvPr/>
            </p:nvSpPr>
            <p:spPr bwMode="auto">
              <a:xfrm rot="21540000">
                <a:off x="2910" y="3651"/>
                <a:ext cx="20" cy="11"/>
              </a:xfrm>
              <a:prstGeom prst="ellipse">
                <a:avLst/>
              </a:prstGeom>
              <a:solidFill>
                <a:schemeClr val="bg1"/>
              </a:solidFill>
              <a:ln>
                <a:noFill/>
              </a:ln>
              <a:effectLst/>
              <a:extLst>
                <a:ext uri="{91240B29-F687-4f45-9708-019B960494DF}">
                  <a14:hiddenLine xmlns:a14="http://schemas.microsoft.com/office/drawing/2010/main" w="635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6" name="Oval 399"/>
              <p:cNvSpPr>
                <a:spLocks noChangeAspect="1" noChangeArrowheads="1"/>
              </p:cNvSpPr>
              <p:nvPr/>
            </p:nvSpPr>
            <p:spPr bwMode="auto">
              <a:xfrm>
                <a:off x="2840" y="3589"/>
                <a:ext cx="16" cy="5"/>
              </a:xfrm>
              <a:prstGeom prst="ellipse">
                <a:avLst/>
              </a:prstGeom>
              <a:solidFill>
                <a:schemeClr val="bg1"/>
              </a:soli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7" name="Oval 400"/>
              <p:cNvSpPr>
                <a:spLocks noChangeAspect="1" noChangeArrowheads="1"/>
              </p:cNvSpPr>
              <p:nvPr/>
            </p:nvSpPr>
            <p:spPr bwMode="auto">
              <a:xfrm rot="538358">
                <a:off x="2829" y="3650"/>
                <a:ext cx="34" cy="11"/>
              </a:xfrm>
              <a:prstGeom prst="ellipse">
                <a:avLst/>
              </a:prstGeom>
              <a:solidFill>
                <a:schemeClr val="bg1"/>
              </a:solidFill>
              <a:ln>
                <a:noFill/>
              </a:ln>
              <a:effectLst/>
              <a:extLst>
                <a:ext uri="{91240B29-F687-4f45-9708-019B960494DF}">
                  <a14:hiddenLine xmlns:a14="http://schemas.microsoft.com/office/drawing/2010/main" w="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8" name="Oval 401"/>
              <p:cNvSpPr>
                <a:spLocks noChangeAspect="1" noChangeArrowheads="1"/>
              </p:cNvSpPr>
              <p:nvPr/>
            </p:nvSpPr>
            <p:spPr bwMode="auto">
              <a:xfrm>
                <a:off x="2890" y="3588"/>
                <a:ext cx="18" cy="6"/>
              </a:xfrm>
              <a:prstGeom prst="ellipse">
                <a:avLst/>
              </a:prstGeom>
              <a:solidFill>
                <a:schemeClr val="bg1"/>
              </a:soli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9" name="Oval 402"/>
              <p:cNvSpPr>
                <a:spLocks noChangeAspect="1" noChangeArrowheads="1"/>
              </p:cNvSpPr>
              <p:nvPr/>
            </p:nvSpPr>
            <p:spPr bwMode="auto">
              <a:xfrm rot="600000">
                <a:off x="2776" y="3636"/>
                <a:ext cx="23" cy="11"/>
              </a:xfrm>
              <a:prstGeom prst="ellipse">
                <a:avLst/>
              </a:prstGeom>
              <a:solidFill>
                <a:schemeClr val="bg1"/>
              </a:solidFill>
              <a:ln>
                <a:noFill/>
              </a:ln>
              <a:effectLst/>
              <a:extLst>
                <a:ext uri="{91240B29-F687-4f45-9708-019B960494DF}">
                  <a14:hiddenLine xmlns:a14="http://schemas.microsoft.com/office/drawing/2010/main" w="0">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0" name="Oval 403"/>
              <p:cNvSpPr>
                <a:spLocks noChangeAspect="1" noChangeArrowheads="1"/>
              </p:cNvSpPr>
              <p:nvPr/>
            </p:nvSpPr>
            <p:spPr bwMode="auto">
              <a:xfrm rot="300000">
                <a:off x="2931" y="3590"/>
                <a:ext cx="18" cy="5"/>
              </a:xfrm>
              <a:prstGeom prst="ellipse">
                <a:avLst/>
              </a:prstGeom>
              <a:solidFill>
                <a:schemeClr val="bg1"/>
              </a:soli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 name="Oval 404"/>
              <p:cNvSpPr>
                <a:spLocks noChangeAspect="1" noChangeArrowheads="1"/>
              </p:cNvSpPr>
              <p:nvPr/>
            </p:nvSpPr>
            <p:spPr bwMode="auto">
              <a:xfrm>
                <a:off x="2858" y="3588"/>
                <a:ext cx="16" cy="5"/>
              </a:xfrm>
              <a:prstGeom prst="ellipse">
                <a:avLst/>
              </a:prstGeom>
              <a:solidFill>
                <a:schemeClr val="bg1"/>
              </a:soli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 name="Oval 405"/>
              <p:cNvSpPr>
                <a:spLocks noChangeAspect="1" noChangeArrowheads="1"/>
              </p:cNvSpPr>
              <p:nvPr/>
            </p:nvSpPr>
            <p:spPr bwMode="auto">
              <a:xfrm>
                <a:off x="2825" y="3592"/>
                <a:ext cx="16" cy="5"/>
              </a:xfrm>
              <a:prstGeom prst="ellipse">
                <a:avLst/>
              </a:prstGeom>
              <a:solidFill>
                <a:schemeClr val="bg1"/>
              </a:solidFill>
              <a:ln>
                <a:noFill/>
              </a:ln>
              <a:effectLst/>
              <a:extLs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 name="Oval 406"/>
              <p:cNvSpPr>
                <a:spLocks noChangeArrowheads="1"/>
              </p:cNvSpPr>
              <p:nvPr/>
            </p:nvSpPr>
            <p:spPr bwMode="auto">
              <a:xfrm rot="20820000">
                <a:off x="2955" y="3640"/>
                <a:ext cx="20" cy="11"/>
              </a:xfrm>
              <a:prstGeom prst="ellipse">
                <a:avLst/>
              </a:prstGeom>
              <a:solidFill>
                <a:schemeClr val="bg1"/>
              </a:solidFill>
              <a:ln>
                <a:noFill/>
              </a:ln>
              <a:effectLst/>
              <a:extLst>
                <a:ext uri="{91240B29-F687-4f45-9708-019B960494DF}">
                  <a14:hiddenLine xmlns:a14="http://schemas.microsoft.com/office/drawing/2010/main" w="6350">
                    <a:solidFill>
                      <a:schemeClr val="bg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4" name="Oval 407"/>
              <p:cNvSpPr>
                <a:spLocks noChangeArrowheads="1"/>
              </p:cNvSpPr>
              <p:nvPr/>
            </p:nvSpPr>
            <p:spPr bwMode="auto">
              <a:xfrm rot="21360000">
                <a:off x="2933" y="3647"/>
                <a:ext cx="20" cy="11"/>
              </a:xfrm>
              <a:prstGeom prst="ellipse">
                <a:avLst/>
              </a:prstGeom>
              <a:solidFill>
                <a:schemeClr val="bg1"/>
              </a:solidFill>
              <a:ln>
                <a:noFill/>
              </a:ln>
              <a:effectLst/>
              <a:extLst>
                <a:ext uri="{91240B29-F687-4f45-9708-019B960494DF}">
                  <a14:hiddenLine xmlns:a14="http://schemas.microsoft.com/office/drawing/2010/main" w="635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71" name="TextBox 170"/>
          <p:cNvSpPr txBox="1"/>
          <p:nvPr/>
        </p:nvSpPr>
        <p:spPr>
          <a:xfrm>
            <a:off x="4876800" y="1752600"/>
            <a:ext cx="1878489" cy="369332"/>
          </a:xfrm>
          <a:prstGeom prst="rect">
            <a:avLst/>
          </a:prstGeom>
          <a:noFill/>
        </p:spPr>
        <p:txBody>
          <a:bodyPr wrap="none" rtlCol="0">
            <a:spAutoFit/>
          </a:bodyPr>
          <a:lstStyle/>
          <a:p>
            <a:r>
              <a:rPr lang="en-US" dirty="0" smtClean="0">
                <a:solidFill>
                  <a:srgbClr val="FF6600"/>
                </a:solidFill>
              </a:rPr>
              <a:t>[Gupta, 2009] …</a:t>
            </a:r>
            <a:endParaRPr lang="en-US" dirty="0">
              <a:solidFill>
                <a:srgbClr val="FF6600"/>
              </a:solidFill>
            </a:endParaRPr>
          </a:p>
        </p:txBody>
      </p:sp>
    </p:spTree>
    <p:extLst>
      <p:ext uri="{BB962C8B-B14F-4D97-AF65-F5344CB8AC3E}">
        <p14:creationId xmlns:p14="http://schemas.microsoft.com/office/powerpoint/2010/main" val="11067331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5012"/>
          </a:xfrm>
        </p:spPr>
        <p:txBody>
          <a:bodyPr/>
          <a:lstStyle/>
          <a:p>
            <a:r>
              <a:rPr lang="en-US" dirty="0" smtClean="0"/>
              <a:t>Multiple Sources for Scene Recovery</a:t>
            </a:r>
            <a:endParaRPr lang="en-US" dirty="0"/>
          </a:p>
        </p:txBody>
      </p:sp>
      <p:sp>
        <p:nvSpPr>
          <p:cNvPr id="3" name="Content Placeholder 2"/>
          <p:cNvSpPr>
            <a:spLocks noGrp="1"/>
          </p:cNvSpPr>
          <p:nvPr>
            <p:ph idx="1"/>
          </p:nvPr>
        </p:nvSpPr>
        <p:spPr>
          <a:xfrm>
            <a:off x="457200" y="1277939"/>
            <a:ext cx="8686800" cy="703261"/>
          </a:xfrm>
        </p:spPr>
        <p:txBody>
          <a:bodyPr/>
          <a:lstStyle/>
          <a:p>
            <a:r>
              <a:rPr lang="en-US" dirty="0" smtClean="0"/>
              <a:t>A variety of computer vision applications</a:t>
            </a:r>
          </a:p>
        </p:txBody>
      </p:sp>
      <p:pic>
        <p:nvPicPr>
          <p:cNvPr id="4" name="Picture 3"/>
          <p:cNvPicPr>
            <a:picLocks noChangeAspect="1"/>
          </p:cNvPicPr>
          <p:nvPr/>
        </p:nvPicPr>
        <p:blipFill>
          <a:blip r:embed="rId3"/>
          <a:stretch>
            <a:fillRect/>
          </a:stretch>
        </p:blipFill>
        <p:spPr>
          <a:xfrm>
            <a:off x="3776755" y="2315462"/>
            <a:ext cx="1995308" cy="3031750"/>
          </a:xfrm>
          <a:prstGeom prst="rect">
            <a:avLst/>
          </a:prstGeom>
          <a:ln>
            <a:solidFill>
              <a:schemeClr val="bg1">
                <a:lumMod val="95000"/>
              </a:schemeClr>
            </a:solidFill>
          </a:ln>
        </p:spPr>
      </p:pic>
      <p:sp>
        <p:nvSpPr>
          <p:cNvPr id="5" name="TextBox 4"/>
          <p:cNvSpPr txBox="1"/>
          <p:nvPr/>
        </p:nvSpPr>
        <p:spPr>
          <a:xfrm>
            <a:off x="601331" y="5311914"/>
            <a:ext cx="2380028" cy="400110"/>
          </a:xfrm>
          <a:prstGeom prst="rect">
            <a:avLst/>
          </a:prstGeom>
          <a:noFill/>
        </p:spPr>
        <p:txBody>
          <a:bodyPr wrap="none" rtlCol="0">
            <a:spAutoFit/>
          </a:bodyPr>
          <a:lstStyle/>
          <a:p>
            <a:r>
              <a:rPr lang="en-US" sz="2000" dirty="0" smtClean="0">
                <a:solidFill>
                  <a:srgbClr val="FFFF00"/>
                </a:solidFill>
              </a:rPr>
              <a:t>Photometric Stereo</a:t>
            </a:r>
            <a:endParaRPr lang="en-US" sz="2000" dirty="0">
              <a:solidFill>
                <a:srgbClr val="FFFF00"/>
              </a:solidFill>
            </a:endParaRPr>
          </a:p>
        </p:txBody>
      </p:sp>
      <p:sp>
        <p:nvSpPr>
          <p:cNvPr id="7" name="TextBox 6"/>
          <p:cNvSpPr txBox="1"/>
          <p:nvPr/>
        </p:nvSpPr>
        <p:spPr>
          <a:xfrm>
            <a:off x="3733800" y="5388114"/>
            <a:ext cx="2081219" cy="707886"/>
          </a:xfrm>
          <a:prstGeom prst="rect">
            <a:avLst/>
          </a:prstGeom>
          <a:noFill/>
        </p:spPr>
        <p:txBody>
          <a:bodyPr wrap="none" rtlCol="0">
            <a:spAutoFit/>
          </a:bodyPr>
          <a:lstStyle/>
          <a:p>
            <a:pPr algn="ctr"/>
            <a:r>
              <a:rPr lang="en-US" sz="2000" dirty="0" smtClean="0">
                <a:solidFill>
                  <a:srgbClr val="FFFF00"/>
                </a:solidFill>
              </a:rPr>
              <a:t>Structured Light</a:t>
            </a:r>
          </a:p>
          <a:p>
            <a:r>
              <a:rPr lang="en-US" sz="2000" dirty="0" smtClean="0">
                <a:solidFill>
                  <a:srgbClr val="FFFF00"/>
                </a:solidFill>
              </a:rPr>
              <a:t>Range Scanning</a:t>
            </a:r>
            <a:endParaRPr lang="en-US" sz="2000" dirty="0">
              <a:solidFill>
                <a:srgbClr val="FFFF00"/>
              </a:solidFill>
            </a:endParaRPr>
          </a:p>
        </p:txBody>
      </p:sp>
      <p:sp>
        <p:nvSpPr>
          <p:cNvPr id="8" name="TextBox 7"/>
          <p:cNvSpPr txBox="1"/>
          <p:nvPr/>
        </p:nvSpPr>
        <p:spPr>
          <a:xfrm>
            <a:off x="6398711" y="5140404"/>
            <a:ext cx="2151475" cy="400110"/>
          </a:xfrm>
          <a:prstGeom prst="rect">
            <a:avLst/>
          </a:prstGeom>
          <a:noFill/>
        </p:spPr>
        <p:txBody>
          <a:bodyPr wrap="none" rtlCol="0">
            <a:spAutoFit/>
          </a:bodyPr>
          <a:lstStyle/>
          <a:p>
            <a:r>
              <a:rPr lang="en-US" sz="2000" dirty="0" smtClean="0">
                <a:solidFill>
                  <a:srgbClr val="FFFF00"/>
                </a:solidFill>
              </a:rPr>
              <a:t>BRDF Estimation</a:t>
            </a:r>
            <a:endParaRPr lang="en-US" sz="2000" dirty="0">
              <a:solidFill>
                <a:srgbClr val="FFFF00"/>
              </a:solidFill>
            </a:endParaRPr>
          </a:p>
        </p:txBody>
      </p:sp>
      <p:pic>
        <p:nvPicPr>
          <p:cNvPr id="6" name="Picture 5"/>
          <p:cNvPicPr>
            <a:picLocks noChangeAspect="1"/>
          </p:cNvPicPr>
          <p:nvPr/>
        </p:nvPicPr>
        <p:blipFill>
          <a:blip r:embed="rId4"/>
          <a:stretch>
            <a:fillRect/>
          </a:stretch>
        </p:blipFill>
        <p:spPr>
          <a:xfrm>
            <a:off x="304800" y="2505439"/>
            <a:ext cx="2973090" cy="2782048"/>
          </a:xfrm>
          <a:prstGeom prst="rect">
            <a:avLst/>
          </a:prstGeom>
        </p:spPr>
      </p:pic>
      <p:pic>
        <p:nvPicPr>
          <p:cNvPr id="9" name="Picture 8"/>
          <p:cNvPicPr>
            <a:picLocks noChangeAspect="1"/>
          </p:cNvPicPr>
          <p:nvPr/>
        </p:nvPicPr>
        <p:blipFill>
          <a:blip r:embed="rId5"/>
          <a:stretch>
            <a:fillRect/>
          </a:stretch>
        </p:blipFill>
        <p:spPr>
          <a:xfrm>
            <a:off x="6096000" y="2618179"/>
            <a:ext cx="2756897" cy="2336799"/>
          </a:xfrm>
          <a:prstGeom prst="rect">
            <a:avLst/>
          </a:prstGeom>
          <a:ln>
            <a:solidFill>
              <a:srgbClr val="F2F2F2"/>
            </a:solidFill>
          </a:ln>
        </p:spPr>
      </p:pic>
    </p:spTree>
    <p:extLst>
      <p:ext uri="{BB962C8B-B14F-4D97-AF65-F5344CB8AC3E}">
        <p14:creationId xmlns:p14="http://schemas.microsoft.com/office/powerpoint/2010/main" val="26535333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Sequential Separation</a:t>
            </a:r>
            <a:endParaRPr lang="en-US" dirty="0"/>
          </a:p>
        </p:txBody>
      </p:sp>
      <p:sp>
        <p:nvSpPr>
          <p:cNvPr id="4" name="Content Placeholder 2"/>
          <p:cNvSpPr txBox="1">
            <a:spLocks/>
          </p:cNvSpPr>
          <p:nvPr/>
        </p:nvSpPr>
        <p:spPr bwMode="auto">
          <a:xfrm>
            <a:off x="457200" y="1066800"/>
            <a:ext cx="86106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Require </a:t>
            </a:r>
            <a:r>
              <a:rPr lang="en-US" i="1" dirty="0" smtClean="0">
                <a:solidFill>
                  <a:srgbClr val="FFFF00"/>
                </a:solidFill>
              </a:rPr>
              <a:t>N</a:t>
            </a:r>
            <a:r>
              <a:rPr lang="en-US" dirty="0" smtClean="0"/>
              <a:t> times images for </a:t>
            </a:r>
            <a:r>
              <a:rPr lang="en-US" i="1" dirty="0" smtClean="0">
                <a:solidFill>
                  <a:srgbClr val="FFFF00"/>
                </a:solidFill>
              </a:rPr>
              <a:t>N</a:t>
            </a:r>
            <a:r>
              <a:rPr lang="en-US" dirty="0" smtClean="0">
                <a:solidFill>
                  <a:srgbClr val="FFFF00"/>
                </a:solidFill>
              </a:rPr>
              <a:t> </a:t>
            </a:r>
            <a:r>
              <a:rPr lang="en-US" dirty="0" smtClean="0"/>
              <a:t>light sources</a:t>
            </a:r>
            <a:endParaRPr lang="en-US" dirty="0">
              <a:solidFill>
                <a:srgbClr val="FFFF00"/>
              </a:solidFill>
            </a:endParaRPr>
          </a:p>
        </p:txBody>
      </p:sp>
    </p:spTree>
    <p:extLst>
      <p:ext uri="{BB962C8B-B14F-4D97-AF65-F5344CB8AC3E}">
        <p14:creationId xmlns:p14="http://schemas.microsoft.com/office/powerpoint/2010/main" val="9222523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Sequential Separation</a:t>
            </a:r>
            <a:endParaRPr lang="en-US" dirty="0"/>
          </a:p>
        </p:txBody>
      </p:sp>
      <p:sp>
        <p:nvSpPr>
          <p:cNvPr id="4" name="Content Placeholder 2"/>
          <p:cNvSpPr txBox="1">
            <a:spLocks/>
          </p:cNvSpPr>
          <p:nvPr/>
        </p:nvSpPr>
        <p:spPr bwMode="auto">
          <a:xfrm>
            <a:off x="457200" y="1066800"/>
            <a:ext cx="86106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Require </a:t>
            </a:r>
            <a:r>
              <a:rPr lang="en-US" i="1" dirty="0" smtClean="0">
                <a:solidFill>
                  <a:srgbClr val="FFFF00"/>
                </a:solidFill>
              </a:rPr>
              <a:t>N</a:t>
            </a:r>
            <a:r>
              <a:rPr lang="en-US" dirty="0" smtClean="0"/>
              <a:t> times images for </a:t>
            </a:r>
            <a:r>
              <a:rPr lang="en-US" i="1" dirty="0" smtClean="0">
                <a:solidFill>
                  <a:srgbClr val="FFFF00"/>
                </a:solidFill>
              </a:rPr>
              <a:t>N</a:t>
            </a:r>
            <a:r>
              <a:rPr lang="en-US" dirty="0" smtClean="0">
                <a:solidFill>
                  <a:srgbClr val="FFFF00"/>
                </a:solidFill>
              </a:rPr>
              <a:t> </a:t>
            </a:r>
            <a:r>
              <a:rPr lang="en-US" dirty="0" smtClean="0"/>
              <a:t>light sources</a:t>
            </a:r>
            <a:endParaRPr lang="en-US" dirty="0">
              <a:solidFill>
                <a:srgbClr val="FFFF00"/>
              </a:solidFill>
            </a:endParaRPr>
          </a:p>
        </p:txBody>
      </p:sp>
      <p:grpSp>
        <p:nvGrpSpPr>
          <p:cNvPr id="55" name="Group 54"/>
          <p:cNvGrpSpPr/>
          <p:nvPr/>
        </p:nvGrpSpPr>
        <p:grpSpPr>
          <a:xfrm>
            <a:off x="1605224" y="2420561"/>
            <a:ext cx="6714226" cy="3941243"/>
            <a:chOff x="1605224" y="2420561"/>
            <a:chExt cx="6714226" cy="3941243"/>
          </a:xfrm>
        </p:grpSpPr>
        <p:sp>
          <p:nvSpPr>
            <p:cNvPr id="5" name="Text Box 93"/>
            <p:cNvSpPr txBox="1">
              <a:spLocks noChangeArrowheads="1"/>
            </p:cNvSpPr>
            <p:nvPr/>
          </p:nvSpPr>
          <p:spPr bwMode="auto">
            <a:xfrm>
              <a:off x="1894826"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4726529"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7" name="Text Box 93"/>
            <p:cNvSpPr txBox="1">
              <a:spLocks noChangeArrowheads="1"/>
            </p:cNvSpPr>
            <p:nvPr/>
          </p:nvSpPr>
          <p:spPr bwMode="auto">
            <a:xfrm>
              <a:off x="7771218"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9" name="AutoShape 8"/>
            <p:cNvSpPr>
              <a:spLocks noChangeArrowheads="1"/>
            </p:cNvSpPr>
            <p:nvPr/>
          </p:nvSpPr>
          <p:spPr bwMode="auto">
            <a:xfrm rot="5400000">
              <a:off x="1785797"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8"/>
            <p:cNvSpPr>
              <a:spLocks noChangeArrowheads="1"/>
            </p:cNvSpPr>
            <p:nvPr/>
          </p:nvSpPr>
          <p:spPr bwMode="auto">
            <a:xfrm rot="5400000">
              <a:off x="4629773"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8"/>
            <p:cNvSpPr>
              <a:spLocks noChangeArrowheads="1"/>
            </p:cNvSpPr>
            <p:nvPr/>
          </p:nvSpPr>
          <p:spPr bwMode="auto">
            <a:xfrm rot="5400000">
              <a:off x="7707286"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4"/>
            <p:cNvSpPr txBox="1">
              <a:spLocks noChangeArrowheads="1"/>
            </p:cNvSpPr>
            <p:nvPr/>
          </p:nvSpPr>
          <p:spPr bwMode="auto">
            <a:xfrm>
              <a:off x="5649580" y="5992472"/>
              <a:ext cx="1991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Surface: V-groove</a:t>
              </a:r>
              <a:endParaRPr lang="en-US" dirty="0">
                <a:solidFill>
                  <a:srgbClr val="FFFF99"/>
                </a:solidFill>
                <a:latin typeface="Palatino Linotype" charset="0"/>
              </a:endParaRPr>
            </a:p>
          </p:txBody>
        </p:sp>
        <p:cxnSp>
          <p:nvCxnSpPr>
            <p:cNvPr id="27" name="Straight Connector 26"/>
            <p:cNvCxnSpPr/>
            <p:nvPr/>
          </p:nvCxnSpPr>
          <p:spPr bwMode="auto">
            <a:xfrm>
              <a:off x="1605224"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cxnSp>
          <p:nvCxnSpPr>
            <p:cNvPr id="28" name="Straight Connector 27"/>
            <p:cNvCxnSpPr/>
            <p:nvPr/>
          </p:nvCxnSpPr>
          <p:spPr bwMode="auto">
            <a:xfrm flipH="1">
              <a:off x="4648200"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grpSp>
    </p:spTree>
    <p:extLst>
      <p:ext uri="{BB962C8B-B14F-4D97-AF65-F5344CB8AC3E}">
        <p14:creationId xmlns:p14="http://schemas.microsoft.com/office/powerpoint/2010/main" val="32946210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Sequential Separation</a:t>
            </a:r>
            <a:endParaRPr lang="en-US" dirty="0"/>
          </a:p>
        </p:txBody>
      </p:sp>
      <p:sp>
        <p:nvSpPr>
          <p:cNvPr id="4" name="Content Placeholder 2"/>
          <p:cNvSpPr txBox="1">
            <a:spLocks/>
          </p:cNvSpPr>
          <p:nvPr/>
        </p:nvSpPr>
        <p:spPr bwMode="auto">
          <a:xfrm>
            <a:off x="457200" y="1066800"/>
            <a:ext cx="86106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Require </a:t>
            </a:r>
            <a:r>
              <a:rPr lang="en-US" i="1" dirty="0" smtClean="0">
                <a:solidFill>
                  <a:srgbClr val="FFFF00"/>
                </a:solidFill>
              </a:rPr>
              <a:t>N</a:t>
            </a:r>
            <a:r>
              <a:rPr lang="en-US" dirty="0" smtClean="0"/>
              <a:t> times images for </a:t>
            </a:r>
            <a:r>
              <a:rPr lang="en-US" i="1" dirty="0" smtClean="0">
                <a:solidFill>
                  <a:srgbClr val="FFFF00"/>
                </a:solidFill>
              </a:rPr>
              <a:t>N</a:t>
            </a:r>
            <a:r>
              <a:rPr lang="en-US" dirty="0" smtClean="0">
                <a:solidFill>
                  <a:srgbClr val="FFFF00"/>
                </a:solidFill>
              </a:rPr>
              <a:t> </a:t>
            </a:r>
            <a:r>
              <a:rPr lang="en-US" dirty="0" smtClean="0"/>
              <a:t>light sources</a:t>
            </a:r>
            <a:endParaRPr lang="en-US" dirty="0">
              <a:solidFill>
                <a:srgbClr val="FFFF00"/>
              </a:solidFill>
            </a:endParaRPr>
          </a:p>
        </p:txBody>
      </p:sp>
      <p:grpSp>
        <p:nvGrpSpPr>
          <p:cNvPr id="55" name="Group 54"/>
          <p:cNvGrpSpPr/>
          <p:nvPr/>
        </p:nvGrpSpPr>
        <p:grpSpPr>
          <a:xfrm>
            <a:off x="1605224" y="2420561"/>
            <a:ext cx="6714226" cy="3941243"/>
            <a:chOff x="1605224" y="2420561"/>
            <a:chExt cx="6714226" cy="3941243"/>
          </a:xfrm>
        </p:grpSpPr>
        <p:sp>
          <p:nvSpPr>
            <p:cNvPr id="5" name="Text Box 93"/>
            <p:cNvSpPr txBox="1">
              <a:spLocks noChangeArrowheads="1"/>
            </p:cNvSpPr>
            <p:nvPr/>
          </p:nvSpPr>
          <p:spPr bwMode="auto">
            <a:xfrm>
              <a:off x="1894826"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4726529"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7" name="Text Box 93"/>
            <p:cNvSpPr txBox="1">
              <a:spLocks noChangeArrowheads="1"/>
            </p:cNvSpPr>
            <p:nvPr/>
          </p:nvSpPr>
          <p:spPr bwMode="auto">
            <a:xfrm>
              <a:off x="7771218"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9" name="AutoShape 8"/>
            <p:cNvSpPr>
              <a:spLocks noChangeArrowheads="1"/>
            </p:cNvSpPr>
            <p:nvPr/>
          </p:nvSpPr>
          <p:spPr bwMode="auto">
            <a:xfrm rot="5400000">
              <a:off x="1785797"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8"/>
            <p:cNvSpPr>
              <a:spLocks noChangeArrowheads="1"/>
            </p:cNvSpPr>
            <p:nvPr/>
          </p:nvSpPr>
          <p:spPr bwMode="auto">
            <a:xfrm rot="5400000">
              <a:off x="4629773"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8"/>
            <p:cNvSpPr>
              <a:spLocks noChangeArrowheads="1"/>
            </p:cNvSpPr>
            <p:nvPr/>
          </p:nvSpPr>
          <p:spPr bwMode="auto">
            <a:xfrm rot="5400000">
              <a:off x="7707286"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4"/>
            <p:cNvSpPr txBox="1">
              <a:spLocks noChangeArrowheads="1"/>
            </p:cNvSpPr>
            <p:nvPr/>
          </p:nvSpPr>
          <p:spPr bwMode="auto">
            <a:xfrm>
              <a:off x="5649580" y="5992472"/>
              <a:ext cx="1991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Surface: V-groove</a:t>
              </a:r>
              <a:endParaRPr lang="en-US" dirty="0">
                <a:solidFill>
                  <a:srgbClr val="FFFF99"/>
                </a:solidFill>
                <a:latin typeface="Palatino Linotype" charset="0"/>
              </a:endParaRPr>
            </a:p>
          </p:txBody>
        </p:sp>
        <p:cxnSp>
          <p:nvCxnSpPr>
            <p:cNvPr id="27" name="Straight Connector 26"/>
            <p:cNvCxnSpPr/>
            <p:nvPr/>
          </p:nvCxnSpPr>
          <p:spPr bwMode="auto">
            <a:xfrm>
              <a:off x="1605224"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cxnSp>
          <p:nvCxnSpPr>
            <p:cNvPr id="28" name="Straight Connector 27"/>
            <p:cNvCxnSpPr/>
            <p:nvPr/>
          </p:nvCxnSpPr>
          <p:spPr bwMode="auto">
            <a:xfrm flipH="1">
              <a:off x="4648200"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grpSp>
      <p:grpSp>
        <p:nvGrpSpPr>
          <p:cNvPr id="26" name="Group 25"/>
          <p:cNvGrpSpPr/>
          <p:nvPr/>
        </p:nvGrpSpPr>
        <p:grpSpPr>
          <a:xfrm>
            <a:off x="1491510" y="3323292"/>
            <a:ext cx="1323990" cy="940788"/>
            <a:chOff x="4114800" y="2053096"/>
            <a:chExt cx="1692864" cy="926441"/>
          </a:xfrm>
        </p:grpSpPr>
        <p:cxnSp>
          <p:nvCxnSpPr>
            <p:cNvPr id="29" name="Straight Connector 28"/>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1"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2"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33" name="Group 32"/>
            <p:cNvGrpSpPr/>
            <p:nvPr/>
          </p:nvGrpSpPr>
          <p:grpSpPr>
            <a:xfrm flipH="1">
              <a:off x="4916081" y="2053096"/>
              <a:ext cx="782231" cy="836154"/>
              <a:chOff x="4267200" y="2211846"/>
              <a:chExt cx="782231" cy="836154"/>
            </a:xfrm>
          </p:grpSpPr>
          <p:sp>
            <p:nvSpPr>
              <p:cNvPr id="34"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5"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6"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pic>
        <p:nvPicPr>
          <p:cNvPr id="3" name="Picture 2" descr="dimg_cb05_l1.png"/>
          <p:cNvPicPr>
            <a:picLocks/>
          </p:cNvPicPr>
          <p:nvPr/>
        </p:nvPicPr>
        <p:blipFill>
          <a:blip r:embed="rId3">
            <a:extLst>
              <a:ext uri="{28A0092B-C50C-407E-A947-70E740481C1C}">
                <a14:useLocalDpi xmlns:a14="http://schemas.microsoft.com/office/drawing/2010/main" val="0"/>
              </a:ext>
            </a:extLst>
          </a:blip>
          <a:stretch>
            <a:fillRect/>
          </a:stretch>
        </p:blipFill>
        <p:spPr>
          <a:xfrm>
            <a:off x="304800" y="2682240"/>
            <a:ext cx="1097280" cy="1097280"/>
          </a:xfrm>
          <a:prstGeom prst="rect">
            <a:avLst/>
          </a:prstGeom>
        </p:spPr>
      </p:pic>
      <p:pic>
        <p:nvPicPr>
          <p:cNvPr id="15" name="Picture 14" descr="gimg_cb05_l1.png"/>
          <p:cNvPicPr>
            <a:picLocks/>
          </p:cNvPicPr>
          <p:nvPr/>
        </p:nvPicPr>
        <p:blipFill>
          <a:blip r:embed="rId4">
            <a:extLst>
              <a:ext uri="{28A0092B-C50C-407E-A947-70E740481C1C}">
                <a14:useLocalDpi xmlns:a14="http://schemas.microsoft.com/office/drawing/2010/main" val="0"/>
              </a:ext>
            </a:extLst>
          </a:blip>
          <a:stretch>
            <a:fillRect/>
          </a:stretch>
        </p:blipFill>
        <p:spPr>
          <a:xfrm>
            <a:off x="304800" y="3833778"/>
            <a:ext cx="1097280" cy="1097280"/>
          </a:xfrm>
          <a:prstGeom prst="rect">
            <a:avLst/>
          </a:prstGeom>
        </p:spPr>
      </p:pic>
      <p:grpSp>
        <p:nvGrpSpPr>
          <p:cNvPr id="62" name="Group 61"/>
          <p:cNvGrpSpPr/>
          <p:nvPr/>
        </p:nvGrpSpPr>
        <p:grpSpPr>
          <a:xfrm>
            <a:off x="673267" y="2235151"/>
            <a:ext cx="622133" cy="3151594"/>
            <a:chOff x="673267" y="2235151"/>
            <a:chExt cx="622133" cy="3151594"/>
          </a:xfrm>
        </p:grpSpPr>
        <p:pic>
          <p:nvPicPr>
            <p:cNvPr id="56" name="Picture 5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67" y="2235151"/>
              <a:ext cx="622133" cy="550741"/>
            </a:xfrm>
            <a:prstGeom prst="rect">
              <a:avLst/>
            </a:prstGeom>
          </p:spPr>
        </p:pic>
        <p:pic>
          <p:nvPicPr>
            <p:cNvPr id="57" name="Picture 5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67" y="4876800"/>
              <a:ext cx="622133" cy="509945"/>
            </a:xfrm>
            <a:prstGeom prst="rect">
              <a:avLst/>
            </a:prstGeom>
          </p:spPr>
        </p:pic>
      </p:grpSp>
    </p:spTree>
    <p:extLst>
      <p:ext uri="{BB962C8B-B14F-4D97-AF65-F5344CB8AC3E}">
        <p14:creationId xmlns:p14="http://schemas.microsoft.com/office/powerpoint/2010/main" val="18412892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Sequential Separation</a:t>
            </a:r>
            <a:endParaRPr lang="en-US" dirty="0"/>
          </a:p>
        </p:txBody>
      </p:sp>
      <p:sp>
        <p:nvSpPr>
          <p:cNvPr id="4" name="Content Placeholder 2"/>
          <p:cNvSpPr txBox="1">
            <a:spLocks/>
          </p:cNvSpPr>
          <p:nvPr/>
        </p:nvSpPr>
        <p:spPr bwMode="auto">
          <a:xfrm>
            <a:off x="457200" y="1066800"/>
            <a:ext cx="86106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Require </a:t>
            </a:r>
            <a:r>
              <a:rPr lang="en-US" i="1" dirty="0" smtClean="0">
                <a:solidFill>
                  <a:srgbClr val="FFFF00"/>
                </a:solidFill>
              </a:rPr>
              <a:t>N</a:t>
            </a:r>
            <a:r>
              <a:rPr lang="en-US" dirty="0" smtClean="0"/>
              <a:t> times images for </a:t>
            </a:r>
            <a:r>
              <a:rPr lang="en-US" i="1" dirty="0" smtClean="0">
                <a:solidFill>
                  <a:srgbClr val="FFFF00"/>
                </a:solidFill>
              </a:rPr>
              <a:t>N</a:t>
            </a:r>
            <a:r>
              <a:rPr lang="en-US" dirty="0" smtClean="0">
                <a:solidFill>
                  <a:srgbClr val="FFFF00"/>
                </a:solidFill>
              </a:rPr>
              <a:t> </a:t>
            </a:r>
            <a:r>
              <a:rPr lang="en-US" dirty="0" smtClean="0"/>
              <a:t>light sources</a:t>
            </a:r>
            <a:endParaRPr lang="en-US" dirty="0">
              <a:solidFill>
                <a:srgbClr val="FFFF00"/>
              </a:solidFill>
            </a:endParaRPr>
          </a:p>
        </p:txBody>
      </p:sp>
      <p:grpSp>
        <p:nvGrpSpPr>
          <p:cNvPr id="55" name="Group 54"/>
          <p:cNvGrpSpPr/>
          <p:nvPr/>
        </p:nvGrpSpPr>
        <p:grpSpPr>
          <a:xfrm>
            <a:off x="1605224" y="2420561"/>
            <a:ext cx="6714226" cy="3941243"/>
            <a:chOff x="1605224" y="2420561"/>
            <a:chExt cx="6714226" cy="3941243"/>
          </a:xfrm>
        </p:grpSpPr>
        <p:sp>
          <p:nvSpPr>
            <p:cNvPr id="5" name="Text Box 93"/>
            <p:cNvSpPr txBox="1">
              <a:spLocks noChangeArrowheads="1"/>
            </p:cNvSpPr>
            <p:nvPr/>
          </p:nvSpPr>
          <p:spPr bwMode="auto">
            <a:xfrm>
              <a:off x="1894826"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4726529"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7" name="Text Box 93"/>
            <p:cNvSpPr txBox="1">
              <a:spLocks noChangeArrowheads="1"/>
            </p:cNvSpPr>
            <p:nvPr/>
          </p:nvSpPr>
          <p:spPr bwMode="auto">
            <a:xfrm>
              <a:off x="7771218"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9" name="AutoShape 8"/>
            <p:cNvSpPr>
              <a:spLocks noChangeArrowheads="1"/>
            </p:cNvSpPr>
            <p:nvPr/>
          </p:nvSpPr>
          <p:spPr bwMode="auto">
            <a:xfrm rot="5400000">
              <a:off x="1785797"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8"/>
            <p:cNvSpPr>
              <a:spLocks noChangeArrowheads="1"/>
            </p:cNvSpPr>
            <p:nvPr/>
          </p:nvSpPr>
          <p:spPr bwMode="auto">
            <a:xfrm rot="5400000">
              <a:off x="4629773"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8"/>
            <p:cNvSpPr>
              <a:spLocks noChangeArrowheads="1"/>
            </p:cNvSpPr>
            <p:nvPr/>
          </p:nvSpPr>
          <p:spPr bwMode="auto">
            <a:xfrm rot="5400000">
              <a:off x="7707286"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4"/>
            <p:cNvSpPr txBox="1">
              <a:spLocks noChangeArrowheads="1"/>
            </p:cNvSpPr>
            <p:nvPr/>
          </p:nvSpPr>
          <p:spPr bwMode="auto">
            <a:xfrm>
              <a:off x="5649580" y="5992472"/>
              <a:ext cx="1991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Surface: V-groove</a:t>
              </a:r>
              <a:endParaRPr lang="en-US" dirty="0">
                <a:solidFill>
                  <a:srgbClr val="FFFF99"/>
                </a:solidFill>
                <a:latin typeface="Palatino Linotype" charset="0"/>
              </a:endParaRPr>
            </a:p>
          </p:txBody>
        </p:sp>
        <p:cxnSp>
          <p:nvCxnSpPr>
            <p:cNvPr id="27" name="Straight Connector 26"/>
            <p:cNvCxnSpPr/>
            <p:nvPr/>
          </p:nvCxnSpPr>
          <p:spPr bwMode="auto">
            <a:xfrm>
              <a:off x="1605224"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cxnSp>
          <p:nvCxnSpPr>
            <p:cNvPr id="28" name="Straight Connector 27"/>
            <p:cNvCxnSpPr/>
            <p:nvPr/>
          </p:nvCxnSpPr>
          <p:spPr bwMode="auto">
            <a:xfrm flipH="1">
              <a:off x="4648200"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grpSp>
      <p:grpSp>
        <p:nvGrpSpPr>
          <p:cNvPr id="37" name="Group 36"/>
          <p:cNvGrpSpPr/>
          <p:nvPr/>
        </p:nvGrpSpPr>
        <p:grpSpPr>
          <a:xfrm>
            <a:off x="4314810" y="3402612"/>
            <a:ext cx="1323990" cy="940788"/>
            <a:chOff x="4114800" y="2053096"/>
            <a:chExt cx="1692864" cy="926441"/>
          </a:xfrm>
        </p:grpSpPr>
        <p:cxnSp>
          <p:nvCxnSpPr>
            <p:cNvPr id="38" name="Straight Connector 37"/>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40"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41"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42" name="Group 41"/>
            <p:cNvGrpSpPr/>
            <p:nvPr/>
          </p:nvGrpSpPr>
          <p:grpSpPr>
            <a:xfrm flipH="1">
              <a:off x="4916081" y="2053096"/>
              <a:ext cx="782231" cy="836154"/>
              <a:chOff x="4267200" y="2211846"/>
              <a:chExt cx="782231" cy="836154"/>
            </a:xfrm>
          </p:grpSpPr>
          <p:sp>
            <p:nvSpPr>
              <p:cNvPr id="43"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44"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45"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pic>
        <p:nvPicPr>
          <p:cNvPr id="3" name="Picture 2" descr="dimg_cb05_l1.png"/>
          <p:cNvPicPr>
            <a:picLocks/>
          </p:cNvPicPr>
          <p:nvPr/>
        </p:nvPicPr>
        <p:blipFill>
          <a:blip r:embed="rId3">
            <a:extLst>
              <a:ext uri="{28A0092B-C50C-407E-A947-70E740481C1C}">
                <a14:useLocalDpi xmlns:a14="http://schemas.microsoft.com/office/drawing/2010/main" val="0"/>
              </a:ext>
            </a:extLst>
          </a:blip>
          <a:stretch>
            <a:fillRect/>
          </a:stretch>
        </p:blipFill>
        <p:spPr>
          <a:xfrm>
            <a:off x="304800" y="2682240"/>
            <a:ext cx="1097280" cy="1097280"/>
          </a:xfrm>
          <a:prstGeom prst="rect">
            <a:avLst/>
          </a:prstGeom>
        </p:spPr>
      </p:pic>
      <p:pic>
        <p:nvPicPr>
          <p:cNvPr id="15" name="Picture 14" descr="gimg_cb05_l1.png"/>
          <p:cNvPicPr>
            <a:picLocks/>
          </p:cNvPicPr>
          <p:nvPr/>
        </p:nvPicPr>
        <p:blipFill>
          <a:blip r:embed="rId4">
            <a:extLst>
              <a:ext uri="{28A0092B-C50C-407E-A947-70E740481C1C}">
                <a14:useLocalDpi xmlns:a14="http://schemas.microsoft.com/office/drawing/2010/main" val="0"/>
              </a:ext>
            </a:extLst>
          </a:blip>
          <a:stretch>
            <a:fillRect/>
          </a:stretch>
        </p:blipFill>
        <p:spPr>
          <a:xfrm>
            <a:off x="304800" y="3833778"/>
            <a:ext cx="1097280" cy="1097280"/>
          </a:xfrm>
          <a:prstGeom prst="rect">
            <a:avLst/>
          </a:prstGeom>
        </p:spPr>
      </p:pic>
      <p:pic>
        <p:nvPicPr>
          <p:cNvPr id="16" name="Picture 15" descr="dimg_cb05_l2.png"/>
          <p:cNvPicPr>
            <a:picLocks/>
          </p:cNvPicPr>
          <p:nvPr/>
        </p:nvPicPr>
        <p:blipFill>
          <a:blip r:embed="rId5">
            <a:extLst>
              <a:ext uri="{28A0092B-C50C-407E-A947-70E740481C1C}">
                <a14:useLocalDpi xmlns:a14="http://schemas.microsoft.com/office/drawing/2010/main" val="0"/>
              </a:ext>
            </a:extLst>
          </a:blip>
          <a:stretch>
            <a:fillRect/>
          </a:stretch>
        </p:blipFill>
        <p:spPr>
          <a:xfrm>
            <a:off x="3284263" y="2682240"/>
            <a:ext cx="1097280" cy="1097280"/>
          </a:xfrm>
          <a:prstGeom prst="rect">
            <a:avLst/>
          </a:prstGeom>
        </p:spPr>
      </p:pic>
      <p:pic>
        <p:nvPicPr>
          <p:cNvPr id="17" name="Picture 16" descr="gimg_cb05_l2.png"/>
          <p:cNvPicPr>
            <a:picLocks/>
          </p:cNvPicPr>
          <p:nvPr/>
        </p:nvPicPr>
        <p:blipFill>
          <a:blip r:embed="rId6">
            <a:extLst>
              <a:ext uri="{28A0092B-C50C-407E-A947-70E740481C1C}">
                <a14:useLocalDpi xmlns:a14="http://schemas.microsoft.com/office/drawing/2010/main" val="0"/>
              </a:ext>
            </a:extLst>
          </a:blip>
          <a:stretch>
            <a:fillRect/>
          </a:stretch>
        </p:blipFill>
        <p:spPr>
          <a:xfrm>
            <a:off x="3284263" y="3833778"/>
            <a:ext cx="1097280" cy="1097280"/>
          </a:xfrm>
          <a:prstGeom prst="rect">
            <a:avLst/>
          </a:prstGeom>
        </p:spPr>
      </p:pic>
      <p:grpSp>
        <p:nvGrpSpPr>
          <p:cNvPr id="62" name="Group 61"/>
          <p:cNvGrpSpPr/>
          <p:nvPr/>
        </p:nvGrpSpPr>
        <p:grpSpPr>
          <a:xfrm>
            <a:off x="673267" y="2235151"/>
            <a:ext cx="622133" cy="3151594"/>
            <a:chOff x="673267" y="2235151"/>
            <a:chExt cx="622133" cy="3151594"/>
          </a:xfrm>
        </p:grpSpPr>
        <p:pic>
          <p:nvPicPr>
            <p:cNvPr id="56" name="Picture 5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267" y="2235151"/>
              <a:ext cx="622133" cy="550741"/>
            </a:xfrm>
            <a:prstGeom prst="rect">
              <a:avLst/>
            </a:prstGeom>
          </p:spPr>
        </p:pic>
        <p:pic>
          <p:nvPicPr>
            <p:cNvPr id="57" name="Picture 5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267" y="4876800"/>
              <a:ext cx="622133" cy="509945"/>
            </a:xfrm>
            <a:prstGeom prst="rect">
              <a:avLst/>
            </a:prstGeom>
          </p:spPr>
        </p:pic>
      </p:grpSp>
      <p:grpSp>
        <p:nvGrpSpPr>
          <p:cNvPr id="63" name="Group 62"/>
          <p:cNvGrpSpPr/>
          <p:nvPr/>
        </p:nvGrpSpPr>
        <p:grpSpPr>
          <a:xfrm>
            <a:off x="3568867" y="2235151"/>
            <a:ext cx="622133" cy="3151594"/>
            <a:chOff x="3568867" y="2235151"/>
            <a:chExt cx="622133" cy="3151594"/>
          </a:xfrm>
        </p:grpSpPr>
        <p:pic>
          <p:nvPicPr>
            <p:cNvPr id="58" name="Picture 57"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8867" y="4876800"/>
              <a:ext cx="622133" cy="509945"/>
            </a:xfrm>
            <a:prstGeom prst="rect">
              <a:avLst/>
            </a:prstGeom>
          </p:spPr>
        </p:pic>
        <p:pic>
          <p:nvPicPr>
            <p:cNvPr id="61" name="Picture 60"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8867" y="2235151"/>
              <a:ext cx="622133" cy="550741"/>
            </a:xfrm>
            <a:prstGeom prst="rect">
              <a:avLst/>
            </a:prstGeom>
          </p:spPr>
        </p:pic>
      </p:grpSp>
    </p:spTree>
    <p:extLst>
      <p:ext uri="{BB962C8B-B14F-4D97-AF65-F5344CB8AC3E}">
        <p14:creationId xmlns:p14="http://schemas.microsoft.com/office/powerpoint/2010/main" val="18412892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Sequential Separation</a:t>
            </a:r>
            <a:endParaRPr lang="en-US" dirty="0"/>
          </a:p>
        </p:txBody>
      </p:sp>
      <p:sp>
        <p:nvSpPr>
          <p:cNvPr id="4" name="Content Placeholder 2"/>
          <p:cNvSpPr txBox="1">
            <a:spLocks/>
          </p:cNvSpPr>
          <p:nvPr/>
        </p:nvSpPr>
        <p:spPr bwMode="auto">
          <a:xfrm>
            <a:off x="457200" y="1066800"/>
            <a:ext cx="86106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Require </a:t>
            </a:r>
            <a:r>
              <a:rPr lang="en-US" i="1" dirty="0" smtClean="0">
                <a:solidFill>
                  <a:srgbClr val="FFFF00"/>
                </a:solidFill>
              </a:rPr>
              <a:t>N</a:t>
            </a:r>
            <a:r>
              <a:rPr lang="en-US" dirty="0" smtClean="0"/>
              <a:t> times images for </a:t>
            </a:r>
            <a:r>
              <a:rPr lang="en-US" i="1" dirty="0" smtClean="0">
                <a:solidFill>
                  <a:srgbClr val="FFFF00"/>
                </a:solidFill>
              </a:rPr>
              <a:t>N</a:t>
            </a:r>
            <a:r>
              <a:rPr lang="en-US" dirty="0" smtClean="0">
                <a:solidFill>
                  <a:srgbClr val="FFFF00"/>
                </a:solidFill>
              </a:rPr>
              <a:t> </a:t>
            </a:r>
            <a:r>
              <a:rPr lang="en-US" dirty="0" smtClean="0"/>
              <a:t>light sources</a:t>
            </a:r>
            <a:endParaRPr lang="en-US" dirty="0">
              <a:solidFill>
                <a:srgbClr val="FFFF00"/>
              </a:solidFill>
            </a:endParaRPr>
          </a:p>
        </p:txBody>
      </p:sp>
      <p:grpSp>
        <p:nvGrpSpPr>
          <p:cNvPr id="55" name="Group 54"/>
          <p:cNvGrpSpPr/>
          <p:nvPr/>
        </p:nvGrpSpPr>
        <p:grpSpPr>
          <a:xfrm>
            <a:off x="1605224" y="2420561"/>
            <a:ext cx="6714226" cy="3941243"/>
            <a:chOff x="1605224" y="2420561"/>
            <a:chExt cx="6714226" cy="3941243"/>
          </a:xfrm>
        </p:grpSpPr>
        <p:sp>
          <p:nvSpPr>
            <p:cNvPr id="5" name="Text Box 93"/>
            <p:cNvSpPr txBox="1">
              <a:spLocks noChangeArrowheads="1"/>
            </p:cNvSpPr>
            <p:nvPr/>
          </p:nvSpPr>
          <p:spPr bwMode="auto">
            <a:xfrm>
              <a:off x="1894826"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4726529"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7" name="Text Box 93"/>
            <p:cNvSpPr txBox="1">
              <a:spLocks noChangeArrowheads="1"/>
            </p:cNvSpPr>
            <p:nvPr/>
          </p:nvSpPr>
          <p:spPr bwMode="auto">
            <a:xfrm>
              <a:off x="7771218"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9" name="AutoShape 8"/>
            <p:cNvSpPr>
              <a:spLocks noChangeArrowheads="1"/>
            </p:cNvSpPr>
            <p:nvPr/>
          </p:nvSpPr>
          <p:spPr bwMode="auto">
            <a:xfrm rot="5400000">
              <a:off x="1785797"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8"/>
            <p:cNvSpPr>
              <a:spLocks noChangeArrowheads="1"/>
            </p:cNvSpPr>
            <p:nvPr/>
          </p:nvSpPr>
          <p:spPr bwMode="auto">
            <a:xfrm rot="5400000">
              <a:off x="4629773"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8"/>
            <p:cNvSpPr>
              <a:spLocks noChangeArrowheads="1"/>
            </p:cNvSpPr>
            <p:nvPr/>
          </p:nvSpPr>
          <p:spPr bwMode="auto">
            <a:xfrm rot="5400000">
              <a:off x="7707286"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4"/>
            <p:cNvSpPr txBox="1">
              <a:spLocks noChangeArrowheads="1"/>
            </p:cNvSpPr>
            <p:nvPr/>
          </p:nvSpPr>
          <p:spPr bwMode="auto">
            <a:xfrm>
              <a:off x="5649580" y="5992472"/>
              <a:ext cx="1991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Surface: V-groove</a:t>
              </a:r>
              <a:endParaRPr lang="en-US" dirty="0">
                <a:solidFill>
                  <a:srgbClr val="FFFF99"/>
                </a:solidFill>
                <a:latin typeface="Palatino Linotype" charset="0"/>
              </a:endParaRPr>
            </a:p>
          </p:txBody>
        </p:sp>
        <p:cxnSp>
          <p:nvCxnSpPr>
            <p:cNvPr id="27" name="Straight Connector 26"/>
            <p:cNvCxnSpPr/>
            <p:nvPr/>
          </p:nvCxnSpPr>
          <p:spPr bwMode="auto">
            <a:xfrm>
              <a:off x="1605224"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cxnSp>
          <p:nvCxnSpPr>
            <p:cNvPr id="28" name="Straight Connector 27"/>
            <p:cNvCxnSpPr/>
            <p:nvPr/>
          </p:nvCxnSpPr>
          <p:spPr bwMode="auto">
            <a:xfrm flipH="1">
              <a:off x="4648200"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grpSp>
      <p:grpSp>
        <p:nvGrpSpPr>
          <p:cNvPr id="46" name="Group 45"/>
          <p:cNvGrpSpPr/>
          <p:nvPr/>
        </p:nvGrpSpPr>
        <p:grpSpPr>
          <a:xfrm>
            <a:off x="7362810" y="3384207"/>
            <a:ext cx="1323990" cy="940788"/>
            <a:chOff x="4114800" y="2053096"/>
            <a:chExt cx="1692864" cy="926441"/>
          </a:xfrm>
        </p:grpSpPr>
        <p:cxnSp>
          <p:nvCxnSpPr>
            <p:cNvPr id="47" name="Straight Connector 46"/>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49"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50"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51" name="Group 50"/>
            <p:cNvGrpSpPr/>
            <p:nvPr/>
          </p:nvGrpSpPr>
          <p:grpSpPr>
            <a:xfrm flipH="1">
              <a:off x="4916081" y="2053096"/>
              <a:ext cx="782231" cy="836154"/>
              <a:chOff x="4267200" y="2211846"/>
              <a:chExt cx="782231" cy="836154"/>
            </a:xfrm>
          </p:grpSpPr>
          <p:sp>
            <p:nvSpPr>
              <p:cNvPr id="52"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53"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54"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pic>
        <p:nvPicPr>
          <p:cNvPr id="3" name="Picture 2" descr="dimg_cb05_l1.png"/>
          <p:cNvPicPr>
            <a:picLocks/>
          </p:cNvPicPr>
          <p:nvPr/>
        </p:nvPicPr>
        <p:blipFill>
          <a:blip r:embed="rId3">
            <a:extLst>
              <a:ext uri="{28A0092B-C50C-407E-A947-70E740481C1C}">
                <a14:useLocalDpi xmlns:a14="http://schemas.microsoft.com/office/drawing/2010/main" val="0"/>
              </a:ext>
            </a:extLst>
          </a:blip>
          <a:stretch>
            <a:fillRect/>
          </a:stretch>
        </p:blipFill>
        <p:spPr>
          <a:xfrm>
            <a:off x="304800" y="2682240"/>
            <a:ext cx="1097280" cy="1097280"/>
          </a:xfrm>
          <a:prstGeom prst="rect">
            <a:avLst/>
          </a:prstGeom>
        </p:spPr>
      </p:pic>
      <p:pic>
        <p:nvPicPr>
          <p:cNvPr id="15" name="Picture 14" descr="gimg_cb05_l1.png"/>
          <p:cNvPicPr>
            <a:picLocks/>
          </p:cNvPicPr>
          <p:nvPr/>
        </p:nvPicPr>
        <p:blipFill>
          <a:blip r:embed="rId4">
            <a:extLst>
              <a:ext uri="{28A0092B-C50C-407E-A947-70E740481C1C}">
                <a14:useLocalDpi xmlns:a14="http://schemas.microsoft.com/office/drawing/2010/main" val="0"/>
              </a:ext>
            </a:extLst>
          </a:blip>
          <a:stretch>
            <a:fillRect/>
          </a:stretch>
        </p:blipFill>
        <p:spPr>
          <a:xfrm>
            <a:off x="304800" y="3833778"/>
            <a:ext cx="1097280" cy="1097280"/>
          </a:xfrm>
          <a:prstGeom prst="rect">
            <a:avLst/>
          </a:prstGeom>
        </p:spPr>
      </p:pic>
      <p:pic>
        <p:nvPicPr>
          <p:cNvPr id="16" name="Picture 15" descr="dimg_cb05_l2.png"/>
          <p:cNvPicPr>
            <a:picLocks/>
          </p:cNvPicPr>
          <p:nvPr/>
        </p:nvPicPr>
        <p:blipFill>
          <a:blip r:embed="rId5">
            <a:extLst>
              <a:ext uri="{28A0092B-C50C-407E-A947-70E740481C1C}">
                <a14:useLocalDpi xmlns:a14="http://schemas.microsoft.com/office/drawing/2010/main" val="0"/>
              </a:ext>
            </a:extLst>
          </a:blip>
          <a:stretch>
            <a:fillRect/>
          </a:stretch>
        </p:blipFill>
        <p:spPr>
          <a:xfrm>
            <a:off x="3284263" y="2682240"/>
            <a:ext cx="1097280" cy="1097280"/>
          </a:xfrm>
          <a:prstGeom prst="rect">
            <a:avLst/>
          </a:prstGeom>
        </p:spPr>
      </p:pic>
      <p:pic>
        <p:nvPicPr>
          <p:cNvPr id="17" name="Picture 16" descr="gimg_cb05_l2.png"/>
          <p:cNvPicPr>
            <a:picLocks/>
          </p:cNvPicPr>
          <p:nvPr/>
        </p:nvPicPr>
        <p:blipFill>
          <a:blip r:embed="rId6">
            <a:extLst>
              <a:ext uri="{28A0092B-C50C-407E-A947-70E740481C1C}">
                <a14:useLocalDpi xmlns:a14="http://schemas.microsoft.com/office/drawing/2010/main" val="0"/>
              </a:ext>
            </a:extLst>
          </a:blip>
          <a:stretch>
            <a:fillRect/>
          </a:stretch>
        </p:blipFill>
        <p:spPr>
          <a:xfrm>
            <a:off x="3284263" y="3833778"/>
            <a:ext cx="1097280" cy="1097280"/>
          </a:xfrm>
          <a:prstGeom prst="rect">
            <a:avLst/>
          </a:prstGeom>
        </p:spPr>
      </p:pic>
      <p:pic>
        <p:nvPicPr>
          <p:cNvPr id="18" name="Picture 17" descr="dimg_cb05_l3.png"/>
          <p:cNvPicPr>
            <a:picLocks/>
          </p:cNvPicPr>
          <p:nvPr/>
        </p:nvPicPr>
        <p:blipFill>
          <a:blip r:embed="rId7">
            <a:extLst>
              <a:ext uri="{28A0092B-C50C-407E-A947-70E740481C1C}">
                <a14:useLocalDpi xmlns:a14="http://schemas.microsoft.com/office/drawing/2010/main" val="0"/>
              </a:ext>
            </a:extLst>
          </a:blip>
          <a:stretch>
            <a:fillRect/>
          </a:stretch>
        </p:blipFill>
        <p:spPr>
          <a:xfrm>
            <a:off x="6217920" y="2682240"/>
            <a:ext cx="1097280" cy="1097280"/>
          </a:xfrm>
          <a:prstGeom prst="rect">
            <a:avLst/>
          </a:prstGeom>
        </p:spPr>
      </p:pic>
      <p:pic>
        <p:nvPicPr>
          <p:cNvPr id="21" name="Picture 20" descr="gimg_cb05_l3.png"/>
          <p:cNvPicPr>
            <a:picLocks/>
          </p:cNvPicPr>
          <p:nvPr/>
        </p:nvPicPr>
        <p:blipFill>
          <a:blip r:embed="rId8">
            <a:extLst>
              <a:ext uri="{28A0092B-C50C-407E-A947-70E740481C1C}">
                <a14:useLocalDpi xmlns:a14="http://schemas.microsoft.com/office/drawing/2010/main" val="0"/>
              </a:ext>
            </a:extLst>
          </a:blip>
          <a:stretch>
            <a:fillRect/>
          </a:stretch>
        </p:blipFill>
        <p:spPr>
          <a:xfrm>
            <a:off x="6217920" y="3823151"/>
            <a:ext cx="1097280" cy="1097280"/>
          </a:xfrm>
          <a:prstGeom prst="rect">
            <a:avLst/>
          </a:prstGeom>
        </p:spPr>
      </p:pic>
      <p:grpSp>
        <p:nvGrpSpPr>
          <p:cNvPr id="62" name="Group 61"/>
          <p:cNvGrpSpPr/>
          <p:nvPr/>
        </p:nvGrpSpPr>
        <p:grpSpPr>
          <a:xfrm>
            <a:off x="673267" y="2235151"/>
            <a:ext cx="622133" cy="3151594"/>
            <a:chOff x="673267" y="2235151"/>
            <a:chExt cx="622133" cy="3151594"/>
          </a:xfrm>
        </p:grpSpPr>
        <p:pic>
          <p:nvPicPr>
            <p:cNvPr id="56" name="Picture 55"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267" y="2235151"/>
              <a:ext cx="622133" cy="550741"/>
            </a:xfrm>
            <a:prstGeom prst="rect">
              <a:avLst/>
            </a:prstGeom>
          </p:spPr>
        </p:pic>
        <p:pic>
          <p:nvPicPr>
            <p:cNvPr id="57" name="Picture 56"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267" y="4876800"/>
              <a:ext cx="622133" cy="509945"/>
            </a:xfrm>
            <a:prstGeom prst="rect">
              <a:avLst/>
            </a:prstGeom>
          </p:spPr>
        </p:pic>
      </p:grpSp>
      <p:grpSp>
        <p:nvGrpSpPr>
          <p:cNvPr id="64" name="Group 63"/>
          <p:cNvGrpSpPr/>
          <p:nvPr/>
        </p:nvGrpSpPr>
        <p:grpSpPr>
          <a:xfrm>
            <a:off x="6540667" y="2235151"/>
            <a:ext cx="622133" cy="3151594"/>
            <a:chOff x="6540667" y="2235151"/>
            <a:chExt cx="622133" cy="3151594"/>
          </a:xfrm>
        </p:grpSpPr>
        <p:pic>
          <p:nvPicPr>
            <p:cNvPr id="59" name="Picture 58"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0667" y="4876800"/>
              <a:ext cx="622133" cy="509945"/>
            </a:xfrm>
            <a:prstGeom prst="rect">
              <a:avLst/>
            </a:prstGeom>
          </p:spPr>
        </p:pic>
        <p:pic>
          <p:nvPicPr>
            <p:cNvPr id="60" name="Picture 59"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40667" y="2235151"/>
              <a:ext cx="622133" cy="550741"/>
            </a:xfrm>
            <a:prstGeom prst="rect">
              <a:avLst/>
            </a:prstGeom>
          </p:spPr>
        </p:pic>
      </p:grpSp>
      <p:grpSp>
        <p:nvGrpSpPr>
          <p:cNvPr id="63" name="Group 62"/>
          <p:cNvGrpSpPr/>
          <p:nvPr/>
        </p:nvGrpSpPr>
        <p:grpSpPr>
          <a:xfrm>
            <a:off x="3568867" y="2235151"/>
            <a:ext cx="622133" cy="3151594"/>
            <a:chOff x="3568867" y="2235151"/>
            <a:chExt cx="622133" cy="3151594"/>
          </a:xfrm>
        </p:grpSpPr>
        <p:pic>
          <p:nvPicPr>
            <p:cNvPr id="58" name="Picture 57"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68867" y="4876800"/>
              <a:ext cx="622133" cy="509945"/>
            </a:xfrm>
            <a:prstGeom prst="rect">
              <a:avLst/>
            </a:prstGeom>
          </p:spPr>
        </p:pic>
        <p:pic>
          <p:nvPicPr>
            <p:cNvPr id="61" name="Picture 60" descr="latex-image-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68867" y="2235151"/>
              <a:ext cx="622133" cy="550741"/>
            </a:xfrm>
            <a:prstGeom prst="rect">
              <a:avLst/>
            </a:prstGeom>
          </p:spPr>
        </p:pic>
      </p:grpSp>
    </p:spTree>
    <p:extLst>
      <p:ext uri="{BB962C8B-B14F-4D97-AF65-F5344CB8AC3E}">
        <p14:creationId xmlns:p14="http://schemas.microsoft.com/office/powerpoint/2010/main" val="27183418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Separation: Motivation</a:t>
            </a:r>
            <a:endParaRPr lang="en-US" dirty="0"/>
          </a:p>
        </p:txBody>
      </p:sp>
      <p:sp>
        <p:nvSpPr>
          <p:cNvPr id="66" name="Content Placeholder 2"/>
          <p:cNvSpPr txBox="1">
            <a:spLocks/>
          </p:cNvSpPr>
          <p:nvPr/>
        </p:nvSpPr>
        <p:spPr bwMode="auto">
          <a:xfrm>
            <a:off x="457200" y="1066800"/>
            <a:ext cx="8610600" cy="144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We should do better than sequential separation, because</a:t>
            </a:r>
          </a:p>
        </p:txBody>
      </p:sp>
    </p:spTree>
    <p:extLst>
      <p:ext uri="{BB962C8B-B14F-4D97-AF65-F5344CB8AC3E}">
        <p14:creationId xmlns:p14="http://schemas.microsoft.com/office/powerpoint/2010/main" val="199439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Separation: Motivation</a:t>
            </a:r>
            <a:endParaRPr lang="en-US" dirty="0"/>
          </a:p>
        </p:txBody>
      </p:sp>
      <p:grpSp>
        <p:nvGrpSpPr>
          <p:cNvPr id="55" name="Group 54"/>
          <p:cNvGrpSpPr/>
          <p:nvPr/>
        </p:nvGrpSpPr>
        <p:grpSpPr>
          <a:xfrm>
            <a:off x="1605224" y="2420561"/>
            <a:ext cx="6714226" cy="3941243"/>
            <a:chOff x="1605224" y="2420561"/>
            <a:chExt cx="6714226" cy="3941243"/>
          </a:xfrm>
        </p:grpSpPr>
        <p:sp>
          <p:nvSpPr>
            <p:cNvPr id="5" name="Text Box 93"/>
            <p:cNvSpPr txBox="1">
              <a:spLocks noChangeArrowheads="1"/>
            </p:cNvSpPr>
            <p:nvPr/>
          </p:nvSpPr>
          <p:spPr bwMode="auto">
            <a:xfrm>
              <a:off x="1894826"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4726529"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7" name="Text Box 93"/>
            <p:cNvSpPr txBox="1">
              <a:spLocks noChangeArrowheads="1"/>
            </p:cNvSpPr>
            <p:nvPr/>
          </p:nvSpPr>
          <p:spPr bwMode="auto">
            <a:xfrm>
              <a:off x="7771218"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9" name="AutoShape 8"/>
            <p:cNvSpPr>
              <a:spLocks noChangeArrowheads="1"/>
            </p:cNvSpPr>
            <p:nvPr/>
          </p:nvSpPr>
          <p:spPr bwMode="auto">
            <a:xfrm rot="5400000">
              <a:off x="1785797"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8"/>
            <p:cNvSpPr>
              <a:spLocks noChangeArrowheads="1"/>
            </p:cNvSpPr>
            <p:nvPr/>
          </p:nvSpPr>
          <p:spPr bwMode="auto">
            <a:xfrm rot="5400000">
              <a:off x="4629773"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8"/>
            <p:cNvSpPr>
              <a:spLocks noChangeArrowheads="1"/>
            </p:cNvSpPr>
            <p:nvPr/>
          </p:nvSpPr>
          <p:spPr bwMode="auto">
            <a:xfrm rot="5400000">
              <a:off x="7707286"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4"/>
            <p:cNvSpPr txBox="1">
              <a:spLocks noChangeArrowheads="1"/>
            </p:cNvSpPr>
            <p:nvPr/>
          </p:nvSpPr>
          <p:spPr bwMode="auto">
            <a:xfrm>
              <a:off x="5649580" y="5992472"/>
              <a:ext cx="1991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Surface: V-groove</a:t>
              </a:r>
              <a:endParaRPr lang="en-US" dirty="0">
                <a:solidFill>
                  <a:srgbClr val="FFFF99"/>
                </a:solidFill>
                <a:latin typeface="Palatino Linotype" charset="0"/>
              </a:endParaRPr>
            </a:p>
          </p:txBody>
        </p:sp>
        <p:cxnSp>
          <p:nvCxnSpPr>
            <p:cNvPr id="27" name="Straight Connector 26"/>
            <p:cNvCxnSpPr/>
            <p:nvPr/>
          </p:nvCxnSpPr>
          <p:spPr bwMode="auto">
            <a:xfrm>
              <a:off x="1605224"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cxnSp>
          <p:nvCxnSpPr>
            <p:cNvPr id="28" name="Straight Connector 27"/>
            <p:cNvCxnSpPr/>
            <p:nvPr/>
          </p:nvCxnSpPr>
          <p:spPr bwMode="auto">
            <a:xfrm flipH="1">
              <a:off x="4648200"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grpSp>
      <p:grpSp>
        <p:nvGrpSpPr>
          <p:cNvPr id="101" name="Group 100"/>
          <p:cNvGrpSpPr/>
          <p:nvPr/>
        </p:nvGrpSpPr>
        <p:grpSpPr>
          <a:xfrm>
            <a:off x="304800" y="2438400"/>
            <a:ext cx="7010400" cy="1544369"/>
            <a:chOff x="304800" y="2235151"/>
            <a:chExt cx="7010400" cy="1544369"/>
          </a:xfrm>
        </p:grpSpPr>
        <p:pic>
          <p:nvPicPr>
            <p:cNvPr id="3" name="Picture 2" descr="dimg_cb05_l1.png"/>
            <p:cNvPicPr>
              <a:picLocks/>
            </p:cNvPicPr>
            <p:nvPr/>
          </p:nvPicPr>
          <p:blipFill>
            <a:blip r:embed="rId3">
              <a:extLst>
                <a:ext uri="{28A0092B-C50C-407E-A947-70E740481C1C}">
                  <a14:useLocalDpi xmlns:a14="http://schemas.microsoft.com/office/drawing/2010/main" val="0"/>
                </a:ext>
              </a:extLst>
            </a:blip>
            <a:stretch>
              <a:fillRect/>
            </a:stretch>
          </p:blipFill>
          <p:spPr>
            <a:xfrm>
              <a:off x="304800" y="2682240"/>
              <a:ext cx="1097280" cy="1097280"/>
            </a:xfrm>
            <a:prstGeom prst="rect">
              <a:avLst/>
            </a:prstGeom>
          </p:spPr>
        </p:pic>
        <p:pic>
          <p:nvPicPr>
            <p:cNvPr id="16" name="Picture 15" descr="dimg_cb05_l2.png"/>
            <p:cNvPicPr>
              <a:picLocks/>
            </p:cNvPicPr>
            <p:nvPr/>
          </p:nvPicPr>
          <p:blipFill>
            <a:blip r:embed="rId4">
              <a:extLst>
                <a:ext uri="{28A0092B-C50C-407E-A947-70E740481C1C}">
                  <a14:useLocalDpi xmlns:a14="http://schemas.microsoft.com/office/drawing/2010/main" val="0"/>
                </a:ext>
              </a:extLst>
            </a:blip>
            <a:stretch>
              <a:fillRect/>
            </a:stretch>
          </p:blipFill>
          <p:spPr>
            <a:xfrm>
              <a:off x="3284263" y="2682240"/>
              <a:ext cx="1097280" cy="1097280"/>
            </a:xfrm>
            <a:prstGeom prst="rect">
              <a:avLst/>
            </a:prstGeom>
          </p:spPr>
        </p:pic>
        <p:pic>
          <p:nvPicPr>
            <p:cNvPr id="18" name="Picture 17" descr="dimg_cb05_l3.png"/>
            <p:cNvPicPr>
              <a:picLocks/>
            </p:cNvPicPr>
            <p:nvPr/>
          </p:nvPicPr>
          <p:blipFill>
            <a:blip r:embed="rId5">
              <a:extLst>
                <a:ext uri="{28A0092B-C50C-407E-A947-70E740481C1C}">
                  <a14:useLocalDpi xmlns:a14="http://schemas.microsoft.com/office/drawing/2010/main" val="0"/>
                </a:ext>
              </a:extLst>
            </a:blip>
            <a:stretch>
              <a:fillRect/>
            </a:stretch>
          </p:blipFill>
          <p:spPr>
            <a:xfrm>
              <a:off x="6217920" y="2682240"/>
              <a:ext cx="1097280" cy="1097280"/>
            </a:xfrm>
            <a:prstGeom prst="rect">
              <a:avLst/>
            </a:prstGeom>
          </p:spPr>
        </p:pic>
        <p:pic>
          <p:nvPicPr>
            <p:cNvPr id="56" name="Picture 5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67" y="2235151"/>
              <a:ext cx="622133" cy="550741"/>
            </a:xfrm>
            <a:prstGeom prst="rect">
              <a:avLst/>
            </a:prstGeom>
          </p:spPr>
        </p:pic>
        <p:pic>
          <p:nvPicPr>
            <p:cNvPr id="60" name="Picture 5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0667" y="2235151"/>
              <a:ext cx="622133" cy="550741"/>
            </a:xfrm>
            <a:prstGeom prst="rect">
              <a:avLst/>
            </a:prstGeom>
          </p:spPr>
        </p:pic>
        <p:pic>
          <p:nvPicPr>
            <p:cNvPr id="61" name="Picture 6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8867" y="2235151"/>
              <a:ext cx="622133" cy="550741"/>
            </a:xfrm>
            <a:prstGeom prst="rect">
              <a:avLst/>
            </a:prstGeom>
          </p:spPr>
        </p:pic>
      </p:grpSp>
      <p:sp>
        <p:nvSpPr>
          <p:cNvPr id="66" name="Content Placeholder 2"/>
          <p:cNvSpPr txBox="1">
            <a:spLocks/>
          </p:cNvSpPr>
          <p:nvPr/>
        </p:nvSpPr>
        <p:spPr bwMode="auto">
          <a:xfrm>
            <a:off x="457200" y="1066800"/>
            <a:ext cx="8610600" cy="144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We should do better than sequential separation, because</a:t>
            </a:r>
          </a:p>
          <a:p>
            <a:pPr lvl="1"/>
            <a:r>
              <a:rPr lang="en-US" dirty="0" smtClean="0">
                <a:solidFill>
                  <a:srgbClr val="FFFF00"/>
                </a:solidFill>
              </a:rPr>
              <a:t>Only the </a:t>
            </a:r>
            <a:r>
              <a:rPr lang="en-US" i="1" dirty="0" smtClean="0">
                <a:solidFill>
                  <a:srgbClr val="FFFF00"/>
                </a:solidFill>
              </a:rPr>
              <a:t>N</a:t>
            </a:r>
            <a:r>
              <a:rPr lang="en-US" dirty="0" smtClean="0">
                <a:solidFill>
                  <a:srgbClr val="FFFF00"/>
                </a:solidFill>
              </a:rPr>
              <a:t> </a:t>
            </a:r>
            <a:r>
              <a:rPr lang="en-US" b="1" dirty="0" smtClean="0">
                <a:solidFill>
                  <a:srgbClr val="FFFF00"/>
                </a:solidFill>
              </a:rPr>
              <a:t>direct</a:t>
            </a:r>
            <a:r>
              <a:rPr lang="en-US" dirty="0" smtClean="0">
                <a:solidFill>
                  <a:srgbClr val="FFFF00"/>
                </a:solidFill>
              </a:rPr>
              <a:t> illuminations are needed for scene recovery</a:t>
            </a:r>
          </a:p>
        </p:txBody>
      </p:sp>
    </p:spTree>
    <p:extLst>
      <p:ext uri="{BB962C8B-B14F-4D97-AF65-F5344CB8AC3E}">
        <p14:creationId xmlns:p14="http://schemas.microsoft.com/office/powerpoint/2010/main" val="7658357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Separation: Motivation</a:t>
            </a:r>
            <a:endParaRPr lang="en-US" dirty="0"/>
          </a:p>
        </p:txBody>
      </p:sp>
      <p:grpSp>
        <p:nvGrpSpPr>
          <p:cNvPr id="55" name="Group 54"/>
          <p:cNvGrpSpPr/>
          <p:nvPr/>
        </p:nvGrpSpPr>
        <p:grpSpPr>
          <a:xfrm>
            <a:off x="1605224" y="2420561"/>
            <a:ext cx="6714226" cy="3941243"/>
            <a:chOff x="1605224" y="2420561"/>
            <a:chExt cx="6714226" cy="3941243"/>
          </a:xfrm>
        </p:grpSpPr>
        <p:sp>
          <p:nvSpPr>
            <p:cNvPr id="5" name="Text Box 93"/>
            <p:cNvSpPr txBox="1">
              <a:spLocks noChangeArrowheads="1"/>
            </p:cNvSpPr>
            <p:nvPr/>
          </p:nvSpPr>
          <p:spPr bwMode="auto">
            <a:xfrm>
              <a:off x="1894826"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4726529"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7" name="Text Box 93"/>
            <p:cNvSpPr txBox="1">
              <a:spLocks noChangeArrowheads="1"/>
            </p:cNvSpPr>
            <p:nvPr/>
          </p:nvSpPr>
          <p:spPr bwMode="auto">
            <a:xfrm>
              <a:off x="7771218"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9" name="AutoShape 8"/>
            <p:cNvSpPr>
              <a:spLocks noChangeArrowheads="1"/>
            </p:cNvSpPr>
            <p:nvPr/>
          </p:nvSpPr>
          <p:spPr bwMode="auto">
            <a:xfrm rot="5400000">
              <a:off x="1785797"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8"/>
            <p:cNvSpPr>
              <a:spLocks noChangeArrowheads="1"/>
            </p:cNvSpPr>
            <p:nvPr/>
          </p:nvSpPr>
          <p:spPr bwMode="auto">
            <a:xfrm rot="5400000">
              <a:off x="4629773"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8"/>
            <p:cNvSpPr>
              <a:spLocks noChangeArrowheads="1"/>
            </p:cNvSpPr>
            <p:nvPr/>
          </p:nvSpPr>
          <p:spPr bwMode="auto">
            <a:xfrm rot="5400000">
              <a:off x="7707286"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4"/>
            <p:cNvSpPr txBox="1">
              <a:spLocks noChangeArrowheads="1"/>
            </p:cNvSpPr>
            <p:nvPr/>
          </p:nvSpPr>
          <p:spPr bwMode="auto">
            <a:xfrm>
              <a:off x="5649580" y="5992472"/>
              <a:ext cx="1991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Surface: V-groove</a:t>
              </a:r>
              <a:endParaRPr lang="en-US" dirty="0">
                <a:solidFill>
                  <a:srgbClr val="FFFF99"/>
                </a:solidFill>
                <a:latin typeface="Palatino Linotype" charset="0"/>
              </a:endParaRPr>
            </a:p>
          </p:txBody>
        </p:sp>
        <p:cxnSp>
          <p:nvCxnSpPr>
            <p:cNvPr id="27" name="Straight Connector 26"/>
            <p:cNvCxnSpPr/>
            <p:nvPr/>
          </p:nvCxnSpPr>
          <p:spPr bwMode="auto">
            <a:xfrm>
              <a:off x="1605224"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cxnSp>
          <p:nvCxnSpPr>
            <p:cNvPr id="28" name="Straight Connector 27"/>
            <p:cNvCxnSpPr/>
            <p:nvPr/>
          </p:nvCxnSpPr>
          <p:spPr bwMode="auto">
            <a:xfrm flipH="1">
              <a:off x="4648200"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grpSp>
      <p:grpSp>
        <p:nvGrpSpPr>
          <p:cNvPr id="101" name="Group 100"/>
          <p:cNvGrpSpPr/>
          <p:nvPr/>
        </p:nvGrpSpPr>
        <p:grpSpPr>
          <a:xfrm>
            <a:off x="304800" y="2438400"/>
            <a:ext cx="7010400" cy="1544369"/>
            <a:chOff x="304800" y="2235151"/>
            <a:chExt cx="7010400" cy="1544369"/>
          </a:xfrm>
        </p:grpSpPr>
        <p:pic>
          <p:nvPicPr>
            <p:cNvPr id="3" name="Picture 2" descr="dimg_cb05_l1.png"/>
            <p:cNvPicPr>
              <a:picLocks/>
            </p:cNvPicPr>
            <p:nvPr/>
          </p:nvPicPr>
          <p:blipFill>
            <a:blip r:embed="rId3">
              <a:extLst>
                <a:ext uri="{28A0092B-C50C-407E-A947-70E740481C1C}">
                  <a14:useLocalDpi xmlns:a14="http://schemas.microsoft.com/office/drawing/2010/main" val="0"/>
                </a:ext>
              </a:extLst>
            </a:blip>
            <a:stretch>
              <a:fillRect/>
            </a:stretch>
          </p:blipFill>
          <p:spPr>
            <a:xfrm>
              <a:off x="304800" y="2682240"/>
              <a:ext cx="1097280" cy="1097280"/>
            </a:xfrm>
            <a:prstGeom prst="rect">
              <a:avLst/>
            </a:prstGeom>
          </p:spPr>
        </p:pic>
        <p:pic>
          <p:nvPicPr>
            <p:cNvPr id="16" name="Picture 15" descr="dimg_cb05_l2.png"/>
            <p:cNvPicPr>
              <a:picLocks/>
            </p:cNvPicPr>
            <p:nvPr/>
          </p:nvPicPr>
          <p:blipFill>
            <a:blip r:embed="rId4">
              <a:extLst>
                <a:ext uri="{28A0092B-C50C-407E-A947-70E740481C1C}">
                  <a14:useLocalDpi xmlns:a14="http://schemas.microsoft.com/office/drawing/2010/main" val="0"/>
                </a:ext>
              </a:extLst>
            </a:blip>
            <a:stretch>
              <a:fillRect/>
            </a:stretch>
          </p:blipFill>
          <p:spPr>
            <a:xfrm>
              <a:off x="3284263" y="2682240"/>
              <a:ext cx="1097280" cy="1097280"/>
            </a:xfrm>
            <a:prstGeom prst="rect">
              <a:avLst/>
            </a:prstGeom>
          </p:spPr>
        </p:pic>
        <p:pic>
          <p:nvPicPr>
            <p:cNvPr id="18" name="Picture 17" descr="dimg_cb05_l3.png"/>
            <p:cNvPicPr>
              <a:picLocks/>
            </p:cNvPicPr>
            <p:nvPr/>
          </p:nvPicPr>
          <p:blipFill>
            <a:blip r:embed="rId5">
              <a:extLst>
                <a:ext uri="{28A0092B-C50C-407E-A947-70E740481C1C}">
                  <a14:useLocalDpi xmlns:a14="http://schemas.microsoft.com/office/drawing/2010/main" val="0"/>
                </a:ext>
              </a:extLst>
            </a:blip>
            <a:stretch>
              <a:fillRect/>
            </a:stretch>
          </p:blipFill>
          <p:spPr>
            <a:xfrm>
              <a:off x="6217920" y="2682240"/>
              <a:ext cx="1097280" cy="1097280"/>
            </a:xfrm>
            <a:prstGeom prst="rect">
              <a:avLst/>
            </a:prstGeom>
          </p:spPr>
        </p:pic>
        <p:pic>
          <p:nvPicPr>
            <p:cNvPr id="56" name="Picture 5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67" y="2235151"/>
              <a:ext cx="622133" cy="550741"/>
            </a:xfrm>
            <a:prstGeom prst="rect">
              <a:avLst/>
            </a:prstGeom>
          </p:spPr>
        </p:pic>
        <p:pic>
          <p:nvPicPr>
            <p:cNvPr id="60" name="Picture 5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0667" y="2235151"/>
              <a:ext cx="622133" cy="550741"/>
            </a:xfrm>
            <a:prstGeom prst="rect">
              <a:avLst/>
            </a:prstGeom>
          </p:spPr>
        </p:pic>
        <p:pic>
          <p:nvPicPr>
            <p:cNvPr id="61" name="Picture 6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8867" y="2235151"/>
              <a:ext cx="622133" cy="550741"/>
            </a:xfrm>
            <a:prstGeom prst="rect">
              <a:avLst/>
            </a:prstGeom>
          </p:spPr>
        </p:pic>
      </p:grpSp>
      <p:sp>
        <p:nvSpPr>
          <p:cNvPr id="66" name="Content Placeholder 2"/>
          <p:cNvSpPr txBox="1">
            <a:spLocks/>
          </p:cNvSpPr>
          <p:nvPr/>
        </p:nvSpPr>
        <p:spPr bwMode="auto">
          <a:xfrm>
            <a:off x="457200" y="1066800"/>
            <a:ext cx="8610600" cy="144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We should do better than sequential separation, because</a:t>
            </a:r>
          </a:p>
          <a:p>
            <a:pPr lvl="1"/>
            <a:r>
              <a:rPr lang="en-US" dirty="0" smtClean="0">
                <a:solidFill>
                  <a:srgbClr val="FFFF00"/>
                </a:solidFill>
              </a:rPr>
              <a:t>Only the </a:t>
            </a:r>
            <a:r>
              <a:rPr lang="en-US" i="1" dirty="0" smtClean="0">
                <a:solidFill>
                  <a:srgbClr val="FFFF00"/>
                </a:solidFill>
              </a:rPr>
              <a:t>N</a:t>
            </a:r>
            <a:r>
              <a:rPr lang="en-US" dirty="0" smtClean="0">
                <a:solidFill>
                  <a:srgbClr val="FFFF00"/>
                </a:solidFill>
              </a:rPr>
              <a:t> </a:t>
            </a:r>
            <a:r>
              <a:rPr lang="en-US" b="1" dirty="0" smtClean="0">
                <a:solidFill>
                  <a:srgbClr val="FFFF00"/>
                </a:solidFill>
              </a:rPr>
              <a:t>direct</a:t>
            </a:r>
            <a:r>
              <a:rPr lang="en-US" dirty="0" smtClean="0">
                <a:solidFill>
                  <a:srgbClr val="FFFF00"/>
                </a:solidFill>
              </a:rPr>
              <a:t> illuminations are needed for scene recovery</a:t>
            </a:r>
          </a:p>
        </p:txBody>
      </p:sp>
      <p:grpSp>
        <p:nvGrpSpPr>
          <p:cNvPr id="102" name="Group 101"/>
          <p:cNvGrpSpPr/>
          <p:nvPr/>
        </p:nvGrpSpPr>
        <p:grpSpPr>
          <a:xfrm>
            <a:off x="152400" y="3982769"/>
            <a:ext cx="7613954" cy="1607225"/>
            <a:chOff x="152400" y="3779520"/>
            <a:chExt cx="7613954" cy="1607225"/>
          </a:xfrm>
        </p:grpSpPr>
        <p:grpSp>
          <p:nvGrpSpPr>
            <p:cNvPr id="94" name="Group 93"/>
            <p:cNvGrpSpPr/>
            <p:nvPr/>
          </p:nvGrpSpPr>
          <p:grpSpPr>
            <a:xfrm>
              <a:off x="304800" y="3833778"/>
              <a:ext cx="1097280" cy="1552967"/>
              <a:chOff x="304800" y="3833778"/>
              <a:chExt cx="1097280" cy="1552967"/>
            </a:xfrm>
          </p:grpSpPr>
          <p:pic>
            <p:nvPicPr>
              <p:cNvPr id="15" name="Picture 14" descr="gimg_cb05_l1.png"/>
              <p:cNvPicPr>
                <a:picLocks/>
              </p:cNvPicPr>
              <p:nvPr/>
            </p:nvPicPr>
            <p:blipFill>
              <a:blip r:embed="rId9">
                <a:extLst>
                  <a:ext uri="{28A0092B-C50C-407E-A947-70E740481C1C}">
                    <a14:useLocalDpi xmlns:a14="http://schemas.microsoft.com/office/drawing/2010/main" val="0"/>
                  </a:ext>
                </a:extLst>
              </a:blip>
              <a:stretch>
                <a:fillRect/>
              </a:stretch>
            </p:blipFill>
            <p:spPr>
              <a:xfrm>
                <a:off x="304800" y="3833778"/>
                <a:ext cx="1097280" cy="1097280"/>
              </a:xfrm>
              <a:prstGeom prst="rect">
                <a:avLst/>
              </a:prstGeom>
            </p:spPr>
          </p:pic>
          <p:pic>
            <p:nvPicPr>
              <p:cNvPr id="57" name="Picture 56"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267" y="4876800"/>
                <a:ext cx="622133" cy="509945"/>
              </a:xfrm>
              <a:prstGeom prst="rect">
                <a:avLst/>
              </a:prstGeom>
            </p:spPr>
          </p:pic>
        </p:grpSp>
        <p:grpSp>
          <p:nvGrpSpPr>
            <p:cNvPr id="96" name="Group 95"/>
            <p:cNvGrpSpPr/>
            <p:nvPr/>
          </p:nvGrpSpPr>
          <p:grpSpPr>
            <a:xfrm>
              <a:off x="6217920" y="3823151"/>
              <a:ext cx="1097280" cy="1563594"/>
              <a:chOff x="6217920" y="3823151"/>
              <a:chExt cx="1097280" cy="1563594"/>
            </a:xfrm>
          </p:grpSpPr>
          <p:pic>
            <p:nvPicPr>
              <p:cNvPr id="21" name="Picture 20" descr="gimg_cb05_l3.png"/>
              <p:cNvPicPr>
                <a:picLocks/>
              </p:cNvPicPr>
              <p:nvPr/>
            </p:nvPicPr>
            <p:blipFill>
              <a:blip r:embed="rId11">
                <a:extLst>
                  <a:ext uri="{28A0092B-C50C-407E-A947-70E740481C1C}">
                    <a14:useLocalDpi xmlns:a14="http://schemas.microsoft.com/office/drawing/2010/main" val="0"/>
                  </a:ext>
                </a:extLst>
              </a:blip>
              <a:stretch>
                <a:fillRect/>
              </a:stretch>
            </p:blipFill>
            <p:spPr>
              <a:xfrm>
                <a:off x="6217920" y="3823151"/>
                <a:ext cx="1097280" cy="1097280"/>
              </a:xfrm>
              <a:prstGeom prst="rect">
                <a:avLst/>
              </a:prstGeom>
            </p:spPr>
          </p:pic>
          <p:pic>
            <p:nvPicPr>
              <p:cNvPr id="59" name="Picture 58"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40667" y="4876800"/>
                <a:ext cx="622133" cy="509945"/>
              </a:xfrm>
              <a:prstGeom prst="rect">
                <a:avLst/>
              </a:prstGeom>
            </p:spPr>
          </p:pic>
        </p:grpSp>
        <p:grpSp>
          <p:nvGrpSpPr>
            <p:cNvPr id="95" name="Group 94"/>
            <p:cNvGrpSpPr/>
            <p:nvPr/>
          </p:nvGrpSpPr>
          <p:grpSpPr>
            <a:xfrm>
              <a:off x="3284263" y="3833778"/>
              <a:ext cx="1097280" cy="1552967"/>
              <a:chOff x="3284263" y="3833778"/>
              <a:chExt cx="1097280" cy="1552967"/>
            </a:xfrm>
          </p:grpSpPr>
          <p:pic>
            <p:nvPicPr>
              <p:cNvPr id="17" name="Picture 16" descr="gimg_cb05_l2.png"/>
              <p:cNvPicPr>
                <a:picLocks/>
              </p:cNvPicPr>
              <p:nvPr/>
            </p:nvPicPr>
            <p:blipFill>
              <a:blip r:embed="rId13">
                <a:extLst>
                  <a:ext uri="{28A0092B-C50C-407E-A947-70E740481C1C}">
                    <a14:useLocalDpi xmlns:a14="http://schemas.microsoft.com/office/drawing/2010/main" val="0"/>
                  </a:ext>
                </a:extLst>
              </a:blip>
              <a:stretch>
                <a:fillRect/>
              </a:stretch>
            </p:blipFill>
            <p:spPr>
              <a:xfrm>
                <a:off x="3284263" y="3833778"/>
                <a:ext cx="1097280" cy="1097280"/>
              </a:xfrm>
              <a:prstGeom prst="rect">
                <a:avLst/>
              </a:prstGeom>
            </p:spPr>
          </p:pic>
          <p:pic>
            <p:nvPicPr>
              <p:cNvPr id="58" name="Picture 57" descr="latex-image-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68867" y="4876800"/>
                <a:ext cx="622133" cy="509945"/>
              </a:xfrm>
              <a:prstGeom prst="rect">
                <a:avLst/>
              </a:prstGeom>
            </p:spPr>
          </p:pic>
        </p:grpSp>
        <p:grpSp>
          <p:nvGrpSpPr>
            <p:cNvPr id="100" name="Group 99"/>
            <p:cNvGrpSpPr/>
            <p:nvPr/>
          </p:nvGrpSpPr>
          <p:grpSpPr>
            <a:xfrm>
              <a:off x="152400" y="3779520"/>
              <a:ext cx="7613954" cy="1607225"/>
              <a:chOff x="152400" y="3779520"/>
              <a:chExt cx="7613954" cy="1607225"/>
            </a:xfrm>
          </p:grpSpPr>
          <p:sp>
            <p:nvSpPr>
              <p:cNvPr id="97" name="Rounded Rectangle 96"/>
              <p:cNvSpPr/>
              <p:nvPr/>
            </p:nvSpPr>
            <p:spPr bwMode="auto">
              <a:xfrm>
                <a:off x="152400" y="3779520"/>
                <a:ext cx="7613954" cy="1607225"/>
              </a:xfrm>
              <a:prstGeom prst="round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98" name="TextBox 97"/>
              <p:cNvSpPr txBox="1"/>
              <p:nvPr/>
            </p:nvSpPr>
            <p:spPr>
              <a:xfrm>
                <a:off x="2035612" y="3937337"/>
                <a:ext cx="634008" cy="1015663"/>
              </a:xfrm>
              <a:prstGeom prst="rect">
                <a:avLst/>
              </a:prstGeom>
              <a:noFill/>
            </p:spPr>
            <p:txBody>
              <a:bodyPr wrap="none" rtlCol="0">
                <a:spAutoFit/>
              </a:bodyPr>
              <a:lstStyle/>
              <a:p>
                <a:r>
                  <a:rPr lang="en-US" sz="6000" b="1" dirty="0" smtClean="0">
                    <a:solidFill>
                      <a:srgbClr val="FFFF00"/>
                    </a:solidFill>
                  </a:rPr>
                  <a:t>+</a:t>
                </a:r>
                <a:endParaRPr lang="en-US" sz="6000" b="1" dirty="0">
                  <a:solidFill>
                    <a:srgbClr val="FFFF00"/>
                  </a:solidFill>
                </a:endParaRPr>
              </a:p>
            </p:txBody>
          </p:sp>
          <p:sp>
            <p:nvSpPr>
              <p:cNvPr id="99" name="TextBox 98"/>
              <p:cNvSpPr txBox="1"/>
              <p:nvPr/>
            </p:nvSpPr>
            <p:spPr>
              <a:xfrm>
                <a:off x="4928592" y="3962400"/>
                <a:ext cx="634008" cy="1015663"/>
              </a:xfrm>
              <a:prstGeom prst="rect">
                <a:avLst/>
              </a:prstGeom>
              <a:noFill/>
            </p:spPr>
            <p:txBody>
              <a:bodyPr wrap="none" rtlCol="0">
                <a:spAutoFit/>
              </a:bodyPr>
              <a:lstStyle/>
              <a:p>
                <a:r>
                  <a:rPr lang="en-US" sz="6000" b="1" dirty="0" smtClean="0">
                    <a:solidFill>
                      <a:srgbClr val="FFFF00"/>
                    </a:solidFill>
                  </a:rPr>
                  <a:t>+</a:t>
                </a:r>
                <a:endParaRPr lang="en-US" sz="6000" b="1" dirty="0">
                  <a:solidFill>
                    <a:srgbClr val="FFFF00"/>
                  </a:solidFill>
                </a:endParaRPr>
              </a:p>
            </p:txBody>
          </p:sp>
        </p:grpSp>
      </p:grpSp>
      <p:grpSp>
        <p:nvGrpSpPr>
          <p:cNvPr id="105" name="Group 104"/>
          <p:cNvGrpSpPr/>
          <p:nvPr/>
        </p:nvGrpSpPr>
        <p:grpSpPr>
          <a:xfrm>
            <a:off x="2988032" y="4037027"/>
            <a:ext cx="1647318" cy="1743611"/>
            <a:chOff x="8415437" y="4160520"/>
            <a:chExt cx="1647318" cy="1743611"/>
          </a:xfrm>
        </p:grpSpPr>
        <p:pic>
          <p:nvPicPr>
            <p:cNvPr id="103" name="Picture 102" descr="gimg_cb05_l123.png"/>
            <p:cNvPicPr>
              <a:picLocks/>
            </p:cNvPicPr>
            <p:nvPr/>
          </p:nvPicPr>
          <p:blipFill>
            <a:blip r:embed="rId15">
              <a:extLst>
                <a:ext uri="{28A0092B-C50C-407E-A947-70E740481C1C}">
                  <a14:useLocalDpi xmlns:a14="http://schemas.microsoft.com/office/drawing/2010/main" val="0"/>
                </a:ext>
              </a:extLst>
            </a:blip>
            <a:stretch>
              <a:fillRect/>
            </a:stretch>
          </p:blipFill>
          <p:spPr>
            <a:xfrm>
              <a:off x="8690456" y="4160520"/>
              <a:ext cx="1097280" cy="1097280"/>
            </a:xfrm>
            <a:prstGeom prst="rect">
              <a:avLst/>
            </a:prstGeom>
          </p:spPr>
        </p:pic>
        <p:sp>
          <p:nvSpPr>
            <p:cNvPr id="104" name="TextBox 103"/>
            <p:cNvSpPr txBox="1"/>
            <p:nvPr/>
          </p:nvSpPr>
          <p:spPr>
            <a:xfrm>
              <a:off x="8415437" y="5257800"/>
              <a:ext cx="1647318" cy="646331"/>
            </a:xfrm>
            <a:prstGeom prst="rect">
              <a:avLst/>
            </a:prstGeom>
            <a:noFill/>
          </p:spPr>
          <p:txBody>
            <a:bodyPr wrap="none" rtlCol="0">
              <a:spAutoFit/>
            </a:bodyPr>
            <a:lstStyle/>
            <a:p>
              <a:pPr algn="ctr"/>
              <a:r>
                <a:rPr lang="en-US" dirty="0" smtClean="0">
                  <a:solidFill>
                    <a:schemeClr val="bg1">
                      <a:lumMod val="95000"/>
                    </a:schemeClr>
                  </a:solidFill>
                </a:rPr>
                <a:t>Sum of Global</a:t>
              </a:r>
            </a:p>
            <a:p>
              <a:pPr algn="ctr"/>
              <a:r>
                <a:rPr lang="en-US" dirty="0" smtClean="0">
                  <a:solidFill>
                    <a:schemeClr val="bg1">
                      <a:lumMod val="95000"/>
                    </a:schemeClr>
                  </a:solidFill>
                </a:rPr>
                <a:t>Illuminations</a:t>
              </a:r>
              <a:endParaRPr lang="en-US" dirty="0">
                <a:solidFill>
                  <a:schemeClr val="bg1">
                    <a:lumMod val="95000"/>
                  </a:schemeClr>
                </a:solidFill>
              </a:endParaRPr>
            </a:p>
          </p:txBody>
        </p:sp>
      </p:grpSp>
    </p:spTree>
    <p:extLst>
      <p:ext uri="{BB962C8B-B14F-4D97-AF65-F5344CB8AC3E}">
        <p14:creationId xmlns:p14="http://schemas.microsoft.com/office/powerpoint/2010/main" val="916977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1000"/>
                                        <p:tgtEl>
                                          <p:spTgt spid="102"/>
                                        </p:tgtEl>
                                      </p:cBhvr>
                                    </p:animEffect>
                                    <p:set>
                                      <p:cBhvr>
                                        <p:cTn id="11" dur="1" fill="hold">
                                          <p:stCondLst>
                                            <p:cond delay="999"/>
                                          </p:stCondLst>
                                        </p:cTn>
                                        <p:tgtEl>
                                          <p:spTgt spid="102"/>
                                        </p:tgtEl>
                                        <p:attrNameLst>
                                          <p:attrName>style.visibility</p:attrName>
                                        </p:attrNameLst>
                                      </p:cBhvr>
                                      <p:to>
                                        <p:strVal val="hidden"/>
                                      </p:to>
                                    </p:se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dissolve">
                                      <p:cBhvr>
                                        <p:cTn id="15" dur="1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4643438" y="2254250"/>
            <a:ext cx="1344612" cy="3375025"/>
          </a:xfrm>
          <a:custGeom>
            <a:avLst/>
            <a:gdLst>
              <a:gd name="T0" fmla="*/ 237 w 692"/>
              <a:gd name="T1" fmla="*/ 0 h 1736"/>
              <a:gd name="T2" fmla="*/ 515 w 692"/>
              <a:gd name="T3" fmla="*/ 185 h 1736"/>
              <a:gd name="T4" fmla="*/ 680 w 692"/>
              <a:gd name="T5" fmla="*/ 400 h 1736"/>
              <a:gd name="T6" fmla="*/ 587 w 692"/>
              <a:gd name="T7" fmla="*/ 626 h 1736"/>
              <a:gd name="T8" fmla="*/ 283 w 692"/>
              <a:gd name="T9" fmla="*/ 895 h 1736"/>
              <a:gd name="T10" fmla="*/ 71 w 692"/>
              <a:gd name="T11" fmla="*/ 1122 h 1736"/>
              <a:gd name="T12" fmla="*/ 0 w 692"/>
              <a:gd name="T13" fmla="*/ 1304 h 1736"/>
              <a:gd name="T14" fmla="*/ 72 w 692"/>
              <a:gd name="T15" fmla="*/ 1512 h 1736"/>
              <a:gd name="T16" fmla="*/ 340 w 692"/>
              <a:gd name="T17"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1736">
                <a:moveTo>
                  <a:pt x="237" y="0"/>
                </a:moveTo>
                <a:cubicBezTo>
                  <a:pt x="339" y="59"/>
                  <a:pt x="441" y="118"/>
                  <a:pt x="515" y="185"/>
                </a:cubicBezTo>
                <a:cubicBezTo>
                  <a:pt x="589" y="251"/>
                  <a:pt x="668" y="326"/>
                  <a:pt x="680" y="400"/>
                </a:cubicBezTo>
                <a:cubicBezTo>
                  <a:pt x="692" y="474"/>
                  <a:pt x="653" y="544"/>
                  <a:pt x="587" y="626"/>
                </a:cubicBezTo>
                <a:cubicBezTo>
                  <a:pt x="521" y="708"/>
                  <a:pt x="369" y="812"/>
                  <a:pt x="283" y="895"/>
                </a:cubicBezTo>
                <a:cubicBezTo>
                  <a:pt x="197" y="978"/>
                  <a:pt x="118" y="1054"/>
                  <a:pt x="71" y="1122"/>
                </a:cubicBezTo>
                <a:cubicBezTo>
                  <a:pt x="24" y="1190"/>
                  <a:pt x="0" y="1239"/>
                  <a:pt x="0" y="1304"/>
                </a:cubicBezTo>
                <a:cubicBezTo>
                  <a:pt x="0" y="1369"/>
                  <a:pt x="15" y="1440"/>
                  <a:pt x="72" y="1512"/>
                </a:cubicBezTo>
                <a:cubicBezTo>
                  <a:pt x="129" y="1584"/>
                  <a:pt x="284" y="1689"/>
                  <a:pt x="340" y="1736"/>
                </a:cubicBezTo>
              </a:path>
            </a:pathLst>
          </a:custGeom>
          <a:noFill/>
          <a:ln w="28575"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7411" name="Group 3"/>
          <p:cNvGrpSpPr>
            <a:grpSpLocks/>
          </p:cNvGrpSpPr>
          <p:nvPr/>
        </p:nvGrpSpPr>
        <p:grpSpPr bwMode="auto">
          <a:xfrm rot="4284781">
            <a:off x="1062037" y="4640263"/>
            <a:ext cx="411163" cy="839788"/>
            <a:chOff x="2032" y="3078"/>
            <a:chExt cx="275" cy="563"/>
          </a:xfrm>
        </p:grpSpPr>
        <p:sp>
          <p:nvSpPr>
            <p:cNvPr id="17412" name="Rectangle 4"/>
            <p:cNvSpPr>
              <a:spLocks noChangeArrowheads="1"/>
            </p:cNvSpPr>
            <p:nvPr/>
          </p:nvSpPr>
          <p:spPr bwMode="auto">
            <a:xfrm>
              <a:off x="2052" y="3317"/>
              <a:ext cx="239" cy="324"/>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3" name="AutoShape 5"/>
            <p:cNvSpPr>
              <a:spLocks noChangeArrowheads="1"/>
            </p:cNvSpPr>
            <p:nvPr/>
          </p:nvSpPr>
          <p:spPr bwMode="auto">
            <a:xfrm>
              <a:off x="2032" y="3078"/>
              <a:ext cx="275" cy="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14" name="Text Box 6"/>
          <p:cNvSpPr txBox="1">
            <a:spLocks noChangeArrowheads="1"/>
          </p:cNvSpPr>
          <p:nvPr/>
        </p:nvSpPr>
        <p:spPr bwMode="auto">
          <a:xfrm>
            <a:off x="309563" y="24892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source</a:t>
            </a:r>
          </a:p>
        </p:txBody>
      </p:sp>
      <p:sp>
        <p:nvSpPr>
          <p:cNvPr id="17415" name="Text Box 7"/>
          <p:cNvSpPr txBox="1">
            <a:spLocks noChangeArrowheads="1"/>
          </p:cNvSpPr>
          <p:nvPr/>
        </p:nvSpPr>
        <p:spPr bwMode="auto">
          <a:xfrm>
            <a:off x="4664075" y="1811338"/>
            <a:ext cx="9906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FF99"/>
                </a:solidFill>
                <a:latin typeface="Palatino Linotype" charset="0"/>
              </a:rPr>
              <a:t>surface</a:t>
            </a:r>
          </a:p>
        </p:txBody>
      </p:sp>
      <p:sp>
        <p:nvSpPr>
          <p:cNvPr id="17416" name="AutoShape 8"/>
          <p:cNvSpPr>
            <a:spLocks noChangeArrowheads="1"/>
          </p:cNvSpPr>
          <p:nvPr/>
        </p:nvSpPr>
        <p:spPr bwMode="auto">
          <a:xfrm rot="5400000">
            <a:off x="646113" y="3017838"/>
            <a:ext cx="398462" cy="398462"/>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7" name="Text Box 9"/>
          <p:cNvSpPr txBox="1">
            <a:spLocks noChangeArrowheads="1"/>
          </p:cNvSpPr>
          <p:nvPr/>
        </p:nvSpPr>
        <p:spPr bwMode="auto">
          <a:xfrm>
            <a:off x="4659313" y="4484688"/>
            <a:ext cx="338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Palatino Linotype" charset="0"/>
              </a:rPr>
              <a:t>P</a:t>
            </a:r>
          </a:p>
        </p:txBody>
      </p:sp>
      <p:sp>
        <p:nvSpPr>
          <p:cNvPr id="17418" name="Oval 10"/>
          <p:cNvSpPr>
            <a:spLocks noChangeArrowheads="1"/>
          </p:cNvSpPr>
          <p:nvPr/>
        </p:nvSpPr>
        <p:spPr bwMode="auto">
          <a:xfrm>
            <a:off x="4722813" y="4414838"/>
            <a:ext cx="77787" cy="77787"/>
          </a:xfrm>
          <a:prstGeom prst="ellipse">
            <a:avLst/>
          </a:prstGeom>
          <a:solidFill>
            <a:srgbClr val="FFFF8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9" name="Text Box 11"/>
          <p:cNvSpPr txBox="1">
            <a:spLocks noChangeArrowheads="1"/>
          </p:cNvSpPr>
          <p:nvPr/>
        </p:nvSpPr>
        <p:spPr bwMode="auto">
          <a:xfrm>
            <a:off x="1708150" y="238125"/>
            <a:ext cx="6196929"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FFFF66"/>
                </a:solidFill>
                <a:latin typeface="+mj-lt"/>
                <a:ea typeface="+mj-ea"/>
                <a:cs typeface="+mj-cs"/>
              </a:rPr>
              <a:t>Direct</a:t>
            </a:r>
            <a:r>
              <a:rPr lang="en-US" sz="3200" dirty="0">
                <a:solidFill>
                  <a:srgbClr val="FF9900"/>
                </a:solidFill>
                <a:latin typeface="Palatino Linotype" charset="0"/>
              </a:rPr>
              <a:t> </a:t>
            </a:r>
            <a:r>
              <a:rPr lang="en-US" sz="3600" dirty="0">
                <a:solidFill>
                  <a:srgbClr val="FFFF66"/>
                </a:solidFill>
                <a:latin typeface="+mj-lt"/>
                <a:ea typeface="+mj-ea"/>
                <a:cs typeface="+mj-cs"/>
              </a:rPr>
              <a:t>and Global Illumination</a:t>
            </a:r>
          </a:p>
        </p:txBody>
      </p:sp>
      <p:sp>
        <p:nvSpPr>
          <p:cNvPr id="17471" name="Text Box 63"/>
          <p:cNvSpPr txBox="1">
            <a:spLocks noChangeArrowheads="1"/>
          </p:cNvSpPr>
          <p:nvPr/>
        </p:nvSpPr>
        <p:spPr bwMode="auto">
          <a:xfrm>
            <a:off x="333375" y="5484813"/>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camera</a:t>
            </a:r>
          </a:p>
        </p:txBody>
      </p:sp>
      <p:sp>
        <p:nvSpPr>
          <p:cNvPr id="2" name="TextBox 1"/>
          <p:cNvSpPr txBox="1"/>
          <p:nvPr/>
        </p:nvSpPr>
        <p:spPr>
          <a:xfrm>
            <a:off x="6051557" y="6550223"/>
            <a:ext cx="3012581" cy="307777"/>
          </a:xfrm>
          <a:prstGeom prst="rect">
            <a:avLst/>
          </a:prstGeom>
          <a:noFill/>
        </p:spPr>
        <p:txBody>
          <a:bodyPr wrap="none" rtlCol="0">
            <a:spAutoFit/>
          </a:bodyPr>
          <a:lstStyle/>
          <a:p>
            <a:r>
              <a:rPr lang="en-US" sz="1400" i="1" dirty="0" smtClean="0">
                <a:solidFill>
                  <a:schemeClr val="bg1">
                    <a:lumMod val="75000"/>
                  </a:schemeClr>
                </a:solidFill>
              </a:rPr>
              <a:t>Slide courtesy of </a:t>
            </a:r>
            <a:r>
              <a:rPr lang="en-US" sz="1400" i="1" dirty="0" err="1" smtClean="0">
                <a:solidFill>
                  <a:schemeClr val="bg1">
                    <a:lumMod val="75000"/>
                  </a:schemeClr>
                </a:solidFill>
              </a:rPr>
              <a:t>Nayar</a:t>
            </a:r>
            <a:r>
              <a:rPr lang="en-US" sz="1400" i="1" dirty="0" smtClean="0">
                <a:solidFill>
                  <a:schemeClr val="bg1">
                    <a:lumMod val="75000"/>
                  </a:schemeClr>
                </a:solidFill>
              </a:rPr>
              <a:t>, et al. 2006</a:t>
            </a:r>
            <a:endParaRPr lang="en-US" sz="1400" i="1" dirty="0">
              <a:solidFill>
                <a:schemeClr val="bg1">
                  <a:lumMod val="75000"/>
                </a:schemeClr>
              </a:solidFill>
            </a:endParaRPr>
          </a:p>
        </p:txBody>
      </p:sp>
    </p:spTree>
    <p:extLst>
      <p:ext uri="{BB962C8B-B14F-4D97-AF65-F5344CB8AC3E}">
        <p14:creationId xmlns:p14="http://schemas.microsoft.com/office/powerpoint/2010/main" val="13742827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67800" cy="735012"/>
          </a:xfrm>
        </p:spPr>
        <p:txBody>
          <a:bodyPr/>
          <a:lstStyle/>
          <a:p>
            <a:r>
              <a:rPr lang="en-US" dirty="0"/>
              <a:t>Multiple </a:t>
            </a:r>
            <a:r>
              <a:rPr lang="en-US" dirty="0" smtClean="0"/>
              <a:t>Sources Separation: Motivation</a:t>
            </a:r>
            <a:endParaRPr lang="en-US" dirty="0"/>
          </a:p>
        </p:txBody>
      </p:sp>
      <p:grpSp>
        <p:nvGrpSpPr>
          <p:cNvPr id="55" name="Group 54"/>
          <p:cNvGrpSpPr/>
          <p:nvPr/>
        </p:nvGrpSpPr>
        <p:grpSpPr>
          <a:xfrm>
            <a:off x="1605224" y="2420561"/>
            <a:ext cx="6714226" cy="3941243"/>
            <a:chOff x="1605224" y="2420561"/>
            <a:chExt cx="6714226" cy="3941243"/>
          </a:xfrm>
        </p:grpSpPr>
        <p:sp>
          <p:nvSpPr>
            <p:cNvPr id="5" name="Text Box 93"/>
            <p:cNvSpPr txBox="1">
              <a:spLocks noChangeArrowheads="1"/>
            </p:cNvSpPr>
            <p:nvPr/>
          </p:nvSpPr>
          <p:spPr bwMode="auto">
            <a:xfrm>
              <a:off x="1894826"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4726529"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7" name="Text Box 93"/>
            <p:cNvSpPr txBox="1">
              <a:spLocks noChangeArrowheads="1"/>
            </p:cNvSpPr>
            <p:nvPr/>
          </p:nvSpPr>
          <p:spPr bwMode="auto">
            <a:xfrm>
              <a:off x="7771218" y="2420561"/>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9" name="AutoShape 8"/>
            <p:cNvSpPr>
              <a:spLocks noChangeArrowheads="1"/>
            </p:cNvSpPr>
            <p:nvPr/>
          </p:nvSpPr>
          <p:spPr bwMode="auto">
            <a:xfrm rot="5400000">
              <a:off x="1785797"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AutoShape 8"/>
            <p:cNvSpPr>
              <a:spLocks noChangeArrowheads="1"/>
            </p:cNvSpPr>
            <p:nvPr/>
          </p:nvSpPr>
          <p:spPr bwMode="auto">
            <a:xfrm rot="5400000">
              <a:off x="4629773"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AutoShape 8"/>
            <p:cNvSpPr>
              <a:spLocks noChangeArrowheads="1"/>
            </p:cNvSpPr>
            <p:nvPr/>
          </p:nvSpPr>
          <p:spPr bwMode="auto">
            <a:xfrm rot="5400000">
              <a:off x="7707286" y="2795469"/>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4"/>
            <p:cNvSpPr txBox="1">
              <a:spLocks noChangeArrowheads="1"/>
            </p:cNvSpPr>
            <p:nvPr/>
          </p:nvSpPr>
          <p:spPr bwMode="auto">
            <a:xfrm>
              <a:off x="5649580" y="5992472"/>
              <a:ext cx="19919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Surface: V-groove</a:t>
              </a:r>
              <a:endParaRPr lang="en-US" dirty="0">
                <a:solidFill>
                  <a:srgbClr val="FFFF99"/>
                </a:solidFill>
                <a:latin typeface="Palatino Linotype" charset="0"/>
              </a:endParaRPr>
            </a:p>
          </p:txBody>
        </p:sp>
        <p:cxnSp>
          <p:nvCxnSpPr>
            <p:cNvPr id="27" name="Straight Connector 26"/>
            <p:cNvCxnSpPr/>
            <p:nvPr/>
          </p:nvCxnSpPr>
          <p:spPr bwMode="auto">
            <a:xfrm>
              <a:off x="1605224"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cxnSp>
          <p:nvCxnSpPr>
            <p:cNvPr id="28" name="Straight Connector 27"/>
            <p:cNvCxnSpPr/>
            <p:nvPr/>
          </p:nvCxnSpPr>
          <p:spPr bwMode="auto">
            <a:xfrm flipH="1">
              <a:off x="4648200" y="5593014"/>
              <a:ext cx="3200400" cy="579186"/>
            </a:xfrm>
            <a:prstGeom prst="line">
              <a:avLst/>
            </a:prstGeom>
            <a:solidFill>
              <a:schemeClr val="accent1"/>
            </a:solidFill>
            <a:ln w="57150" cap="flat" cmpd="sng" algn="ctr">
              <a:solidFill>
                <a:schemeClr val="bg1">
                  <a:lumMod val="95000"/>
                </a:schemeClr>
              </a:solidFill>
              <a:prstDash val="solid"/>
              <a:round/>
              <a:headEnd type="none" w="med" len="med"/>
              <a:tailEnd type="none" w="med" len="med"/>
            </a:ln>
            <a:effectLst/>
          </p:spPr>
        </p:cxnSp>
      </p:grpSp>
      <p:grpSp>
        <p:nvGrpSpPr>
          <p:cNvPr id="101" name="Group 100"/>
          <p:cNvGrpSpPr/>
          <p:nvPr/>
        </p:nvGrpSpPr>
        <p:grpSpPr>
          <a:xfrm>
            <a:off x="304800" y="2438400"/>
            <a:ext cx="7010400" cy="1544369"/>
            <a:chOff x="304800" y="2235151"/>
            <a:chExt cx="7010400" cy="1544369"/>
          </a:xfrm>
        </p:grpSpPr>
        <p:pic>
          <p:nvPicPr>
            <p:cNvPr id="3" name="Picture 2" descr="dimg_cb05_l1.png"/>
            <p:cNvPicPr>
              <a:picLocks/>
            </p:cNvPicPr>
            <p:nvPr/>
          </p:nvPicPr>
          <p:blipFill>
            <a:blip r:embed="rId3">
              <a:extLst>
                <a:ext uri="{28A0092B-C50C-407E-A947-70E740481C1C}">
                  <a14:useLocalDpi xmlns:a14="http://schemas.microsoft.com/office/drawing/2010/main" val="0"/>
                </a:ext>
              </a:extLst>
            </a:blip>
            <a:stretch>
              <a:fillRect/>
            </a:stretch>
          </p:blipFill>
          <p:spPr>
            <a:xfrm>
              <a:off x="304800" y="2682240"/>
              <a:ext cx="1097280" cy="1097280"/>
            </a:xfrm>
            <a:prstGeom prst="rect">
              <a:avLst/>
            </a:prstGeom>
          </p:spPr>
        </p:pic>
        <p:pic>
          <p:nvPicPr>
            <p:cNvPr id="16" name="Picture 15" descr="dimg_cb05_l2.png"/>
            <p:cNvPicPr>
              <a:picLocks/>
            </p:cNvPicPr>
            <p:nvPr/>
          </p:nvPicPr>
          <p:blipFill>
            <a:blip r:embed="rId4">
              <a:extLst>
                <a:ext uri="{28A0092B-C50C-407E-A947-70E740481C1C}">
                  <a14:useLocalDpi xmlns:a14="http://schemas.microsoft.com/office/drawing/2010/main" val="0"/>
                </a:ext>
              </a:extLst>
            </a:blip>
            <a:stretch>
              <a:fillRect/>
            </a:stretch>
          </p:blipFill>
          <p:spPr>
            <a:xfrm>
              <a:off x="3284263" y="2682240"/>
              <a:ext cx="1097280" cy="1097280"/>
            </a:xfrm>
            <a:prstGeom prst="rect">
              <a:avLst/>
            </a:prstGeom>
          </p:spPr>
        </p:pic>
        <p:pic>
          <p:nvPicPr>
            <p:cNvPr id="18" name="Picture 17" descr="dimg_cb05_l3.png"/>
            <p:cNvPicPr>
              <a:picLocks/>
            </p:cNvPicPr>
            <p:nvPr/>
          </p:nvPicPr>
          <p:blipFill>
            <a:blip r:embed="rId5">
              <a:extLst>
                <a:ext uri="{28A0092B-C50C-407E-A947-70E740481C1C}">
                  <a14:useLocalDpi xmlns:a14="http://schemas.microsoft.com/office/drawing/2010/main" val="0"/>
                </a:ext>
              </a:extLst>
            </a:blip>
            <a:stretch>
              <a:fillRect/>
            </a:stretch>
          </p:blipFill>
          <p:spPr>
            <a:xfrm>
              <a:off x="6217920" y="2682240"/>
              <a:ext cx="1097280" cy="1097280"/>
            </a:xfrm>
            <a:prstGeom prst="rect">
              <a:avLst/>
            </a:prstGeom>
          </p:spPr>
        </p:pic>
        <p:pic>
          <p:nvPicPr>
            <p:cNvPr id="56" name="Picture 5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67" y="2235151"/>
              <a:ext cx="622133" cy="550741"/>
            </a:xfrm>
            <a:prstGeom prst="rect">
              <a:avLst/>
            </a:prstGeom>
          </p:spPr>
        </p:pic>
        <p:pic>
          <p:nvPicPr>
            <p:cNvPr id="60" name="Picture 5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0667" y="2235151"/>
              <a:ext cx="622133" cy="550741"/>
            </a:xfrm>
            <a:prstGeom prst="rect">
              <a:avLst/>
            </a:prstGeom>
          </p:spPr>
        </p:pic>
        <p:pic>
          <p:nvPicPr>
            <p:cNvPr id="61" name="Picture 6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8867" y="2235151"/>
              <a:ext cx="622133" cy="550741"/>
            </a:xfrm>
            <a:prstGeom prst="rect">
              <a:avLst/>
            </a:prstGeom>
          </p:spPr>
        </p:pic>
      </p:grpSp>
      <p:sp>
        <p:nvSpPr>
          <p:cNvPr id="66" name="Content Placeholder 2"/>
          <p:cNvSpPr txBox="1">
            <a:spLocks/>
          </p:cNvSpPr>
          <p:nvPr/>
        </p:nvSpPr>
        <p:spPr bwMode="auto">
          <a:xfrm>
            <a:off x="457200" y="1066800"/>
            <a:ext cx="8610600" cy="144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We should do better than sequential separation, because</a:t>
            </a:r>
          </a:p>
          <a:p>
            <a:pPr lvl="1"/>
            <a:r>
              <a:rPr lang="en-US" dirty="0" smtClean="0">
                <a:solidFill>
                  <a:srgbClr val="FFFF00"/>
                </a:solidFill>
              </a:rPr>
              <a:t>Only the </a:t>
            </a:r>
            <a:r>
              <a:rPr lang="en-US" i="1" dirty="0" smtClean="0">
                <a:solidFill>
                  <a:srgbClr val="FFFF00"/>
                </a:solidFill>
              </a:rPr>
              <a:t>N</a:t>
            </a:r>
            <a:r>
              <a:rPr lang="en-US" dirty="0" smtClean="0">
                <a:solidFill>
                  <a:srgbClr val="FFFF00"/>
                </a:solidFill>
              </a:rPr>
              <a:t> </a:t>
            </a:r>
            <a:r>
              <a:rPr lang="en-US" b="1" dirty="0" smtClean="0">
                <a:solidFill>
                  <a:srgbClr val="FFFF00"/>
                </a:solidFill>
              </a:rPr>
              <a:t>direct</a:t>
            </a:r>
            <a:r>
              <a:rPr lang="en-US" dirty="0" smtClean="0">
                <a:solidFill>
                  <a:srgbClr val="FFFF00"/>
                </a:solidFill>
              </a:rPr>
              <a:t> illuminations are needed for scene recovery</a:t>
            </a:r>
          </a:p>
          <a:p>
            <a:pPr lvl="1"/>
            <a:r>
              <a:rPr lang="en-US" dirty="0" smtClean="0">
                <a:solidFill>
                  <a:srgbClr val="FFFF00"/>
                </a:solidFill>
              </a:rPr>
              <a:t>(Potential) Multiplexed advantage in SNR </a:t>
            </a:r>
            <a:endParaRPr lang="en-US" dirty="0">
              <a:solidFill>
                <a:srgbClr val="FFFF00"/>
              </a:solidFill>
            </a:endParaRPr>
          </a:p>
        </p:txBody>
      </p:sp>
      <p:grpSp>
        <p:nvGrpSpPr>
          <p:cNvPr id="105" name="Group 104"/>
          <p:cNvGrpSpPr/>
          <p:nvPr/>
        </p:nvGrpSpPr>
        <p:grpSpPr>
          <a:xfrm>
            <a:off x="2988032" y="4037027"/>
            <a:ext cx="1647318" cy="1743611"/>
            <a:chOff x="8415437" y="4160520"/>
            <a:chExt cx="1647318" cy="1743611"/>
          </a:xfrm>
        </p:grpSpPr>
        <p:pic>
          <p:nvPicPr>
            <p:cNvPr id="103" name="Picture 102" descr="gimg_cb05_l123.png"/>
            <p:cNvPicPr>
              <a:picLocks/>
            </p:cNvPicPr>
            <p:nvPr/>
          </p:nvPicPr>
          <p:blipFill>
            <a:blip r:embed="rId9">
              <a:extLst>
                <a:ext uri="{28A0092B-C50C-407E-A947-70E740481C1C}">
                  <a14:useLocalDpi xmlns:a14="http://schemas.microsoft.com/office/drawing/2010/main" val="0"/>
                </a:ext>
              </a:extLst>
            </a:blip>
            <a:stretch>
              <a:fillRect/>
            </a:stretch>
          </p:blipFill>
          <p:spPr>
            <a:xfrm>
              <a:off x="8690456" y="4160520"/>
              <a:ext cx="1097280" cy="1097280"/>
            </a:xfrm>
            <a:prstGeom prst="rect">
              <a:avLst/>
            </a:prstGeom>
          </p:spPr>
        </p:pic>
        <p:sp>
          <p:nvSpPr>
            <p:cNvPr id="104" name="TextBox 103"/>
            <p:cNvSpPr txBox="1"/>
            <p:nvPr/>
          </p:nvSpPr>
          <p:spPr>
            <a:xfrm>
              <a:off x="8415437" y="5257800"/>
              <a:ext cx="1647318" cy="646331"/>
            </a:xfrm>
            <a:prstGeom prst="rect">
              <a:avLst/>
            </a:prstGeom>
            <a:noFill/>
          </p:spPr>
          <p:txBody>
            <a:bodyPr wrap="none" rtlCol="0">
              <a:spAutoFit/>
            </a:bodyPr>
            <a:lstStyle/>
            <a:p>
              <a:pPr algn="ctr"/>
              <a:r>
                <a:rPr lang="en-US" dirty="0" smtClean="0">
                  <a:solidFill>
                    <a:schemeClr val="bg1">
                      <a:lumMod val="95000"/>
                    </a:schemeClr>
                  </a:solidFill>
                </a:rPr>
                <a:t>Sum of Global</a:t>
              </a:r>
            </a:p>
            <a:p>
              <a:pPr algn="ctr"/>
              <a:r>
                <a:rPr lang="en-US" dirty="0" smtClean="0">
                  <a:solidFill>
                    <a:schemeClr val="bg1">
                      <a:lumMod val="95000"/>
                    </a:schemeClr>
                  </a:solidFill>
                </a:rPr>
                <a:t>Illuminations</a:t>
              </a:r>
              <a:endParaRPr lang="en-US" dirty="0">
                <a:solidFill>
                  <a:schemeClr val="bg1">
                    <a:lumMod val="95000"/>
                  </a:schemeClr>
                </a:solidFill>
              </a:endParaRPr>
            </a:p>
          </p:txBody>
        </p:sp>
      </p:grpSp>
      <p:grpSp>
        <p:nvGrpSpPr>
          <p:cNvPr id="133" name="Group 132"/>
          <p:cNvGrpSpPr/>
          <p:nvPr/>
        </p:nvGrpSpPr>
        <p:grpSpPr>
          <a:xfrm>
            <a:off x="1491510" y="3323292"/>
            <a:ext cx="7195290" cy="1020108"/>
            <a:chOff x="1491510" y="3323292"/>
            <a:chExt cx="7195290" cy="1020108"/>
          </a:xfrm>
        </p:grpSpPr>
        <p:grpSp>
          <p:nvGrpSpPr>
            <p:cNvPr id="106" name="Group 105"/>
            <p:cNvGrpSpPr/>
            <p:nvPr/>
          </p:nvGrpSpPr>
          <p:grpSpPr>
            <a:xfrm>
              <a:off x="1491510" y="3323292"/>
              <a:ext cx="1323990" cy="940788"/>
              <a:chOff x="4114800" y="2053096"/>
              <a:chExt cx="1692864" cy="926441"/>
            </a:xfrm>
          </p:grpSpPr>
          <p:cxnSp>
            <p:nvCxnSpPr>
              <p:cNvPr id="107" name="Straight Connector 106"/>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8"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09"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10"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111" name="Group 110"/>
              <p:cNvGrpSpPr/>
              <p:nvPr/>
            </p:nvGrpSpPr>
            <p:grpSpPr>
              <a:xfrm flipH="1">
                <a:off x="4916081" y="2053096"/>
                <a:ext cx="782231" cy="836154"/>
                <a:chOff x="4267200" y="2211846"/>
                <a:chExt cx="782231" cy="836154"/>
              </a:xfrm>
            </p:grpSpPr>
            <p:sp>
              <p:nvSpPr>
                <p:cNvPr id="112"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13"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14"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grpSp>
          <p:nvGrpSpPr>
            <p:cNvPr id="115" name="Group 114"/>
            <p:cNvGrpSpPr/>
            <p:nvPr/>
          </p:nvGrpSpPr>
          <p:grpSpPr>
            <a:xfrm>
              <a:off x="4314810" y="3402612"/>
              <a:ext cx="1323990" cy="940788"/>
              <a:chOff x="4114800" y="2053096"/>
              <a:chExt cx="1692864" cy="926441"/>
            </a:xfrm>
          </p:grpSpPr>
          <p:cxnSp>
            <p:nvCxnSpPr>
              <p:cNvPr id="116" name="Straight Connector 115"/>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7"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18"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19"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120" name="Group 119"/>
              <p:cNvGrpSpPr/>
              <p:nvPr/>
            </p:nvGrpSpPr>
            <p:grpSpPr>
              <a:xfrm flipH="1">
                <a:off x="4916081" y="2053096"/>
                <a:ext cx="782231" cy="836154"/>
                <a:chOff x="4267200" y="2211846"/>
                <a:chExt cx="782231" cy="836154"/>
              </a:xfrm>
            </p:grpSpPr>
            <p:sp>
              <p:nvSpPr>
                <p:cNvPr id="121"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22"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23"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grpSp>
          <p:nvGrpSpPr>
            <p:cNvPr id="124" name="Group 123"/>
            <p:cNvGrpSpPr/>
            <p:nvPr/>
          </p:nvGrpSpPr>
          <p:grpSpPr>
            <a:xfrm>
              <a:off x="7362810" y="3384207"/>
              <a:ext cx="1323990" cy="940788"/>
              <a:chOff x="4114800" y="2053096"/>
              <a:chExt cx="1692864" cy="926441"/>
            </a:xfrm>
          </p:grpSpPr>
          <p:cxnSp>
            <p:nvCxnSpPr>
              <p:cNvPr id="125" name="Straight Connector 124"/>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6"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27"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28"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129" name="Group 128"/>
              <p:cNvGrpSpPr/>
              <p:nvPr/>
            </p:nvGrpSpPr>
            <p:grpSpPr>
              <a:xfrm flipH="1">
                <a:off x="4916081" y="2053096"/>
                <a:ext cx="782231" cy="836154"/>
                <a:chOff x="4267200" y="2211846"/>
                <a:chExt cx="782231" cy="836154"/>
              </a:xfrm>
            </p:grpSpPr>
            <p:sp>
              <p:nvSpPr>
                <p:cNvPr id="130"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31"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32"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grpSp>
    </p:spTree>
    <p:extLst>
      <p:ext uri="{BB962C8B-B14F-4D97-AF65-F5344CB8AC3E}">
        <p14:creationId xmlns:p14="http://schemas.microsoft.com/office/powerpoint/2010/main" val="41458819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5012"/>
          </a:xfrm>
        </p:spPr>
        <p:txBody>
          <a:bodyPr/>
          <a:lstStyle/>
          <a:p>
            <a:r>
              <a:rPr lang="en-US" dirty="0" smtClean="0"/>
              <a:t>A Theoretical Lower Bound for </a:t>
            </a:r>
            <a:r>
              <a:rPr lang="en-US" i="1" dirty="0" smtClean="0"/>
              <a:t>N</a:t>
            </a:r>
            <a:r>
              <a:rPr lang="en-US" dirty="0" smtClean="0"/>
              <a:t> Sources</a:t>
            </a:r>
            <a:endParaRPr lang="en-US" dirty="0"/>
          </a:p>
        </p:txBody>
      </p:sp>
      <p:sp>
        <p:nvSpPr>
          <p:cNvPr id="82" name="Content Placeholder 81"/>
          <p:cNvSpPr>
            <a:spLocks noGrp="1"/>
          </p:cNvSpPr>
          <p:nvPr>
            <p:ph idx="1"/>
          </p:nvPr>
        </p:nvSpPr>
        <p:spPr>
          <a:xfrm>
            <a:off x="457200" y="1277939"/>
            <a:ext cx="8686800" cy="703262"/>
          </a:xfrm>
        </p:spPr>
        <p:txBody>
          <a:bodyPr/>
          <a:lstStyle/>
          <a:p>
            <a:r>
              <a:rPr lang="en-US" i="1" dirty="0" smtClean="0">
                <a:solidFill>
                  <a:srgbClr val="FFFF00"/>
                </a:solidFill>
              </a:rPr>
              <a:t>N+1</a:t>
            </a:r>
            <a:r>
              <a:rPr lang="en-US" dirty="0" smtClean="0"/>
              <a:t> images are needed to extract the </a:t>
            </a:r>
            <a:r>
              <a:rPr lang="en-US" i="1" dirty="0" smtClean="0">
                <a:solidFill>
                  <a:srgbClr val="FFFF00"/>
                </a:solidFill>
              </a:rPr>
              <a:t>N</a:t>
            </a:r>
            <a:r>
              <a:rPr lang="en-US" dirty="0" smtClean="0"/>
              <a:t> direct components</a:t>
            </a:r>
            <a:endParaRPr lang="en-US" dirty="0"/>
          </a:p>
        </p:txBody>
      </p:sp>
    </p:spTree>
    <p:extLst>
      <p:ext uri="{BB962C8B-B14F-4D97-AF65-F5344CB8AC3E}">
        <p14:creationId xmlns:p14="http://schemas.microsoft.com/office/powerpoint/2010/main" val="15398772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5012"/>
          </a:xfrm>
        </p:spPr>
        <p:txBody>
          <a:bodyPr/>
          <a:lstStyle/>
          <a:p>
            <a:r>
              <a:rPr lang="en-US" dirty="0" smtClean="0"/>
              <a:t>A Theoretical Lower Bound for </a:t>
            </a:r>
            <a:r>
              <a:rPr lang="en-US" i="1" dirty="0" smtClean="0"/>
              <a:t>N</a:t>
            </a:r>
            <a:r>
              <a:rPr lang="en-US" dirty="0" smtClean="0"/>
              <a:t> Sources</a:t>
            </a:r>
            <a:endParaRPr lang="en-US" dirty="0"/>
          </a:p>
        </p:txBody>
      </p:sp>
      <p:sp>
        <p:nvSpPr>
          <p:cNvPr id="82" name="Content Placeholder 81"/>
          <p:cNvSpPr>
            <a:spLocks noGrp="1"/>
          </p:cNvSpPr>
          <p:nvPr>
            <p:ph idx="1"/>
          </p:nvPr>
        </p:nvSpPr>
        <p:spPr>
          <a:xfrm>
            <a:off x="457200" y="1277939"/>
            <a:ext cx="8686800" cy="703262"/>
          </a:xfrm>
        </p:spPr>
        <p:txBody>
          <a:bodyPr/>
          <a:lstStyle/>
          <a:p>
            <a:r>
              <a:rPr lang="en-US" i="1" dirty="0" smtClean="0">
                <a:solidFill>
                  <a:srgbClr val="FFFF00"/>
                </a:solidFill>
              </a:rPr>
              <a:t>N+1</a:t>
            </a:r>
            <a:r>
              <a:rPr lang="en-US" dirty="0" smtClean="0"/>
              <a:t> images are needed to extract the </a:t>
            </a:r>
            <a:r>
              <a:rPr lang="en-US" i="1" dirty="0" smtClean="0">
                <a:solidFill>
                  <a:srgbClr val="FFFF00"/>
                </a:solidFill>
              </a:rPr>
              <a:t>N</a:t>
            </a:r>
            <a:r>
              <a:rPr lang="en-US" dirty="0" smtClean="0"/>
              <a:t> direct components</a:t>
            </a:r>
            <a:endParaRPr lang="en-US" dirty="0"/>
          </a:p>
        </p:txBody>
      </p:sp>
      <p:grpSp>
        <p:nvGrpSpPr>
          <p:cNvPr id="4" name="Group 3"/>
          <p:cNvGrpSpPr/>
          <p:nvPr/>
        </p:nvGrpSpPr>
        <p:grpSpPr>
          <a:xfrm>
            <a:off x="1828800" y="2069069"/>
            <a:ext cx="5334000" cy="3985228"/>
            <a:chOff x="1828800" y="2069069"/>
            <a:chExt cx="5334000" cy="3985228"/>
          </a:xfrm>
        </p:grpSpPr>
        <p:sp>
          <p:nvSpPr>
            <p:cNvPr id="45" name="Text Box 93"/>
            <p:cNvSpPr txBox="1">
              <a:spLocks noChangeArrowheads="1"/>
            </p:cNvSpPr>
            <p:nvPr/>
          </p:nvSpPr>
          <p:spPr bwMode="auto">
            <a:xfrm>
              <a:off x="2587105"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46" name="Text Box 93"/>
            <p:cNvSpPr txBox="1">
              <a:spLocks noChangeArrowheads="1"/>
            </p:cNvSpPr>
            <p:nvPr/>
          </p:nvSpPr>
          <p:spPr bwMode="auto">
            <a:xfrm>
              <a:off x="4397924"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47" name="Text Box 93"/>
            <p:cNvSpPr txBox="1">
              <a:spLocks noChangeArrowheads="1"/>
            </p:cNvSpPr>
            <p:nvPr/>
          </p:nvSpPr>
          <p:spPr bwMode="auto">
            <a:xfrm>
              <a:off x="6123408"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29" name="Isosceles Triangle 28"/>
            <p:cNvSpPr/>
            <p:nvPr/>
          </p:nvSpPr>
          <p:spPr bwMode="auto">
            <a:xfrm>
              <a:off x="2144892"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0" name="AutoShape 8"/>
            <p:cNvSpPr>
              <a:spLocks noChangeArrowheads="1"/>
            </p:cNvSpPr>
            <p:nvPr/>
          </p:nvSpPr>
          <p:spPr bwMode="auto">
            <a:xfrm rot="5400000">
              <a:off x="24780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Isosceles Triangle 29"/>
            <p:cNvSpPr/>
            <p:nvPr/>
          </p:nvSpPr>
          <p:spPr bwMode="auto">
            <a:xfrm>
              <a:off x="3967984"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a typeface="宋体" pitchFamily="2" charset="-122"/>
              </a:endParaRPr>
            </a:p>
          </p:txBody>
        </p:sp>
        <p:sp>
          <p:nvSpPr>
            <p:cNvPr id="31" name="AutoShape 8"/>
            <p:cNvSpPr>
              <a:spLocks noChangeArrowheads="1"/>
            </p:cNvSpPr>
            <p:nvPr/>
          </p:nvSpPr>
          <p:spPr bwMode="auto">
            <a:xfrm rot="5400000">
              <a:off x="4301168"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Isosceles Triangle 31"/>
            <p:cNvSpPr/>
            <p:nvPr/>
          </p:nvSpPr>
          <p:spPr bwMode="auto">
            <a:xfrm>
              <a:off x="5726292"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3" name="AutoShape 8"/>
            <p:cNvSpPr>
              <a:spLocks noChangeArrowheads="1"/>
            </p:cNvSpPr>
            <p:nvPr/>
          </p:nvSpPr>
          <p:spPr bwMode="auto">
            <a:xfrm rot="5400000">
              <a:off x="60594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3" name="Picture 8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039" y="5375702"/>
              <a:ext cx="4092132" cy="678595"/>
            </a:xfrm>
            <a:prstGeom prst="rect">
              <a:avLst/>
            </a:prstGeom>
          </p:spPr>
        </p:pic>
        <p:sp>
          <p:nvSpPr>
            <p:cNvPr id="118" name="Text Box 4"/>
            <p:cNvSpPr txBox="1">
              <a:spLocks noChangeArrowheads="1"/>
            </p:cNvSpPr>
            <p:nvPr/>
          </p:nvSpPr>
          <p:spPr bwMode="auto">
            <a:xfrm>
              <a:off x="5482610" y="4267200"/>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19" name="Freeform 118"/>
            <p:cNvSpPr/>
            <p:nvPr/>
          </p:nvSpPr>
          <p:spPr>
            <a:xfrm>
              <a:off x="1828800" y="4145214"/>
              <a:ext cx="5334000" cy="579186"/>
            </a:xfrm>
            <a:custGeom>
              <a:avLst/>
              <a:gdLst>
                <a:gd name="connsiteX0" fmla="*/ 0 w 3128669"/>
                <a:gd name="connsiteY0" fmla="*/ 671277 h 671277"/>
                <a:gd name="connsiteX1" fmla="*/ 387212 w 3128669"/>
                <a:gd name="connsiteY1" fmla="*/ 206590 h 671277"/>
                <a:gd name="connsiteX2" fmla="*/ 1130658 w 3128669"/>
                <a:gd name="connsiteY2" fmla="*/ 516381 h 671277"/>
                <a:gd name="connsiteX3" fmla="*/ 1579823 w 3128669"/>
                <a:gd name="connsiteY3" fmla="*/ 562850 h 671277"/>
                <a:gd name="connsiteX4" fmla="*/ 2369735 w 3128669"/>
                <a:gd name="connsiteY4" fmla="*/ 5226 h 671277"/>
                <a:gd name="connsiteX5" fmla="*/ 3128669 w 3128669"/>
                <a:gd name="connsiteY5" fmla="*/ 268548 h 6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669" h="671277">
                  <a:moveTo>
                    <a:pt x="0" y="671277"/>
                  </a:moveTo>
                  <a:cubicBezTo>
                    <a:pt x="99384" y="451841"/>
                    <a:pt x="198769" y="232406"/>
                    <a:pt x="387212" y="206590"/>
                  </a:cubicBezTo>
                  <a:cubicBezTo>
                    <a:pt x="575655" y="180774"/>
                    <a:pt x="931889" y="457004"/>
                    <a:pt x="1130658" y="516381"/>
                  </a:cubicBezTo>
                  <a:cubicBezTo>
                    <a:pt x="1329427" y="575758"/>
                    <a:pt x="1373310" y="648042"/>
                    <a:pt x="1579823" y="562850"/>
                  </a:cubicBezTo>
                  <a:cubicBezTo>
                    <a:pt x="1786336" y="477658"/>
                    <a:pt x="2111594" y="54276"/>
                    <a:pt x="2369735" y="5226"/>
                  </a:cubicBezTo>
                  <a:cubicBezTo>
                    <a:pt x="2627876" y="-43824"/>
                    <a:pt x="3128669" y="268548"/>
                    <a:pt x="3128669" y="268548"/>
                  </a:cubicBezTo>
                </a:path>
              </a:pathLst>
            </a:custGeom>
            <a:ln w="57150" cmpd="sng"/>
            <a:effectLst>
              <a:outerShdw blurRad="40000" dist="20000" dir="5400000" rotWithShape="0">
                <a:schemeClr val="bg2">
                  <a:lumMod val="75000"/>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 name="Group 2"/>
            <p:cNvGrpSpPr/>
            <p:nvPr/>
          </p:nvGrpSpPr>
          <p:grpSpPr>
            <a:xfrm>
              <a:off x="1955189" y="3352800"/>
              <a:ext cx="4069734" cy="369332"/>
              <a:chOff x="1955189" y="3352800"/>
              <a:chExt cx="4069734" cy="369332"/>
            </a:xfrm>
          </p:grpSpPr>
          <p:sp>
            <p:nvSpPr>
              <p:cNvPr id="5" name="TextBox 4"/>
              <p:cNvSpPr txBox="1"/>
              <p:nvPr/>
            </p:nvSpPr>
            <p:spPr>
              <a:xfrm>
                <a:off x="1955189"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sp>
            <p:nvSpPr>
              <p:cNvPr id="120" name="TextBox 119"/>
              <p:cNvSpPr txBox="1"/>
              <p:nvPr/>
            </p:nvSpPr>
            <p:spPr>
              <a:xfrm>
                <a:off x="3810000"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sp>
            <p:nvSpPr>
              <p:cNvPr id="121" name="TextBox 120"/>
              <p:cNvSpPr txBox="1"/>
              <p:nvPr/>
            </p:nvSpPr>
            <p:spPr>
              <a:xfrm>
                <a:off x="5519368"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grpSp>
      </p:grpSp>
    </p:spTree>
    <p:extLst>
      <p:ext uri="{BB962C8B-B14F-4D97-AF65-F5344CB8AC3E}">
        <p14:creationId xmlns:p14="http://schemas.microsoft.com/office/powerpoint/2010/main" val="7716071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5012"/>
          </a:xfrm>
        </p:spPr>
        <p:txBody>
          <a:bodyPr/>
          <a:lstStyle/>
          <a:p>
            <a:r>
              <a:rPr lang="en-US" dirty="0" smtClean="0"/>
              <a:t>A Theoretical Lower Bound for </a:t>
            </a:r>
            <a:r>
              <a:rPr lang="en-US" i="1" dirty="0" smtClean="0"/>
              <a:t>N</a:t>
            </a:r>
            <a:r>
              <a:rPr lang="en-US" dirty="0" smtClean="0"/>
              <a:t> Sources</a:t>
            </a:r>
            <a:endParaRPr lang="en-US" dirty="0"/>
          </a:p>
        </p:txBody>
      </p:sp>
      <p:sp>
        <p:nvSpPr>
          <p:cNvPr id="45" name="Text Box 93"/>
          <p:cNvSpPr txBox="1">
            <a:spLocks noChangeArrowheads="1"/>
          </p:cNvSpPr>
          <p:nvPr/>
        </p:nvSpPr>
        <p:spPr bwMode="auto">
          <a:xfrm>
            <a:off x="2587105"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46" name="Text Box 93"/>
          <p:cNvSpPr txBox="1">
            <a:spLocks noChangeArrowheads="1"/>
          </p:cNvSpPr>
          <p:nvPr/>
        </p:nvSpPr>
        <p:spPr bwMode="auto">
          <a:xfrm>
            <a:off x="4397924"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47" name="Text Box 93"/>
          <p:cNvSpPr txBox="1">
            <a:spLocks noChangeArrowheads="1"/>
          </p:cNvSpPr>
          <p:nvPr/>
        </p:nvSpPr>
        <p:spPr bwMode="auto">
          <a:xfrm>
            <a:off x="6123408"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20" name="AutoShape 8"/>
          <p:cNvSpPr>
            <a:spLocks noChangeArrowheads="1"/>
          </p:cNvSpPr>
          <p:nvPr/>
        </p:nvSpPr>
        <p:spPr bwMode="auto">
          <a:xfrm rot="5400000">
            <a:off x="24780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Isosceles Triangle 29"/>
          <p:cNvSpPr/>
          <p:nvPr/>
        </p:nvSpPr>
        <p:spPr bwMode="auto">
          <a:xfrm>
            <a:off x="3967984"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a typeface="宋体" pitchFamily="2" charset="-122"/>
            </a:endParaRPr>
          </a:p>
        </p:txBody>
      </p:sp>
      <p:sp>
        <p:nvSpPr>
          <p:cNvPr id="31" name="AutoShape 8"/>
          <p:cNvSpPr>
            <a:spLocks noChangeArrowheads="1"/>
          </p:cNvSpPr>
          <p:nvPr/>
        </p:nvSpPr>
        <p:spPr bwMode="auto">
          <a:xfrm rot="5400000">
            <a:off x="4301168"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Isosceles Triangle 31"/>
          <p:cNvSpPr/>
          <p:nvPr/>
        </p:nvSpPr>
        <p:spPr bwMode="auto">
          <a:xfrm>
            <a:off x="5726292"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3" name="AutoShape 8"/>
          <p:cNvSpPr>
            <a:spLocks noChangeArrowheads="1"/>
          </p:cNvSpPr>
          <p:nvPr/>
        </p:nvSpPr>
        <p:spPr bwMode="auto">
          <a:xfrm rot="5400000">
            <a:off x="60594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Content Placeholder 81"/>
          <p:cNvSpPr>
            <a:spLocks noGrp="1"/>
          </p:cNvSpPr>
          <p:nvPr>
            <p:ph idx="1"/>
          </p:nvPr>
        </p:nvSpPr>
        <p:spPr>
          <a:xfrm>
            <a:off x="457200" y="1277939"/>
            <a:ext cx="8686800" cy="703262"/>
          </a:xfrm>
        </p:spPr>
        <p:txBody>
          <a:bodyPr/>
          <a:lstStyle/>
          <a:p>
            <a:r>
              <a:rPr lang="en-US" i="1" dirty="0" smtClean="0">
                <a:solidFill>
                  <a:srgbClr val="FFFF00"/>
                </a:solidFill>
              </a:rPr>
              <a:t>N+1</a:t>
            </a:r>
            <a:r>
              <a:rPr lang="en-US" dirty="0" smtClean="0"/>
              <a:t> images are needed to extract the </a:t>
            </a:r>
            <a:r>
              <a:rPr lang="en-US" i="1" dirty="0" smtClean="0">
                <a:solidFill>
                  <a:srgbClr val="FFFF00"/>
                </a:solidFill>
              </a:rPr>
              <a:t>N</a:t>
            </a:r>
            <a:r>
              <a:rPr lang="en-US" dirty="0" smtClean="0"/>
              <a:t> direct components</a:t>
            </a:r>
            <a:endParaRPr lang="en-US" dirty="0"/>
          </a:p>
        </p:txBody>
      </p:sp>
      <p:sp>
        <p:nvSpPr>
          <p:cNvPr id="118" name="Text Box 4"/>
          <p:cNvSpPr txBox="1">
            <a:spLocks noChangeArrowheads="1"/>
          </p:cNvSpPr>
          <p:nvPr/>
        </p:nvSpPr>
        <p:spPr bwMode="auto">
          <a:xfrm>
            <a:off x="5482610" y="4267200"/>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19" name="Freeform 118"/>
          <p:cNvSpPr/>
          <p:nvPr/>
        </p:nvSpPr>
        <p:spPr>
          <a:xfrm>
            <a:off x="1905000" y="4207806"/>
            <a:ext cx="5334000" cy="579186"/>
          </a:xfrm>
          <a:custGeom>
            <a:avLst/>
            <a:gdLst>
              <a:gd name="connsiteX0" fmla="*/ 0 w 3128669"/>
              <a:gd name="connsiteY0" fmla="*/ 671277 h 671277"/>
              <a:gd name="connsiteX1" fmla="*/ 387212 w 3128669"/>
              <a:gd name="connsiteY1" fmla="*/ 206590 h 671277"/>
              <a:gd name="connsiteX2" fmla="*/ 1130658 w 3128669"/>
              <a:gd name="connsiteY2" fmla="*/ 516381 h 671277"/>
              <a:gd name="connsiteX3" fmla="*/ 1579823 w 3128669"/>
              <a:gd name="connsiteY3" fmla="*/ 562850 h 671277"/>
              <a:gd name="connsiteX4" fmla="*/ 2369735 w 3128669"/>
              <a:gd name="connsiteY4" fmla="*/ 5226 h 671277"/>
              <a:gd name="connsiteX5" fmla="*/ 3128669 w 3128669"/>
              <a:gd name="connsiteY5" fmla="*/ 268548 h 6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669" h="671277">
                <a:moveTo>
                  <a:pt x="0" y="671277"/>
                </a:moveTo>
                <a:cubicBezTo>
                  <a:pt x="99384" y="451841"/>
                  <a:pt x="198769" y="232406"/>
                  <a:pt x="387212" y="206590"/>
                </a:cubicBezTo>
                <a:cubicBezTo>
                  <a:pt x="575655" y="180774"/>
                  <a:pt x="931889" y="457004"/>
                  <a:pt x="1130658" y="516381"/>
                </a:cubicBezTo>
                <a:cubicBezTo>
                  <a:pt x="1329427" y="575758"/>
                  <a:pt x="1373310" y="648042"/>
                  <a:pt x="1579823" y="562850"/>
                </a:cubicBezTo>
                <a:cubicBezTo>
                  <a:pt x="1786336" y="477658"/>
                  <a:pt x="2111594" y="54276"/>
                  <a:pt x="2369735" y="5226"/>
                </a:cubicBezTo>
                <a:cubicBezTo>
                  <a:pt x="2627876" y="-43824"/>
                  <a:pt x="3128669" y="268548"/>
                  <a:pt x="3128669" y="268548"/>
                </a:cubicBezTo>
              </a:path>
            </a:pathLst>
          </a:custGeom>
          <a:ln w="57150" cmpd="sng"/>
          <a:effectLst>
            <a:outerShdw blurRad="40000" dist="20000" dir="5400000" rotWithShape="0">
              <a:schemeClr val="bg2">
                <a:lumMod val="75000"/>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1485523" y="3217381"/>
            <a:ext cx="838954" cy="646331"/>
          </a:xfrm>
          <a:prstGeom prst="rect">
            <a:avLst/>
          </a:prstGeom>
          <a:noFill/>
        </p:spPr>
        <p:txBody>
          <a:bodyPr wrap="none" rtlCol="0">
            <a:spAutoFit/>
          </a:bodyPr>
          <a:lstStyle/>
          <a:p>
            <a:pPr algn="ctr"/>
            <a:r>
              <a:rPr lang="en-US" dirty="0" smtClean="0">
                <a:solidFill>
                  <a:schemeClr val="bg1">
                    <a:lumMod val="95000"/>
                  </a:schemeClr>
                </a:solidFill>
              </a:rPr>
              <a:t>0/1</a:t>
            </a:r>
          </a:p>
          <a:p>
            <a:pPr algn="ctr"/>
            <a:r>
              <a:rPr lang="en-US" dirty="0" smtClean="0">
                <a:solidFill>
                  <a:schemeClr val="bg1">
                    <a:lumMod val="95000"/>
                  </a:schemeClr>
                </a:solidFill>
              </a:rPr>
              <a:t>Binary</a:t>
            </a:r>
            <a:endParaRPr lang="en-US" dirty="0">
              <a:solidFill>
                <a:schemeClr val="bg1">
                  <a:lumMod val="95000"/>
                </a:schemeClr>
              </a:solidFill>
            </a:endParaRPr>
          </a:p>
        </p:txBody>
      </p:sp>
      <p:sp>
        <p:nvSpPr>
          <p:cNvPr id="120" name="TextBox 119"/>
          <p:cNvSpPr txBox="1"/>
          <p:nvPr/>
        </p:nvSpPr>
        <p:spPr>
          <a:xfrm>
            <a:off x="3810000"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sp>
        <p:nvSpPr>
          <p:cNvPr id="121" name="TextBox 120"/>
          <p:cNvSpPr txBox="1"/>
          <p:nvPr/>
        </p:nvSpPr>
        <p:spPr>
          <a:xfrm>
            <a:off x="5519368"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grpSp>
        <p:nvGrpSpPr>
          <p:cNvPr id="19" name="Group 18"/>
          <p:cNvGrpSpPr/>
          <p:nvPr/>
        </p:nvGrpSpPr>
        <p:grpSpPr>
          <a:xfrm>
            <a:off x="2181210" y="3021613"/>
            <a:ext cx="1323990" cy="940788"/>
            <a:chOff x="4114800" y="2053096"/>
            <a:chExt cx="1692864" cy="926441"/>
          </a:xfrm>
        </p:grpSpPr>
        <p:cxnSp>
          <p:nvCxnSpPr>
            <p:cNvPr id="21" name="Straight Connector 20"/>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3"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4"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25" name="Group 24"/>
            <p:cNvGrpSpPr/>
            <p:nvPr/>
          </p:nvGrpSpPr>
          <p:grpSpPr>
            <a:xfrm flipH="1">
              <a:off x="4916081" y="2053096"/>
              <a:ext cx="782231" cy="836154"/>
              <a:chOff x="4267200" y="2211846"/>
              <a:chExt cx="782231" cy="836154"/>
            </a:xfrm>
          </p:grpSpPr>
          <p:sp>
            <p:nvSpPr>
              <p:cNvPr id="26"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7"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8"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sp>
        <p:nvSpPr>
          <p:cNvPr id="34" name="TextBox 33"/>
          <p:cNvSpPr txBox="1"/>
          <p:nvPr/>
        </p:nvSpPr>
        <p:spPr>
          <a:xfrm>
            <a:off x="4363850" y="5410200"/>
            <a:ext cx="4246750" cy="461665"/>
          </a:xfrm>
          <a:prstGeom prst="rect">
            <a:avLst/>
          </a:prstGeom>
          <a:noFill/>
        </p:spPr>
        <p:txBody>
          <a:bodyPr wrap="none" rtlCol="0">
            <a:spAutoFit/>
          </a:bodyPr>
          <a:lstStyle/>
          <a:p>
            <a:r>
              <a:rPr lang="en-US" sz="2400" i="1" dirty="0" smtClean="0">
                <a:solidFill>
                  <a:schemeClr val="bg1">
                    <a:lumMod val="95000"/>
                  </a:schemeClr>
                </a:solidFill>
              </a:rPr>
              <a:t>for points not directly lit by </a:t>
            </a:r>
            <a:r>
              <a:rPr lang="en-US" sz="2400" i="1" dirty="0" smtClean="0">
                <a:solidFill>
                  <a:srgbClr val="FFFF00"/>
                </a:solidFill>
              </a:rPr>
              <a:t>L1</a:t>
            </a:r>
            <a:endParaRPr lang="en-US" sz="2400" i="1" dirty="0">
              <a:solidFill>
                <a:srgbClr val="FFFF00"/>
              </a:solidFill>
            </a:endParaRPr>
          </a:p>
        </p:txBody>
      </p:sp>
      <p:sp>
        <p:nvSpPr>
          <p:cNvPr id="35" name="TextBox 34"/>
          <p:cNvSpPr txBox="1"/>
          <p:nvPr/>
        </p:nvSpPr>
        <p:spPr>
          <a:xfrm>
            <a:off x="4372176" y="6015335"/>
            <a:ext cx="3733388" cy="461665"/>
          </a:xfrm>
          <a:prstGeom prst="rect">
            <a:avLst/>
          </a:prstGeom>
          <a:noFill/>
        </p:spPr>
        <p:txBody>
          <a:bodyPr wrap="none" rtlCol="0">
            <a:spAutoFit/>
          </a:bodyPr>
          <a:lstStyle/>
          <a:p>
            <a:r>
              <a:rPr lang="en-US" sz="2400" i="1" dirty="0" smtClean="0">
                <a:solidFill>
                  <a:schemeClr val="bg1">
                    <a:lumMod val="95000"/>
                  </a:schemeClr>
                </a:solidFill>
              </a:rPr>
              <a:t>for points directly lit by </a:t>
            </a:r>
            <a:r>
              <a:rPr lang="en-US" sz="2400" i="1" dirty="0" smtClean="0">
                <a:solidFill>
                  <a:srgbClr val="FFFF00"/>
                </a:solidFill>
              </a:rPr>
              <a:t>L1</a:t>
            </a:r>
            <a:endParaRPr lang="en-US" sz="2400" i="1" dirty="0">
              <a:solidFill>
                <a:srgbClr val="FFFF00"/>
              </a:solidFill>
            </a:endParaRPr>
          </a:p>
        </p:txBody>
      </p:sp>
      <p:pic>
        <p:nvPicPr>
          <p:cNvPr id="36" name="Picture 3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060" y="5370590"/>
            <a:ext cx="3022139" cy="1106410"/>
          </a:xfrm>
          <a:prstGeom prst="rect">
            <a:avLst/>
          </a:prstGeom>
        </p:spPr>
      </p:pic>
    </p:spTree>
    <p:extLst>
      <p:ext uri="{BB962C8B-B14F-4D97-AF65-F5344CB8AC3E}">
        <p14:creationId xmlns:p14="http://schemas.microsoft.com/office/powerpoint/2010/main" val="25539654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5012"/>
          </a:xfrm>
        </p:spPr>
        <p:txBody>
          <a:bodyPr/>
          <a:lstStyle/>
          <a:p>
            <a:r>
              <a:rPr lang="en-US" dirty="0" smtClean="0"/>
              <a:t>A Theoretical Lower Bound for </a:t>
            </a:r>
            <a:r>
              <a:rPr lang="en-US" i="1" dirty="0" smtClean="0"/>
              <a:t>N</a:t>
            </a:r>
            <a:r>
              <a:rPr lang="en-US" dirty="0" smtClean="0"/>
              <a:t> Sources</a:t>
            </a:r>
            <a:endParaRPr lang="en-US" dirty="0"/>
          </a:p>
        </p:txBody>
      </p:sp>
      <p:sp>
        <p:nvSpPr>
          <p:cNvPr id="45" name="Text Box 93"/>
          <p:cNvSpPr txBox="1">
            <a:spLocks noChangeArrowheads="1"/>
          </p:cNvSpPr>
          <p:nvPr/>
        </p:nvSpPr>
        <p:spPr bwMode="auto">
          <a:xfrm>
            <a:off x="2587105"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46" name="Text Box 93"/>
          <p:cNvSpPr txBox="1">
            <a:spLocks noChangeArrowheads="1"/>
          </p:cNvSpPr>
          <p:nvPr/>
        </p:nvSpPr>
        <p:spPr bwMode="auto">
          <a:xfrm>
            <a:off x="4397924"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47" name="Text Box 93"/>
          <p:cNvSpPr txBox="1">
            <a:spLocks noChangeArrowheads="1"/>
          </p:cNvSpPr>
          <p:nvPr/>
        </p:nvSpPr>
        <p:spPr bwMode="auto">
          <a:xfrm>
            <a:off x="6123408"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20" name="AutoShape 8"/>
          <p:cNvSpPr>
            <a:spLocks noChangeArrowheads="1"/>
          </p:cNvSpPr>
          <p:nvPr/>
        </p:nvSpPr>
        <p:spPr bwMode="auto">
          <a:xfrm rot="5400000">
            <a:off x="24780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AutoShape 8"/>
          <p:cNvSpPr>
            <a:spLocks noChangeArrowheads="1"/>
          </p:cNvSpPr>
          <p:nvPr/>
        </p:nvSpPr>
        <p:spPr bwMode="auto">
          <a:xfrm rot="5400000">
            <a:off x="4301168"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Isosceles Triangle 31"/>
          <p:cNvSpPr/>
          <p:nvPr/>
        </p:nvSpPr>
        <p:spPr bwMode="auto">
          <a:xfrm>
            <a:off x="5726292"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3" name="AutoShape 8"/>
          <p:cNvSpPr>
            <a:spLocks noChangeArrowheads="1"/>
          </p:cNvSpPr>
          <p:nvPr/>
        </p:nvSpPr>
        <p:spPr bwMode="auto">
          <a:xfrm rot="5400000">
            <a:off x="60594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Content Placeholder 81"/>
          <p:cNvSpPr>
            <a:spLocks noGrp="1"/>
          </p:cNvSpPr>
          <p:nvPr>
            <p:ph idx="1"/>
          </p:nvPr>
        </p:nvSpPr>
        <p:spPr>
          <a:xfrm>
            <a:off x="457200" y="1277939"/>
            <a:ext cx="8686800" cy="703262"/>
          </a:xfrm>
        </p:spPr>
        <p:txBody>
          <a:bodyPr/>
          <a:lstStyle/>
          <a:p>
            <a:r>
              <a:rPr lang="en-US" i="1" dirty="0" smtClean="0">
                <a:solidFill>
                  <a:srgbClr val="FFFF00"/>
                </a:solidFill>
              </a:rPr>
              <a:t>N+1</a:t>
            </a:r>
            <a:r>
              <a:rPr lang="en-US" dirty="0" smtClean="0"/>
              <a:t> images are needed to extract the </a:t>
            </a:r>
            <a:r>
              <a:rPr lang="en-US" i="1" dirty="0" smtClean="0">
                <a:solidFill>
                  <a:srgbClr val="FFFF00"/>
                </a:solidFill>
              </a:rPr>
              <a:t>N</a:t>
            </a:r>
            <a:r>
              <a:rPr lang="en-US" dirty="0" smtClean="0"/>
              <a:t> direct components</a:t>
            </a:r>
            <a:endParaRPr lang="en-US" dirty="0"/>
          </a:p>
        </p:txBody>
      </p:sp>
      <p:sp>
        <p:nvSpPr>
          <p:cNvPr id="118" name="Text Box 4"/>
          <p:cNvSpPr txBox="1">
            <a:spLocks noChangeArrowheads="1"/>
          </p:cNvSpPr>
          <p:nvPr/>
        </p:nvSpPr>
        <p:spPr bwMode="auto">
          <a:xfrm>
            <a:off x="5482610" y="4267200"/>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19" name="Freeform 118"/>
          <p:cNvSpPr/>
          <p:nvPr/>
        </p:nvSpPr>
        <p:spPr>
          <a:xfrm>
            <a:off x="1905000" y="4207806"/>
            <a:ext cx="5334000" cy="579186"/>
          </a:xfrm>
          <a:custGeom>
            <a:avLst/>
            <a:gdLst>
              <a:gd name="connsiteX0" fmla="*/ 0 w 3128669"/>
              <a:gd name="connsiteY0" fmla="*/ 671277 h 671277"/>
              <a:gd name="connsiteX1" fmla="*/ 387212 w 3128669"/>
              <a:gd name="connsiteY1" fmla="*/ 206590 h 671277"/>
              <a:gd name="connsiteX2" fmla="*/ 1130658 w 3128669"/>
              <a:gd name="connsiteY2" fmla="*/ 516381 h 671277"/>
              <a:gd name="connsiteX3" fmla="*/ 1579823 w 3128669"/>
              <a:gd name="connsiteY3" fmla="*/ 562850 h 671277"/>
              <a:gd name="connsiteX4" fmla="*/ 2369735 w 3128669"/>
              <a:gd name="connsiteY4" fmla="*/ 5226 h 671277"/>
              <a:gd name="connsiteX5" fmla="*/ 3128669 w 3128669"/>
              <a:gd name="connsiteY5" fmla="*/ 268548 h 6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669" h="671277">
                <a:moveTo>
                  <a:pt x="0" y="671277"/>
                </a:moveTo>
                <a:cubicBezTo>
                  <a:pt x="99384" y="451841"/>
                  <a:pt x="198769" y="232406"/>
                  <a:pt x="387212" y="206590"/>
                </a:cubicBezTo>
                <a:cubicBezTo>
                  <a:pt x="575655" y="180774"/>
                  <a:pt x="931889" y="457004"/>
                  <a:pt x="1130658" y="516381"/>
                </a:cubicBezTo>
                <a:cubicBezTo>
                  <a:pt x="1329427" y="575758"/>
                  <a:pt x="1373310" y="648042"/>
                  <a:pt x="1579823" y="562850"/>
                </a:cubicBezTo>
                <a:cubicBezTo>
                  <a:pt x="1786336" y="477658"/>
                  <a:pt x="2111594" y="54276"/>
                  <a:pt x="2369735" y="5226"/>
                </a:cubicBezTo>
                <a:cubicBezTo>
                  <a:pt x="2627876" y="-43824"/>
                  <a:pt x="3128669" y="268548"/>
                  <a:pt x="3128669" y="268548"/>
                </a:cubicBezTo>
              </a:path>
            </a:pathLst>
          </a:custGeom>
          <a:ln w="57150" cmpd="sng"/>
          <a:effectLst>
            <a:outerShdw blurRad="40000" dist="20000" dir="5400000" rotWithShape="0">
              <a:schemeClr val="bg2">
                <a:lumMod val="75000"/>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3504446" y="3048000"/>
            <a:ext cx="838954" cy="646331"/>
          </a:xfrm>
          <a:prstGeom prst="rect">
            <a:avLst/>
          </a:prstGeom>
          <a:noFill/>
        </p:spPr>
        <p:txBody>
          <a:bodyPr wrap="none" rtlCol="0">
            <a:spAutoFit/>
          </a:bodyPr>
          <a:lstStyle/>
          <a:p>
            <a:pPr algn="ctr"/>
            <a:r>
              <a:rPr lang="en-US" dirty="0" smtClean="0">
                <a:solidFill>
                  <a:schemeClr val="bg1">
                    <a:lumMod val="95000"/>
                  </a:schemeClr>
                </a:solidFill>
              </a:rPr>
              <a:t>0/1</a:t>
            </a:r>
          </a:p>
          <a:p>
            <a:pPr algn="ctr"/>
            <a:r>
              <a:rPr lang="en-US" dirty="0" smtClean="0">
                <a:solidFill>
                  <a:schemeClr val="bg1">
                    <a:lumMod val="95000"/>
                  </a:schemeClr>
                </a:solidFill>
              </a:rPr>
              <a:t>Binary</a:t>
            </a:r>
            <a:endParaRPr lang="en-US" dirty="0">
              <a:solidFill>
                <a:schemeClr val="bg1">
                  <a:lumMod val="95000"/>
                </a:schemeClr>
              </a:solidFill>
            </a:endParaRPr>
          </a:p>
        </p:txBody>
      </p:sp>
      <p:sp>
        <p:nvSpPr>
          <p:cNvPr id="121" name="TextBox 120"/>
          <p:cNvSpPr txBox="1"/>
          <p:nvPr/>
        </p:nvSpPr>
        <p:spPr>
          <a:xfrm>
            <a:off x="5519368"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grpSp>
        <p:nvGrpSpPr>
          <p:cNvPr id="19" name="Group 18"/>
          <p:cNvGrpSpPr/>
          <p:nvPr/>
        </p:nvGrpSpPr>
        <p:grpSpPr>
          <a:xfrm>
            <a:off x="4038600" y="3056141"/>
            <a:ext cx="1323990" cy="940788"/>
            <a:chOff x="4114800" y="2053096"/>
            <a:chExt cx="1692864" cy="926441"/>
          </a:xfrm>
        </p:grpSpPr>
        <p:cxnSp>
          <p:nvCxnSpPr>
            <p:cNvPr id="21" name="Straight Connector 20"/>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3"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4"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25" name="Group 24"/>
            <p:cNvGrpSpPr/>
            <p:nvPr/>
          </p:nvGrpSpPr>
          <p:grpSpPr>
            <a:xfrm flipH="1">
              <a:off x="4916081" y="2053096"/>
              <a:ext cx="782231" cy="836154"/>
              <a:chOff x="4267200" y="2211846"/>
              <a:chExt cx="782231" cy="836154"/>
            </a:xfrm>
          </p:grpSpPr>
          <p:sp>
            <p:nvSpPr>
              <p:cNvPr id="26"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7"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8"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sp>
        <p:nvSpPr>
          <p:cNvPr id="34" name="TextBox 33"/>
          <p:cNvSpPr txBox="1"/>
          <p:nvPr/>
        </p:nvSpPr>
        <p:spPr>
          <a:xfrm>
            <a:off x="4363850" y="5410200"/>
            <a:ext cx="4246750" cy="461665"/>
          </a:xfrm>
          <a:prstGeom prst="rect">
            <a:avLst/>
          </a:prstGeom>
          <a:noFill/>
        </p:spPr>
        <p:txBody>
          <a:bodyPr wrap="none" rtlCol="0">
            <a:spAutoFit/>
          </a:bodyPr>
          <a:lstStyle/>
          <a:p>
            <a:r>
              <a:rPr lang="en-US" sz="2400" i="1" dirty="0" smtClean="0">
                <a:solidFill>
                  <a:schemeClr val="bg1">
                    <a:lumMod val="95000"/>
                  </a:schemeClr>
                </a:solidFill>
              </a:rPr>
              <a:t>for points not directly lit by </a:t>
            </a:r>
            <a:r>
              <a:rPr lang="en-US" sz="2400" i="1" dirty="0" smtClean="0">
                <a:solidFill>
                  <a:srgbClr val="FFFF00"/>
                </a:solidFill>
              </a:rPr>
              <a:t>L2</a:t>
            </a:r>
            <a:endParaRPr lang="en-US" sz="2400" i="1" dirty="0">
              <a:solidFill>
                <a:srgbClr val="FFFF00"/>
              </a:solidFill>
            </a:endParaRPr>
          </a:p>
        </p:txBody>
      </p:sp>
      <p:sp>
        <p:nvSpPr>
          <p:cNvPr id="35" name="TextBox 34"/>
          <p:cNvSpPr txBox="1"/>
          <p:nvPr/>
        </p:nvSpPr>
        <p:spPr>
          <a:xfrm>
            <a:off x="4372176" y="6015335"/>
            <a:ext cx="3733388" cy="461665"/>
          </a:xfrm>
          <a:prstGeom prst="rect">
            <a:avLst/>
          </a:prstGeom>
          <a:noFill/>
        </p:spPr>
        <p:txBody>
          <a:bodyPr wrap="none" rtlCol="0">
            <a:spAutoFit/>
          </a:bodyPr>
          <a:lstStyle/>
          <a:p>
            <a:r>
              <a:rPr lang="en-US" sz="2400" i="1" dirty="0" smtClean="0">
                <a:solidFill>
                  <a:schemeClr val="bg1">
                    <a:lumMod val="95000"/>
                  </a:schemeClr>
                </a:solidFill>
              </a:rPr>
              <a:t>for points directly lit by </a:t>
            </a:r>
            <a:r>
              <a:rPr lang="en-US" sz="2400" i="1" dirty="0" smtClean="0">
                <a:solidFill>
                  <a:srgbClr val="FFFF00"/>
                </a:solidFill>
              </a:rPr>
              <a:t>L2</a:t>
            </a:r>
            <a:endParaRPr lang="en-US" sz="2400" i="1" dirty="0">
              <a:solidFill>
                <a:srgbClr val="FFFF00"/>
              </a:solidFill>
            </a:endParaRPr>
          </a:p>
        </p:txBody>
      </p:sp>
      <p:sp>
        <p:nvSpPr>
          <p:cNvPr id="29" name="Isosceles Triangle 28"/>
          <p:cNvSpPr/>
          <p:nvPr/>
        </p:nvSpPr>
        <p:spPr bwMode="auto">
          <a:xfrm>
            <a:off x="2144892"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7" name="TextBox 36"/>
          <p:cNvSpPr txBox="1"/>
          <p:nvPr/>
        </p:nvSpPr>
        <p:spPr>
          <a:xfrm>
            <a:off x="1955189"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pic>
        <p:nvPicPr>
          <p:cNvPr id="38" name="Picture 3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061" y="5351771"/>
            <a:ext cx="3017138" cy="1104579"/>
          </a:xfrm>
          <a:prstGeom prst="rect">
            <a:avLst/>
          </a:prstGeom>
        </p:spPr>
      </p:pic>
    </p:spTree>
    <p:extLst>
      <p:ext uri="{BB962C8B-B14F-4D97-AF65-F5344CB8AC3E}">
        <p14:creationId xmlns:p14="http://schemas.microsoft.com/office/powerpoint/2010/main" val="23401730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5012"/>
          </a:xfrm>
        </p:spPr>
        <p:txBody>
          <a:bodyPr/>
          <a:lstStyle/>
          <a:p>
            <a:r>
              <a:rPr lang="en-US" dirty="0" smtClean="0"/>
              <a:t>A Theoretical Lower Bound for </a:t>
            </a:r>
            <a:r>
              <a:rPr lang="en-US" i="1" dirty="0" smtClean="0"/>
              <a:t>N</a:t>
            </a:r>
            <a:r>
              <a:rPr lang="en-US" dirty="0" smtClean="0"/>
              <a:t> Sources</a:t>
            </a:r>
            <a:endParaRPr lang="en-US" dirty="0"/>
          </a:p>
        </p:txBody>
      </p:sp>
      <p:sp>
        <p:nvSpPr>
          <p:cNvPr id="45" name="Text Box 93"/>
          <p:cNvSpPr txBox="1">
            <a:spLocks noChangeArrowheads="1"/>
          </p:cNvSpPr>
          <p:nvPr/>
        </p:nvSpPr>
        <p:spPr bwMode="auto">
          <a:xfrm>
            <a:off x="2587105"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46" name="Text Box 93"/>
          <p:cNvSpPr txBox="1">
            <a:spLocks noChangeArrowheads="1"/>
          </p:cNvSpPr>
          <p:nvPr/>
        </p:nvSpPr>
        <p:spPr bwMode="auto">
          <a:xfrm>
            <a:off x="4397924"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47" name="Text Box 93"/>
          <p:cNvSpPr txBox="1">
            <a:spLocks noChangeArrowheads="1"/>
          </p:cNvSpPr>
          <p:nvPr/>
        </p:nvSpPr>
        <p:spPr bwMode="auto">
          <a:xfrm>
            <a:off x="6123408"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29" name="Isosceles Triangle 28"/>
          <p:cNvSpPr/>
          <p:nvPr/>
        </p:nvSpPr>
        <p:spPr bwMode="auto">
          <a:xfrm>
            <a:off x="2144892"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0" name="AutoShape 8"/>
          <p:cNvSpPr>
            <a:spLocks noChangeArrowheads="1"/>
          </p:cNvSpPr>
          <p:nvPr/>
        </p:nvSpPr>
        <p:spPr bwMode="auto">
          <a:xfrm rot="5400000">
            <a:off x="24780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Isosceles Triangle 29"/>
          <p:cNvSpPr/>
          <p:nvPr/>
        </p:nvSpPr>
        <p:spPr bwMode="auto">
          <a:xfrm>
            <a:off x="3967984"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a typeface="宋体" pitchFamily="2" charset="-122"/>
            </a:endParaRPr>
          </a:p>
        </p:txBody>
      </p:sp>
      <p:sp>
        <p:nvSpPr>
          <p:cNvPr id="31" name="AutoShape 8"/>
          <p:cNvSpPr>
            <a:spLocks noChangeArrowheads="1"/>
          </p:cNvSpPr>
          <p:nvPr/>
        </p:nvSpPr>
        <p:spPr bwMode="auto">
          <a:xfrm rot="5400000">
            <a:off x="4301168"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AutoShape 8"/>
          <p:cNvSpPr>
            <a:spLocks noChangeArrowheads="1"/>
          </p:cNvSpPr>
          <p:nvPr/>
        </p:nvSpPr>
        <p:spPr bwMode="auto">
          <a:xfrm rot="5400000">
            <a:off x="60594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Content Placeholder 81"/>
          <p:cNvSpPr>
            <a:spLocks noGrp="1"/>
          </p:cNvSpPr>
          <p:nvPr>
            <p:ph idx="1"/>
          </p:nvPr>
        </p:nvSpPr>
        <p:spPr>
          <a:xfrm>
            <a:off x="457200" y="1277939"/>
            <a:ext cx="8686800" cy="703262"/>
          </a:xfrm>
        </p:spPr>
        <p:txBody>
          <a:bodyPr/>
          <a:lstStyle/>
          <a:p>
            <a:r>
              <a:rPr lang="en-US" i="1" dirty="0" smtClean="0">
                <a:solidFill>
                  <a:srgbClr val="FFFF00"/>
                </a:solidFill>
              </a:rPr>
              <a:t>N+1</a:t>
            </a:r>
            <a:r>
              <a:rPr lang="en-US" dirty="0" smtClean="0"/>
              <a:t> images are needed to extract the </a:t>
            </a:r>
            <a:r>
              <a:rPr lang="en-US" i="1" dirty="0" smtClean="0">
                <a:solidFill>
                  <a:srgbClr val="FFFF00"/>
                </a:solidFill>
              </a:rPr>
              <a:t>N</a:t>
            </a:r>
            <a:r>
              <a:rPr lang="en-US" dirty="0" smtClean="0"/>
              <a:t> direct components</a:t>
            </a:r>
            <a:endParaRPr lang="en-US" dirty="0"/>
          </a:p>
        </p:txBody>
      </p:sp>
      <p:sp>
        <p:nvSpPr>
          <p:cNvPr id="118" name="Text Box 4"/>
          <p:cNvSpPr txBox="1">
            <a:spLocks noChangeArrowheads="1"/>
          </p:cNvSpPr>
          <p:nvPr/>
        </p:nvSpPr>
        <p:spPr bwMode="auto">
          <a:xfrm>
            <a:off x="5482610" y="4267200"/>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19" name="Freeform 118"/>
          <p:cNvSpPr/>
          <p:nvPr/>
        </p:nvSpPr>
        <p:spPr>
          <a:xfrm>
            <a:off x="1828800" y="4145214"/>
            <a:ext cx="5334000" cy="579186"/>
          </a:xfrm>
          <a:custGeom>
            <a:avLst/>
            <a:gdLst>
              <a:gd name="connsiteX0" fmla="*/ 0 w 3128669"/>
              <a:gd name="connsiteY0" fmla="*/ 671277 h 671277"/>
              <a:gd name="connsiteX1" fmla="*/ 387212 w 3128669"/>
              <a:gd name="connsiteY1" fmla="*/ 206590 h 671277"/>
              <a:gd name="connsiteX2" fmla="*/ 1130658 w 3128669"/>
              <a:gd name="connsiteY2" fmla="*/ 516381 h 671277"/>
              <a:gd name="connsiteX3" fmla="*/ 1579823 w 3128669"/>
              <a:gd name="connsiteY3" fmla="*/ 562850 h 671277"/>
              <a:gd name="connsiteX4" fmla="*/ 2369735 w 3128669"/>
              <a:gd name="connsiteY4" fmla="*/ 5226 h 671277"/>
              <a:gd name="connsiteX5" fmla="*/ 3128669 w 3128669"/>
              <a:gd name="connsiteY5" fmla="*/ 268548 h 6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669" h="671277">
                <a:moveTo>
                  <a:pt x="0" y="671277"/>
                </a:moveTo>
                <a:cubicBezTo>
                  <a:pt x="99384" y="451841"/>
                  <a:pt x="198769" y="232406"/>
                  <a:pt x="387212" y="206590"/>
                </a:cubicBezTo>
                <a:cubicBezTo>
                  <a:pt x="575655" y="180774"/>
                  <a:pt x="931889" y="457004"/>
                  <a:pt x="1130658" y="516381"/>
                </a:cubicBezTo>
                <a:cubicBezTo>
                  <a:pt x="1329427" y="575758"/>
                  <a:pt x="1373310" y="648042"/>
                  <a:pt x="1579823" y="562850"/>
                </a:cubicBezTo>
                <a:cubicBezTo>
                  <a:pt x="1786336" y="477658"/>
                  <a:pt x="2111594" y="54276"/>
                  <a:pt x="2369735" y="5226"/>
                </a:cubicBezTo>
                <a:cubicBezTo>
                  <a:pt x="2627876" y="-43824"/>
                  <a:pt x="3128669" y="268548"/>
                  <a:pt x="3128669" y="268548"/>
                </a:cubicBezTo>
              </a:path>
            </a:pathLst>
          </a:custGeom>
          <a:ln w="57150" cmpd="sng"/>
          <a:effectLst>
            <a:outerShdw blurRad="40000" dist="20000" dir="5400000" rotWithShape="0">
              <a:schemeClr val="bg2">
                <a:lumMod val="75000"/>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1955189"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sp>
        <p:nvSpPr>
          <p:cNvPr id="120" name="TextBox 119"/>
          <p:cNvSpPr txBox="1"/>
          <p:nvPr/>
        </p:nvSpPr>
        <p:spPr>
          <a:xfrm>
            <a:off x="3810000"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sp>
        <p:nvSpPr>
          <p:cNvPr id="19" name="TextBox 18"/>
          <p:cNvSpPr txBox="1"/>
          <p:nvPr/>
        </p:nvSpPr>
        <p:spPr>
          <a:xfrm>
            <a:off x="5228456" y="3048000"/>
            <a:ext cx="838954" cy="646331"/>
          </a:xfrm>
          <a:prstGeom prst="rect">
            <a:avLst/>
          </a:prstGeom>
          <a:noFill/>
        </p:spPr>
        <p:txBody>
          <a:bodyPr wrap="none" rtlCol="0">
            <a:spAutoFit/>
          </a:bodyPr>
          <a:lstStyle/>
          <a:p>
            <a:pPr algn="ctr"/>
            <a:r>
              <a:rPr lang="en-US" dirty="0" smtClean="0">
                <a:solidFill>
                  <a:schemeClr val="bg1">
                    <a:lumMod val="95000"/>
                  </a:schemeClr>
                </a:solidFill>
              </a:rPr>
              <a:t>0/1</a:t>
            </a:r>
          </a:p>
          <a:p>
            <a:pPr algn="ctr"/>
            <a:r>
              <a:rPr lang="en-US" dirty="0" smtClean="0">
                <a:solidFill>
                  <a:schemeClr val="bg1">
                    <a:lumMod val="95000"/>
                  </a:schemeClr>
                </a:solidFill>
              </a:rPr>
              <a:t>Binary</a:t>
            </a:r>
            <a:endParaRPr lang="en-US" dirty="0">
              <a:solidFill>
                <a:schemeClr val="bg1">
                  <a:lumMod val="95000"/>
                </a:schemeClr>
              </a:solidFill>
            </a:endParaRPr>
          </a:p>
        </p:txBody>
      </p:sp>
      <p:grpSp>
        <p:nvGrpSpPr>
          <p:cNvPr id="21" name="Group 20"/>
          <p:cNvGrpSpPr/>
          <p:nvPr/>
        </p:nvGrpSpPr>
        <p:grpSpPr>
          <a:xfrm>
            <a:off x="5762610" y="3056141"/>
            <a:ext cx="1323990" cy="940788"/>
            <a:chOff x="4114800" y="2053096"/>
            <a:chExt cx="1692864" cy="926441"/>
          </a:xfrm>
        </p:grpSpPr>
        <p:cxnSp>
          <p:nvCxnSpPr>
            <p:cNvPr id="22" name="Straight Connector 21"/>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4"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5"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26" name="Group 25"/>
            <p:cNvGrpSpPr/>
            <p:nvPr/>
          </p:nvGrpSpPr>
          <p:grpSpPr>
            <a:xfrm flipH="1">
              <a:off x="4916081" y="2053096"/>
              <a:ext cx="782231" cy="836154"/>
              <a:chOff x="4267200" y="2211846"/>
              <a:chExt cx="782231" cy="836154"/>
            </a:xfrm>
          </p:grpSpPr>
          <p:sp>
            <p:nvSpPr>
              <p:cNvPr id="27"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8"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4"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sp>
        <p:nvSpPr>
          <p:cNvPr id="35" name="TextBox 34"/>
          <p:cNvSpPr txBox="1"/>
          <p:nvPr/>
        </p:nvSpPr>
        <p:spPr>
          <a:xfrm>
            <a:off x="4363850" y="5410200"/>
            <a:ext cx="4246750" cy="461665"/>
          </a:xfrm>
          <a:prstGeom prst="rect">
            <a:avLst/>
          </a:prstGeom>
          <a:noFill/>
        </p:spPr>
        <p:txBody>
          <a:bodyPr wrap="none" rtlCol="0">
            <a:spAutoFit/>
          </a:bodyPr>
          <a:lstStyle/>
          <a:p>
            <a:r>
              <a:rPr lang="en-US" sz="2400" i="1" dirty="0" smtClean="0">
                <a:solidFill>
                  <a:schemeClr val="bg1">
                    <a:lumMod val="95000"/>
                  </a:schemeClr>
                </a:solidFill>
              </a:rPr>
              <a:t>for points not directly lit by </a:t>
            </a:r>
            <a:r>
              <a:rPr lang="en-US" sz="2400" i="1" dirty="0" smtClean="0">
                <a:solidFill>
                  <a:srgbClr val="FFFF00"/>
                </a:solidFill>
              </a:rPr>
              <a:t>L3</a:t>
            </a:r>
            <a:endParaRPr lang="en-US" sz="2400" i="1" dirty="0">
              <a:solidFill>
                <a:srgbClr val="FFFF00"/>
              </a:solidFill>
            </a:endParaRPr>
          </a:p>
        </p:txBody>
      </p:sp>
      <p:sp>
        <p:nvSpPr>
          <p:cNvPr id="36" name="TextBox 35"/>
          <p:cNvSpPr txBox="1"/>
          <p:nvPr/>
        </p:nvSpPr>
        <p:spPr>
          <a:xfrm>
            <a:off x="4372176" y="6015335"/>
            <a:ext cx="3733388" cy="461665"/>
          </a:xfrm>
          <a:prstGeom prst="rect">
            <a:avLst/>
          </a:prstGeom>
          <a:noFill/>
        </p:spPr>
        <p:txBody>
          <a:bodyPr wrap="none" rtlCol="0">
            <a:spAutoFit/>
          </a:bodyPr>
          <a:lstStyle/>
          <a:p>
            <a:r>
              <a:rPr lang="en-US" sz="2400" i="1" dirty="0" smtClean="0">
                <a:solidFill>
                  <a:schemeClr val="bg1">
                    <a:lumMod val="95000"/>
                  </a:schemeClr>
                </a:solidFill>
              </a:rPr>
              <a:t>for points directly lit by </a:t>
            </a:r>
            <a:r>
              <a:rPr lang="en-US" sz="2400" i="1" dirty="0" smtClean="0">
                <a:solidFill>
                  <a:srgbClr val="FFFF00"/>
                </a:solidFill>
              </a:rPr>
              <a:t>L3</a:t>
            </a:r>
            <a:endParaRPr lang="en-US" sz="2400" i="1" dirty="0">
              <a:solidFill>
                <a:srgbClr val="FFFF00"/>
              </a:solidFill>
            </a:endParaRPr>
          </a:p>
        </p:txBody>
      </p:sp>
      <p:pic>
        <p:nvPicPr>
          <p:cNvPr id="38" name="Picture 3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857" y="5366122"/>
            <a:ext cx="3034343" cy="1110878"/>
          </a:xfrm>
          <a:prstGeom prst="rect">
            <a:avLst/>
          </a:prstGeom>
        </p:spPr>
      </p:pic>
    </p:spTree>
    <p:extLst>
      <p:ext uri="{BB962C8B-B14F-4D97-AF65-F5344CB8AC3E}">
        <p14:creationId xmlns:p14="http://schemas.microsoft.com/office/powerpoint/2010/main" val="15167132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35012"/>
          </a:xfrm>
        </p:spPr>
        <p:txBody>
          <a:bodyPr/>
          <a:lstStyle/>
          <a:p>
            <a:r>
              <a:rPr lang="en-US" dirty="0" smtClean="0"/>
              <a:t>A Theoretical Lower Bound for </a:t>
            </a:r>
            <a:r>
              <a:rPr lang="en-US" i="1" dirty="0" smtClean="0"/>
              <a:t>N</a:t>
            </a:r>
            <a:r>
              <a:rPr lang="en-US" dirty="0" smtClean="0"/>
              <a:t> Sources</a:t>
            </a:r>
            <a:endParaRPr lang="en-US" dirty="0"/>
          </a:p>
        </p:txBody>
      </p:sp>
      <p:sp>
        <p:nvSpPr>
          <p:cNvPr id="45" name="Text Box 93"/>
          <p:cNvSpPr txBox="1">
            <a:spLocks noChangeArrowheads="1"/>
          </p:cNvSpPr>
          <p:nvPr/>
        </p:nvSpPr>
        <p:spPr bwMode="auto">
          <a:xfrm>
            <a:off x="2587105"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46" name="Text Box 93"/>
          <p:cNvSpPr txBox="1">
            <a:spLocks noChangeArrowheads="1"/>
          </p:cNvSpPr>
          <p:nvPr/>
        </p:nvSpPr>
        <p:spPr bwMode="auto">
          <a:xfrm>
            <a:off x="4397924"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47" name="Text Box 93"/>
          <p:cNvSpPr txBox="1">
            <a:spLocks noChangeArrowheads="1"/>
          </p:cNvSpPr>
          <p:nvPr/>
        </p:nvSpPr>
        <p:spPr bwMode="auto">
          <a:xfrm>
            <a:off x="6123408" y="206906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29" name="Isosceles Triangle 28"/>
          <p:cNvSpPr/>
          <p:nvPr/>
        </p:nvSpPr>
        <p:spPr bwMode="auto">
          <a:xfrm>
            <a:off x="2144892"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0" name="AutoShape 8"/>
          <p:cNvSpPr>
            <a:spLocks noChangeArrowheads="1"/>
          </p:cNvSpPr>
          <p:nvPr/>
        </p:nvSpPr>
        <p:spPr bwMode="auto">
          <a:xfrm rot="5400000">
            <a:off x="24780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Isosceles Triangle 29"/>
          <p:cNvSpPr/>
          <p:nvPr/>
        </p:nvSpPr>
        <p:spPr bwMode="auto">
          <a:xfrm>
            <a:off x="3967984" y="3041157"/>
            <a:ext cx="1284108" cy="921244"/>
          </a:xfrm>
          <a:prstGeom prst="triangl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a typeface="宋体" pitchFamily="2" charset="-122"/>
            </a:endParaRPr>
          </a:p>
        </p:txBody>
      </p:sp>
      <p:sp>
        <p:nvSpPr>
          <p:cNvPr id="31" name="AutoShape 8"/>
          <p:cNvSpPr>
            <a:spLocks noChangeArrowheads="1"/>
          </p:cNvSpPr>
          <p:nvPr/>
        </p:nvSpPr>
        <p:spPr bwMode="auto">
          <a:xfrm rot="5400000">
            <a:off x="4301168"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AutoShape 8"/>
          <p:cNvSpPr>
            <a:spLocks noChangeArrowheads="1"/>
          </p:cNvSpPr>
          <p:nvPr/>
        </p:nvSpPr>
        <p:spPr bwMode="auto">
          <a:xfrm rot="5400000">
            <a:off x="6059476" y="244397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Content Placeholder 81"/>
          <p:cNvSpPr>
            <a:spLocks noGrp="1"/>
          </p:cNvSpPr>
          <p:nvPr>
            <p:ph idx="1"/>
          </p:nvPr>
        </p:nvSpPr>
        <p:spPr>
          <a:xfrm>
            <a:off x="457200" y="1277939"/>
            <a:ext cx="8686800" cy="703262"/>
          </a:xfrm>
        </p:spPr>
        <p:txBody>
          <a:bodyPr/>
          <a:lstStyle/>
          <a:p>
            <a:r>
              <a:rPr lang="en-US" i="1" dirty="0" smtClean="0">
                <a:solidFill>
                  <a:srgbClr val="FFFF00"/>
                </a:solidFill>
              </a:rPr>
              <a:t>N+1</a:t>
            </a:r>
            <a:r>
              <a:rPr lang="en-US" dirty="0" smtClean="0"/>
              <a:t> images are needed to extract the </a:t>
            </a:r>
            <a:r>
              <a:rPr lang="en-US" i="1" dirty="0" smtClean="0">
                <a:solidFill>
                  <a:srgbClr val="FFFF00"/>
                </a:solidFill>
              </a:rPr>
              <a:t>N</a:t>
            </a:r>
            <a:r>
              <a:rPr lang="en-US" dirty="0" smtClean="0"/>
              <a:t> direct components</a:t>
            </a:r>
            <a:endParaRPr lang="en-US" dirty="0"/>
          </a:p>
        </p:txBody>
      </p:sp>
      <p:sp>
        <p:nvSpPr>
          <p:cNvPr id="118" name="Text Box 4"/>
          <p:cNvSpPr txBox="1">
            <a:spLocks noChangeArrowheads="1"/>
          </p:cNvSpPr>
          <p:nvPr/>
        </p:nvSpPr>
        <p:spPr bwMode="auto">
          <a:xfrm>
            <a:off x="5482610" y="4267200"/>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19" name="Freeform 118"/>
          <p:cNvSpPr/>
          <p:nvPr/>
        </p:nvSpPr>
        <p:spPr>
          <a:xfrm>
            <a:off x="1828800" y="4145214"/>
            <a:ext cx="5334000" cy="579186"/>
          </a:xfrm>
          <a:custGeom>
            <a:avLst/>
            <a:gdLst>
              <a:gd name="connsiteX0" fmla="*/ 0 w 3128669"/>
              <a:gd name="connsiteY0" fmla="*/ 671277 h 671277"/>
              <a:gd name="connsiteX1" fmla="*/ 387212 w 3128669"/>
              <a:gd name="connsiteY1" fmla="*/ 206590 h 671277"/>
              <a:gd name="connsiteX2" fmla="*/ 1130658 w 3128669"/>
              <a:gd name="connsiteY2" fmla="*/ 516381 h 671277"/>
              <a:gd name="connsiteX3" fmla="*/ 1579823 w 3128669"/>
              <a:gd name="connsiteY3" fmla="*/ 562850 h 671277"/>
              <a:gd name="connsiteX4" fmla="*/ 2369735 w 3128669"/>
              <a:gd name="connsiteY4" fmla="*/ 5226 h 671277"/>
              <a:gd name="connsiteX5" fmla="*/ 3128669 w 3128669"/>
              <a:gd name="connsiteY5" fmla="*/ 268548 h 6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669" h="671277">
                <a:moveTo>
                  <a:pt x="0" y="671277"/>
                </a:moveTo>
                <a:cubicBezTo>
                  <a:pt x="99384" y="451841"/>
                  <a:pt x="198769" y="232406"/>
                  <a:pt x="387212" y="206590"/>
                </a:cubicBezTo>
                <a:cubicBezTo>
                  <a:pt x="575655" y="180774"/>
                  <a:pt x="931889" y="457004"/>
                  <a:pt x="1130658" y="516381"/>
                </a:cubicBezTo>
                <a:cubicBezTo>
                  <a:pt x="1329427" y="575758"/>
                  <a:pt x="1373310" y="648042"/>
                  <a:pt x="1579823" y="562850"/>
                </a:cubicBezTo>
                <a:cubicBezTo>
                  <a:pt x="1786336" y="477658"/>
                  <a:pt x="2111594" y="54276"/>
                  <a:pt x="2369735" y="5226"/>
                </a:cubicBezTo>
                <a:cubicBezTo>
                  <a:pt x="2627876" y="-43824"/>
                  <a:pt x="3128669" y="268548"/>
                  <a:pt x="3128669" y="268548"/>
                </a:cubicBezTo>
              </a:path>
            </a:pathLst>
          </a:custGeom>
          <a:ln w="57150" cmpd="sng"/>
          <a:effectLst>
            <a:outerShdw blurRad="40000" dist="20000" dir="5400000" rotWithShape="0">
              <a:schemeClr val="bg2">
                <a:lumMod val="75000"/>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1955189"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sp>
        <p:nvSpPr>
          <p:cNvPr id="120" name="TextBox 119"/>
          <p:cNvSpPr txBox="1"/>
          <p:nvPr/>
        </p:nvSpPr>
        <p:spPr>
          <a:xfrm>
            <a:off x="3810000" y="3352800"/>
            <a:ext cx="505555" cy="369332"/>
          </a:xfrm>
          <a:prstGeom prst="rect">
            <a:avLst/>
          </a:prstGeom>
          <a:noFill/>
        </p:spPr>
        <p:txBody>
          <a:bodyPr wrap="none" rtlCol="0">
            <a:spAutoFit/>
          </a:bodyPr>
          <a:lstStyle/>
          <a:p>
            <a:r>
              <a:rPr lang="en-US" dirty="0" smtClean="0">
                <a:solidFill>
                  <a:schemeClr val="bg1">
                    <a:lumMod val="95000"/>
                  </a:schemeClr>
                </a:solidFill>
              </a:rPr>
              <a:t>0.5</a:t>
            </a:r>
            <a:endParaRPr lang="en-US" dirty="0">
              <a:solidFill>
                <a:schemeClr val="bg1">
                  <a:lumMod val="95000"/>
                </a:schemeClr>
              </a:solidFill>
            </a:endParaRPr>
          </a:p>
        </p:txBody>
      </p:sp>
      <p:sp>
        <p:nvSpPr>
          <p:cNvPr id="19" name="TextBox 18"/>
          <p:cNvSpPr txBox="1"/>
          <p:nvPr/>
        </p:nvSpPr>
        <p:spPr>
          <a:xfrm>
            <a:off x="5228456" y="3048000"/>
            <a:ext cx="838954" cy="646331"/>
          </a:xfrm>
          <a:prstGeom prst="rect">
            <a:avLst/>
          </a:prstGeom>
          <a:noFill/>
        </p:spPr>
        <p:txBody>
          <a:bodyPr wrap="none" rtlCol="0">
            <a:spAutoFit/>
          </a:bodyPr>
          <a:lstStyle/>
          <a:p>
            <a:pPr algn="ctr"/>
            <a:r>
              <a:rPr lang="en-US" dirty="0" smtClean="0">
                <a:solidFill>
                  <a:schemeClr val="bg1">
                    <a:lumMod val="95000"/>
                  </a:schemeClr>
                </a:solidFill>
              </a:rPr>
              <a:t>0/1</a:t>
            </a:r>
          </a:p>
          <a:p>
            <a:pPr algn="ctr"/>
            <a:r>
              <a:rPr lang="en-US" dirty="0" smtClean="0">
                <a:solidFill>
                  <a:schemeClr val="bg1">
                    <a:lumMod val="95000"/>
                  </a:schemeClr>
                </a:solidFill>
              </a:rPr>
              <a:t>Binary</a:t>
            </a:r>
            <a:endParaRPr lang="en-US" dirty="0">
              <a:solidFill>
                <a:schemeClr val="bg1">
                  <a:lumMod val="95000"/>
                </a:schemeClr>
              </a:solidFill>
            </a:endParaRPr>
          </a:p>
        </p:txBody>
      </p:sp>
      <p:grpSp>
        <p:nvGrpSpPr>
          <p:cNvPr id="21" name="Group 20"/>
          <p:cNvGrpSpPr/>
          <p:nvPr/>
        </p:nvGrpSpPr>
        <p:grpSpPr>
          <a:xfrm>
            <a:off x="5762610" y="3056141"/>
            <a:ext cx="1323990" cy="940788"/>
            <a:chOff x="4114800" y="2053096"/>
            <a:chExt cx="1692864" cy="926441"/>
          </a:xfrm>
        </p:grpSpPr>
        <p:cxnSp>
          <p:nvCxnSpPr>
            <p:cNvPr id="22" name="Straight Connector 21"/>
            <p:cNvCxnSpPr/>
            <p:nvPr/>
          </p:nvCxnSpPr>
          <p:spPr bwMode="auto">
            <a:xfrm>
              <a:off x="4893264" y="2065137"/>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Isosceles Triangle 54"/>
            <p:cNvSpPr/>
            <p:nvPr/>
          </p:nvSpPr>
          <p:spPr bwMode="auto">
            <a:xfrm>
              <a:off x="4114800" y="20657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4" name="Isosceles Triangle 55"/>
            <p:cNvSpPr/>
            <p:nvPr/>
          </p:nvSpPr>
          <p:spPr bwMode="auto">
            <a:xfrm>
              <a:off x="4351374" y="20657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5" name="Isosceles Triangle 56"/>
            <p:cNvSpPr/>
            <p:nvPr/>
          </p:nvSpPr>
          <p:spPr bwMode="auto">
            <a:xfrm>
              <a:off x="4630774" y="20594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nvGrpSpPr>
            <p:cNvPr id="26" name="Group 25"/>
            <p:cNvGrpSpPr/>
            <p:nvPr/>
          </p:nvGrpSpPr>
          <p:grpSpPr>
            <a:xfrm flipH="1">
              <a:off x="4916081" y="2053096"/>
              <a:ext cx="782231" cy="836154"/>
              <a:chOff x="4267200" y="2211846"/>
              <a:chExt cx="782231" cy="836154"/>
            </a:xfrm>
          </p:grpSpPr>
          <p:sp>
            <p:nvSpPr>
              <p:cNvPr id="27" name="Isosceles Triangle 54"/>
              <p:cNvSpPr/>
              <p:nvPr/>
            </p:nvSpPr>
            <p:spPr bwMode="auto">
              <a:xfrm>
                <a:off x="4267200" y="2218196"/>
                <a:ext cx="76790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767907"/>
                  <a:gd name="connsiteY0" fmla="*/ 829804 h 829804"/>
                  <a:gd name="connsiteX1" fmla="*/ 767907 w 767907"/>
                  <a:gd name="connsiteY1" fmla="*/ 0 h 829804"/>
                  <a:gd name="connsiteX2" fmla="*/ 272163 w 767907"/>
                  <a:gd name="connsiteY2" fmla="*/ 823454 h 829804"/>
                  <a:gd name="connsiteX3" fmla="*/ 0 w 76790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767907" h="829804">
                    <a:moveTo>
                      <a:pt x="0" y="829804"/>
                    </a:moveTo>
                    <a:lnTo>
                      <a:pt x="767907" y="0"/>
                    </a:lnTo>
                    <a:lnTo>
                      <a:pt x="272163" y="823454"/>
                    </a:lnTo>
                    <a:lnTo>
                      <a:pt x="0" y="829804"/>
                    </a:lnTo>
                    <a:close/>
                  </a:path>
                </a:pathLst>
              </a:cu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8" name="Isosceles Triangle 55"/>
              <p:cNvSpPr/>
              <p:nvPr/>
            </p:nvSpPr>
            <p:spPr bwMode="auto">
              <a:xfrm>
                <a:off x="4503774" y="2218196"/>
                <a:ext cx="545657" cy="82345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1326263"/>
                  <a:gd name="connsiteY0" fmla="*/ 836154 h 836154"/>
                  <a:gd name="connsiteX1" fmla="*/ 558357 w 1326263"/>
                  <a:gd name="connsiteY1" fmla="*/ 0 h 836154"/>
                  <a:gd name="connsiteX2" fmla="*/ 1326263 w 1326263"/>
                  <a:gd name="connsiteY2" fmla="*/ 829804 h 836154"/>
                  <a:gd name="connsiteX3" fmla="*/ 0 w 1326263"/>
                  <a:gd name="connsiteY3" fmla="*/ 836154 h 836154"/>
                  <a:gd name="connsiteX0" fmla="*/ 0 w 1313563"/>
                  <a:gd name="connsiteY0" fmla="*/ 804404 h 829804"/>
                  <a:gd name="connsiteX1" fmla="*/ 545657 w 1313563"/>
                  <a:gd name="connsiteY1" fmla="*/ 0 h 829804"/>
                  <a:gd name="connsiteX2" fmla="*/ 1313563 w 1313563"/>
                  <a:gd name="connsiteY2" fmla="*/ 829804 h 829804"/>
                  <a:gd name="connsiteX3" fmla="*/ 0 w 1313563"/>
                  <a:gd name="connsiteY3" fmla="*/ 804404 h 829804"/>
                  <a:gd name="connsiteX0" fmla="*/ 0 w 1313563"/>
                  <a:gd name="connsiteY0" fmla="*/ 823454 h 829804"/>
                  <a:gd name="connsiteX1" fmla="*/ 545657 w 1313563"/>
                  <a:gd name="connsiteY1" fmla="*/ 0 h 829804"/>
                  <a:gd name="connsiteX2" fmla="*/ 1313563 w 1313563"/>
                  <a:gd name="connsiteY2" fmla="*/ 829804 h 829804"/>
                  <a:gd name="connsiteX3" fmla="*/ 0 w 1313563"/>
                  <a:gd name="connsiteY3" fmla="*/ 823454 h 829804"/>
                  <a:gd name="connsiteX0" fmla="*/ 0 w 545657"/>
                  <a:gd name="connsiteY0" fmla="*/ 823454 h 829804"/>
                  <a:gd name="connsiteX1" fmla="*/ 545657 w 545657"/>
                  <a:gd name="connsiteY1" fmla="*/ 0 h 829804"/>
                  <a:gd name="connsiteX2" fmla="*/ 272163 w 545657"/>
                  <a:gd name="connsiteY2" fmla="*/ 829804 h 829804"/>
                  <a:gd name="connsiteX3" fmla="*/ 0 w 545657"/>
                  <a:gd name="connsiteY3" fmla="*/ 823454 h 829804"/>
                  <a:gd name="connsiteX0" fmla="*/ 0 w 545657"/>
                  <a:gd name="connsiteY0" fmla="*/ 823454 h 823454"/>
                  <a:gd name="connsiteX1" fmla="*/ 545657 w 545657"/>
                  <a:gd name="connsiteY1" fmla="*/ 0 h 823454"/>
                  <a:gd name="connsiteX2" fmla="*/ 278513 w 545657"/>
                  <a:gd name="connsiteY2" fmla="*/ 804404 h 823454"/>
                  <a:gd name="connsiteX3" fmla="*/ 0 w 545657"/>
                  <a:gd name="connsiteY3" fmla="*/ 823454 h 823454"/>
                  <a:gd name="connsiteX0" fmla="*/ 0 w 545657"/>
                  <a:gd name="connsiteY0" fmla="*/ 823454 h 823454"/>
                  <a:gd name="connsiteX1" fmla="*/ 545657 w 545657"/>
                  <a:gd name="connsiteY1" fmla="*/ 0 h 823454"/>
                  <a:gd name="connsiteX2" fmla="*/ 278513 w 545657"/>
                  <a:gd name="connsiteY2" fmla="*/ 823454 h 823454"/>
                  <a:gd name="connsiteX3" fmla="*/ 0 w 545657"/>
                  <a:gd name="connsiteY3" fmla="*/ 823454 h 823454"/>
                </a:gdLst>
                <a:ahLst/>
                <a:cxnLst>
                  <a:cxn ang="0">
                    <a:pos x="connsiteX0" y="connsiteY0"/>
                  </a:cxn>
                  <a:cxn ang="0">
                    <a:pos x="connsiteX1" y="connsiteY1"/>
                  </a:cxn>
                  <a:cxn ang="0">
                    <a:pos x="connsiteX2" y="connsiteY2"/>
                  </a:cxn>
                  <a:cxn ang="0">
                    <a:pos x="connsiteX3" y="connsiteY3"/>
                  </a:cxn>
                </a:cxnLst>
                <a:rect l="l" t="t" r="r" b="b"/>
                <a:pathLst>
                  <a:path w="545657" h="823454">
                    <a:moveTo>
                      <a:pt x="0" y="823454"/>
                    </a:moveTo>
                    <a:lnTo>
                      <a:pt x="545657" y="0"/>
                    </a:lnTo>
                    <a:lnTo>
                      <a:pt x="278513" y="823454"/>
                    </a:lnTo>
                    <a:lnTo>
                      <a:pt x="0" y="823454"/>
                    </a:lnTo>
                    <a:close/>
                  </a:path>
                </a:pathLst>
              </a:cu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34" name="Isosceles Triangle 56"/>
              <p:cNvSpPr/>
              <p:nvPr/>
            </p:nvSpPr>
            <p:spPr bwMode="auto">
              <a:xfrm>
                <a:off x="4783174" y="2211846"/>
                <a:ext cx="266257" cy="829804"/>
              </a:xfrm>
              <a:custGeom>
                <a:avLst/>
                <a:gdLst>
                  <a:gd name="connsiteX0" fmla="*/ 0 w 1535813"/>
                  <a:gd name="connsiteY0" fmla="*/ 829804 h 829804"/>
                  <a:gd name="connsiteX1" fmla="*/ 767907 w 1535813"/>
                  <a:gd name="connsiteY1" fmla="*/ 0 h 829804"/>
                  <a:gd name="connsiteX2" fmla="*/ 1535813 w 1535813"/>
                  <a:gd name="connsiteY2" fmla="*/ 829804 h 829804"/>
                  <a:gd name="connsiteX3" fmla="*/ 0 w 1535813"/>
                  <a:gd name="connsiteY3" fmla="*/ 829804 h 829804"/>
                  <a:gd name="connsiteX0" fmla="*/ 0 w 996063"/>
                  <a:gd name="connsiteY0" fmla="*/ 829804 h 829804"/>
                  <a:gd name="connsiteX1" fmla="*/ 767907 w 996063"/>
                  <a:gd name="connsiteY1" fmla="*/ 0 h 829804"/>
                  <a:gd name="connsiteX2" fmla="*/ 996063 w 996063"/>
                  <a:gd name="connsiteY2" fmla="*/ 817104 h 829804"/>
                  <a:gd name="connsiteX3" fmla="*/ 0 w 996063"/>
                  <a:gd name="connsiteY3" fmla="*/ 829804 h 829804"/>
                  <a:gd name="connsiteX0" fmla="*/ 0 w 475363"/>
                  <a:gd name="connsiteY0" fmla="*/ 867904 h 867904"/>
                  <a:gd name="connsiteX1" fmla="*/ 247207 w 475363"/>
                  <a:gd name="connsiteY1" fmla="*/ 0 h 867904"/>
                  <a:gd name="connsiteX2" fmla="*/ 475363 w 475363"/>
                  <a:gd name="connsiteY2" fmla="*/ 817104 h 867904"/>
                  <a:gd name="connsiteX3" fmla="*/ 0 w 475363"/>
                  <a:gd name="connsiteY3" fmla="*/ 867904 h 867904"/>
                  <a:gd name="connsiteX0" fmla="*/ 0 w 494413"/>
                  <a:gd name="connsiteY0" fmla="*/ 829804 h 829804"/>
                  <a:gd name="connsiteX1" fmla="*/ 266257 w 494413"/>
                  <a:gd name="connsiteY1" fmla="*/ 0 h 829804"/>
                  <a:gd name="connsiteX2" fmla="*/ 494413 w 494413"/>
                  <a:gd name="connsiteY2" fmla="*/ 817104 h 829804"/>
                  <a:gd name="connsiteX3" fmla="*/ 0 w 494413"/>
                  <a:gd name="connsiteY3" fmla="*/ 829804 h 829804"/>
                  <a:gd name="connsiteX0" fmla="*/ 0 w 266257"/>
                  <a:gd name="connsiteY0" fmla="*/ 829804 h 829804"/>
                  <a:gd name="connsiteX1" fmla="*/ 266257 w 266257"/>
                  <a:gd name="connsiteY1" fmla="*/ 0 h 829804"/>
                  <a:gd name="connsiteX2" fmla="*/ 240413 w 266257"/>
                  <a:gd name="connsiteY2" fmla="*/ 829804 h 829804"/>
                  <a:gd name="connsiteX3" fmla="*/ 0 w 266257"/>
                  <a:gd name="connsiteY3" fmla="*/ 829804 h 829804"/>
                  <a:gd name="connsiteX0" fmla="*/ 0 w 266257"/>
                  <a:gd name="connsiteY0" fmla="*/ 829804 h 829804"/>
                  <a:gd name="connsiteX1" fmla="*/ 266257 w 266257"/>
                  <a:gd name="connsiteY1" fmla="*/ 0 h 829804"/>
                  <a:gd name="connsiteX2" fmla="*/ 202313 w 266257"/>
                  <a:gd name="connsiteY2" fmla="*/ 829804 h 829804"/>
                  <a:gd name="connsiteX3" fmla="*/ 0 w 266257"/>
                  <a:gd name="connsiteY3" fmla="*/ 829804 h 829804"/>
                </a:gdLst>
                <a:ahLst/>
                <a:cxnLst>
                  <a:cxn ang="0">
                    <a:pos x="connsiteX0" y="connsiteY0"/>
                  </a:cxn>
                  <a:cxn ang="0">
                    <a:pos x="connsiteX1" y="connsiteY1"/>
                  </a:cxn>
                  <a:cxn ang="0">
                    <a:pos x="connsiteX2" y="connsiteY2"/>
                  </a:cxn>
                  <a:cxn ang="0">
                    <a:pos x="connsiteX3" y="connsiteY3"/>
                  </a:cxn>
                </a:cxnLst>
                <a:rect l="l" t="t" r="r" b="b"/>
                <a:pathLst>
                  <a:path w="266257" h="829804">
                    <a:moveTo>
                      <a:pt x="0" y="829804"/>
                    </a:moveTo>
                    <a:lnTo>
                      <a:pt x="266257" y="0"/>
                    </a:lnTo>
                    <a:lnTo>
                      <a:pt x="202313" y="829804"/>
                    </a:lnTo>
                    <a:lnTo>
                      <a:pt x="0" y="829804"/>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grpSp>
      <p:sp>
        <p:nvSpPr>
          <p:cNvPr id="32" name="Rounded Rectangle 31"/>
          <p:cNvSpPr/>
          <p:nvPr/>
        </p:nvSpPr>
        <p:spPr bwMode="auto">
          <a:xfrm>
            <a:off x="2133600" y="5410200"/>
            <a:ext cx="4267622" cy="914400"/>
          </a:xfrm>
          <a:prstGeom prst="roundRect">
            <a:avLst/>
          </a:prstGeom>
          <a:no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pic>
        <p:nvPicPr>
          <p:cNvPr id="37" name="Picture 3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630" y="5562600"/>
            <a:ext cx="2637667" cy="542730"/>
          </a:xfrm>
          <a:prstGeom prst="rect">
            <a:avLst/>
          </a:prstGeom>
        </p:spPr>
      </p:pic>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715000"/>
            <a:ext cx="1929067" cy="338763"/>
          </a:xfrm>
          <a:prstGeom prst="rect">
            <a:avLst/>
          </a:prstGeom>
        </p:spPr>
      </p:pic>
    </p:spTree>
    <p:extLst>
      <p:ext uri="{BB962C8B-B14F-4D97-AF65-F5344CB8AC3E}">
        <p14:creationId xmlns:p14="http://schemas.microsoft.com/office/powerpoint/2010/main" val="301704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Issues and The Solution</a:t>
            </a:r>
            <a:endParaRPr lang="en-US" dirty="0"/>
          </a:p>
        </p:txBody>
      </p:sp>
      <p:sp>
        <p:nvSpPr>
          <p:cNvPr id="3" name="Content Placeholder 2"/>
          <p:cNvSpPr>
            <a:spLocks noGrp="1"/>
          </p:cNvSpPr>
          <p:nvPr>
            <p:ph idx="1"/>
          </p:nvPr>
        </p:nvSpPr>
        <p:spPr>
          <a:xfrm>
            <a:off x="457200" y="1277939"/>
            <a:ext cx="8229600" cy="2151062"/>
          </a:xfrm>
        </p:spPr>
        <p:txBody>
          <a:bodyPr/>
          <a:lstStyle/>
          <a:p>
            <a:r>
              <a:rPr lang="en-US" dirty="0" smtClean="0"/>
              <a:t>Difficult to create sharp step edges in illumination</a:t>
            </a:r>
          </a:p>
          <a:p>
            <a:pPr lvl="1"/>
            <a:r>
              <a:rPr lang="en-US" dirty="0" smtClean="0">
                <a:solidFill>
                  <a:srgbClr val="FFFF00"/>
                </a:solidFill>
              </a:rPr>
              <a:t>Cross-talk, color bleeding, screen door effect, defocus, etc.</a:t>
            </a:r>
          </a:p>
          <a:p>
            <a:pPr lvl="1"/>
            <a:endParaRPr lang="en-US" dirty="0"/>
          </a:p>
          <a:p>
            <a:r>
              <a:rPr lang="en-US" dirty="0" smtClean="0"/>
              <a:t>Image intensity change is small, and sensitive to noise</a:t>
            </a:r>
          </a:p>
          <a:p>
            <a:pPr lvl="1"/>
            <a:r>
              <a:rPr lang="en-US" dirty="0" smtClean="0">
                <a:solidFill>
                  <a:srgbClr val="FFFF00"/>
                </a:solidFill>
              </a:rPr>
              <a:t>Only one source changes its pattern at a time </a:t>
            </a:r>
            <a:endParaRPr lang="en-US" dirty="0">
              <a:solidFill>
                <a:srgbClr val="FFFF00"/>
              </a:solidFill>
            </a:endParaRPr>
          </a:p>
        </p:txBody>
      </p:sp>
      <p:sp>
        <p:nvSpPr>
          <p:cNvPr id="4" name="Content Placeholder 2"/>
          <p:cNvSpPr txBox="1">
            <a:spLocks/>
          </p:cNvSpPr>
          <p:nvPr/>
        </p:nvSpPr>
        <p:spPr bwMode="auto">
          <a:xfrm>
            <a:off x="457200" y="3792538"/>
            <a:ext cx="8229600" cy="21510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pPr marL="0" indent="0">
              <a:buNone/>
            </a:pPr>
            <a:r>
              <a:rPr lang="en-US" sz="2800" dirty="0" smtClean="0">
                <a:solidFill>
                  <a:srgbClr val="FF6600"/>
                </a:solidFill>
              </a:rPr>
              <a:t>Solutions:</a:t>
            </a:r>
          </a:p>
          <a:p>
            <a:pPr>
              <a:lnSpc>
                <a:spcPct val="200000"/>
              </a:lnSpc>
            </a:pPr>
            <a:r>
              <a:rPr lang="en-US" dirty="0" smtClean="0"/>
              <a:t>Use a shifting checkerboard pattern </a:t>
            </a:r>
            <a:r>
              <a:rPr lang="en-US" dirty="0" smtClean="0">
                <a:sym typeface="Wingdings"/>
              </a:rPr>
              <a:t> lots of images</a:t>
            </a:r>
          </a:p>
          <a:p>
            <a:pPr>
              <a:lnSpc>
                <a:spcPct val="200000"/>
              </a:lnSpc>
            </a:pPr>
            <a:r>
              <a:rPr lang="en-US" dirty="0" smtClean="0">
                <a:sym typeface="Wingdings"/>
              </a:rPr>
              <a:t>Use sinusoid patterns, one temporal frequency per light</a:t>
            </a:r>
            <a:endParaRPr lang="en-US" dirty="0"/>
          </a:p>
        </p:txBody>
      </p:sp>
      <p:sp>
        <p:nvSpPr>
          <p:cNvPr id="5" name="Rectangle 4"/>
          <p:cNvSpPr/>
          <p:nvPr/>
        </p:nvSpPr>
        <p:spPr bwMode="auto">
          <a:xfrm>
            <a:off x="228600" y="5181600"/>
            <a:ext cx="8458200" cy="9144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noFill/>
              <a:effectLst/>
              <a:latin typeface="Arial" charset="0"/>
              <a:ea typeface="宋体" pitchFamily="2" charset="-122"/>
            </a:endParaRPr>
          </a:p>
        </p:txBody>
      </p:sp>
    </p:spTree>
    <p:extLst>
      <p:ext uri="{BB962C8B-B14F-4D97-AF65-F5344CB8AC3E}">
        <p14:creationId xmlns:p14="http://schemas.microsoft.com/office/powerpoint/2010/main" val="37189202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Modulated Multiplexing</a:t>
            </a:r>
          </a:p>
        </p:txBody>
      </p:sp>
      <p:sp>
        <p:nvSpPr>
          <p:cNvPr id="3" name="Content Placeholder 2"/>
          <p:cNvSpPr>
            <a:spLocks noGrp="1"/>
          </p:cNvSpPr>
          <p:nvPr>
            <p:ph idx="1"/>
          </p:nvPr>
        </p:nvSpPr>
        <p:spPr>
          <a:xfrm>
            <a:off x="457200" y="1277939"/>
            <a:ext cx="8534400" cy="931862"/>
          </a:xfrm>
        </p:spPr>
        <p:txBody>
          <a:bodyPr/>
          <a:lstStyle/>
          <a:p>
            <a:r>
              <a:rPr lang="en-US" dirty="0" smtClean="0"/>
              <a:t>Modulate each source with a high-frequency sinusoid</a:t>
            </a:r>
          </a:p>
          <a:p>
            <a:r>
              <a:rPr lang="en-US" dirty="0" smtClean="0"/>
              <a:t>Move modulation pattern with a </a:t>
            </a:r>
            <a:r>
              <a:rPr lang="en-US" dirty="0" smtClean="0">
                <a:solidFill>
                  <a:srgbClr val="FFFF00"/>
                </a:solidFill>
              </a:rPr>
              <a:t>unique</a:t>
            </a:r>
            <a:r>
              <a:rPr lang="en-US" dirty="0" smtClean="0"/>
              <a:t> speed per source</a:t>
            </a:r>
          </a:p>
          <a:p>
            <a:pPr marL="0" indent="0">
              <a:buNone/>
            </a:pPr>
            <a:endParaRPr lang="en-US" dirty="0"/>
          </a:p>
        </p:txBody>
      </p:sp>
      <p:sp>
        <p:nvSpPr>
          <p:cNvPr id="4" name="Text Box 93"/>
          <p:cNvSpPr txBox="1">
            <a:spLocks noChangeArrowheads="1"/>
          </p:cNvSpPr>
          <p:nvPr/>
        </p:nvSpPr>
        <p:spPr bwMode="auto">
          <a:xfrm>
            <a:off x="2587105" y="2420122"/>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5" name="Text Box 93"/>
          <p:cNvSpPr txBox="1">
            <a:spLocks noChangeArrowheads="1"/>
          </p:cNvSpPr>
          <p:nvPr/>
        </p:nvSpPr>
        <p:spPr bwMode="auto">
          <a:xfrm>
            <a:off x="4397924" y="2420122"/>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6123408" y="2420122"/>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8" name="AutoShape 8"/>
          <p:cNvSpPr>
            <a:spLocks noChangeArrowheads="1"/>
          </p:cNvSpPr>
          <p:nvPr/>
        </p:nvSpPr>
        <p:spPr bwMode="auto">
          <a:xfrm rot="5400000">
            <a:off x="2478076" y="2795030"/>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AutoShape 8"/>
          <p:cNvSpPr>
            <a:spLocks noChangeArrowheads="1"/>
          </p:cNvSpPr>
          <p:nvPr/>
        </p:nvSpPr>
        <p:spPr bwMode="auto">
          <a:xfrm rot="5400000">
            <a:off x="4301168" y="2795030"/>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AutoShape 8"/>
          <p:cNvSpPr>
            <a:spLocks noChangeArrowheads="1"/>
          </p:cNvSpPr>
          <p:nvPr/>
        </p:nvSpPr>
        <p:spPr bwMode="auto">
          <a:xfrm rot="5400000">
            <a:off x="6059476" y="2795030"/>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4"/>
          <p:cNvSpPr txBox="1">
            <a:spLocks noChangeArrowheads="1"/>
          </p:cNvSpPr>
          <p:nvPr/>
        </p:nvSpPr>
        <p:spPr bwMode="auto">
          <a:xfrm>
            <a:off x="5482610" y="4876800"/>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4" name="Freeform 13"/>
          <p:cNvSpPr/>
          <p:nvPr/>
        </p:nvSpPr>
        <p:spPr>
          <a:xfrm>
            <a:off x="1828800" y="4648200"/>
            <a:ext cx="5334000" cy="579186"/>
          </a:xfrm>
          <a:custGeom>
            <a:avLst/>
            <a:gdLst>
              <a:gd name="connsiteX0" fmla="*/ 0 w 3128669"/>
              <a:gd name="connsiteY0" fmla="*/ 671277 h 671277"/>
              <a:gd name="connsiteX1" fmla="*/ 387212 w 3128669"/>
              <a:gd name="connsiteY1" fmla="*/ 206590 h 671277"/>
              <a:gd name="connsiteX2" fmla="*/ 1130658 w 3128669"/>
              <a:gd name="connsiteY2" fmla="*/ 516381 h 671277"/>
              <a:gd name="connsiteX3" fmla="*/ 1579823 w 3128669"/>
              <a:gd name="connsiteY3" fmla="*/ 562850 h 671277"/>
              <a:gd name="connsiteX4" fmla="*/ 2369735 w 3128669"/>
              <a:gd name="connsiteY4" fmla="*/ 5226 h 671277"/>
              <a:gd name="connsiteX5" fmla="*/ 3128669 w 3128669"/>
              <a:gd name="connsiteY5" fmla="*/ 268548 h 6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669" h="671277">
                <a:moveTo>
                  <a:pt x="0" y="671277"/>
                </a:moveTo>
                <a:cubicBezTo>
                  <a:pt x="99384" y="451841"/>
                  <a:pt x="198769" y="232406"/>
                  <a:pt x="387212" y="206590"/>
                </a:cubicBezTo>
                <a:cubicBezTo>
                  <a:pt x="575655" y="180774"/>
                  <a:pt x="931889" y="457004"/>
                  <a:pt x="1130658" y="516381"/>
                </a:cubicBezTo>
                <a:cubicBezTo>
                  <a:pt x="1329427" y="575758"/>
                  <a:pt x="1373310" y="648042"/>
                  <a:pt x="1579823" y="562850"/>
                </a:cubicBezTo>
                <a:cubicBezTo>
                  <a:pt x="1786336" y="477658"/>
                  <a:pt x="2111594" y="54276"/>
                  <a:pt x="2369735" y="5226"/>
                </a:cubicBezTo>
                <a:cubicBezTo>
                  <a:pt x="2627876" y="-43824"/>
                  <a:pt x="3128669" y="268548"/>
                  <a:pt x="3128669" y="268548"/>
                </a:cubicBezTo>
              </a:path>
            </a:pathLst>
          </a:custGeom>
          <a:ln w="57150" cmpd="sng"/>
          <a:effectLst>
            <a:outerShdw blurRad="40000" dist="20000" dir="5400000" rotWithShape="0">
              <a:schemeClr val="bg2">
                <a:lumMod val="75000"/>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bwMode="auto">
          <a:xfrm>
            <a:off x="4419600" y="4357658"/>
            <a:ext cx="455797" cy="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pic>
        <p:nvPicPr>
          <p:cNvPr id="49" name="Picture 4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947" y="4198908"/>
            <a:ext cx="457200" cy="317500"/>
          </a:xfrm>
          <a:prstGeom prst="rect">
            <a:avLst/>
          </a:prstGeom>
        </p:spPr>
      </p:pic>
      <p:cxnSp>
        <p:nvCxnSpPr>
          <p:cNvPr id="50" name="Straight Arrow Connector 49"/>
          <p:cNvCxnSpPr/>
          <p:nvPr/>
        </p:nvCxnSpPr>
        <p:spPr bwMode="auto">
          <a:xfrm>
            <a:off x="6168280" y="4351576"/>
            <a:ext cx="440117" cy="1216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52" name="Straight Arrow Connector 51"/>
          <p:cNvCxnSpPr/>
          <p:nvPr/>
        </p:nvCxnSpPr>
        <p:spPr bwMode="auto">
          <a:xfrm>
            <a:off x="2584843" y="4357658"/>
            <a:ext cx="463157" cy="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pic>
        <p:nvPicPr>
          <p:cNvPr id="54" name="Picture 5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198908"/>
            <a:ext cx="457200" cy="317500"/>
          </a:xfrm>
          <a:prstGeom prst="rect">
            <a:avLst/>
          </a:prstGeom>
        </p:spPr>
      </p:pic>
      <p:pic>
        <p:nvPicPr>
          <p:cNvPr id="55" name="Picture 5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600" y="4173508"/>
            <a:ext cx="508000" cy="368300"/>
          </a:xfrm>
          <a:prstGeom prst="rect">
            <a:avLst/>
          </a:prstGeom>
        </p:spPr>
      </p:pic>
      <p:grpSp>
        <p:nvGrpSpPr>
          <p:cNvPr id="73" name="Group 72"/>
          <p:cNvGrpSpPr/>
          <p:nvPr/>
        </p:nvGrpSpPr>
        <p:grpSpPr>
          <a:xfrm>
            <a:off x="2258138" y="3440435"/>
            <a:ext cx="1035258" cy="611717"/>
            <a:chOff x="412542" y="5181466"/>
            <a:chExt cx="3702258" cy="1072778"/>
          </a:xfrm>
        </p:grpSpPr>
        <p:grpSp>
          <p:nvGrpSpPr>
            <p:cNvPr id="60" name="Group 59"/>
            <p:cNvGrpSpPr/>
            <p:nvPr/>
          </p:nvGrpSpPr>
          <p:grpSpPr>
            <a:xfrm>
              <a:off x="586109" y="5181466"/>
              <a:ext cx="1052111" cy="1072778"/>
              <a:chOff x="586109" y="5191270"/>
              <a:chExt cx="1052111" cy="1072778"/>
            </a:xfrm>
          </p:grpSpPr>
          <p:sp>
            <p:nvSpPr>
              <p:cNvPr id="58" name="Freeform 57"/>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59" name="Freeform 58"/>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61" name="Group 60"/>
            <p:cNvGrpSpPr/>
            <p:nvPr/>
          </p:nvGrpSpPr>
          <p:grpSpPr>
            <a:xfrm>
              <a:off x="1638220" y="5181466"/>
              <a:ext cx="1052111" cy="1072778"/>
              <a:chOff x="586109" y="5191270"/>
              <a:chExt cx="1052111" cy="1072778"/>
            </a:xfrm>
          </p:grpSpPr>
          <p:sp>
            <p:nvSpPr>
              <p:cNvPr id="62" name="Freeform 61"/>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63" name="Freeform 62"/>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64" name="Group 63"/>
            <p:cNvGrpSpPr/>
            <p:nvPr/>
          </p:nvGrpSpPr>
          <p:grpSpPr>
            <a:xfrm>
              <a:off x="2690331" y="5181466"/>
              <a:ext cx="1052111" cy="1072778"/>
              <a:chOff x="586109" y="5191270"/>
              <a:chExt cx="1052111" cy="1072778"/>
            </a:xfrm>
          </p:grpSpPr>
          <p:sp>
            <p:nvSpPr>
              <p:cNvPr id="65" name="Freeform 64"/>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66" name="Freeform 65"/>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70" name="Straight Arrow Connector 69"/>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grpSp>
        <p:nvGrpSpPr>
          <p:cNvPr id="85" name="Group 84"/>
          <p:cNvGrpSpPr/>
          <p:nvPr/>
        </p:nvGrpSpPr>
        <p:grpSpPr>
          <a:xfrm>
            <a:off x="4114800" y="3440435"/>
            <a:ext cx="1035258" cy="611717"/>
            <a:chOff x="412542" y="5181466"/>
            <a:chExt cx="3702258" cy="1072778"/>
          </a:xfrm>
        </p:grpSpPr>
        <p:grpSp>
          <p:nvGrpSpPr>
            <p:cNvPr id="86" name="Group 85"/>
            <p:cNvGrpSpPr/>
            <p:nvPr/>
          </p:nvGrpSpPr>
          <p:grpSpPr>
            <a:xfrm>
              <a:off x="586109" y="5181466"/>
              <a:ext cx="1052111" cy="1072778"/>
              <a:chOff x="586109" y="5191270"/>
              <a:chExt cx="1052111" cy="1072778"/>
            </a:xfrm>
          </p:grpSpPr>
          <p:sp>
            <p:nvSpPr>
              <p:cNvPr id="94" name="Freeform 93"/>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5" name="Freeform 94"/>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87" name="Group 86"/>
            <p:cNvGrpSpPr/>
            <p:nvPr/>
          </p:nvGrpSpPr>
          <p:grpSpPr>
            <a:xfrm>
              <a:off x="1638220" y="5181466"/>
              <a:ext cx="1052111" cy="1072778"/>
              <a:chOff x="586109" y="5191270"/>
              <a:chExt cx="1052111" cy="1072778"/>
            </a:xfrm>
          </p:grpSpPr>
          <p:sp>
            <p:nvSpPr>
              <p:cNvPr id="92" name="Freeform 91"/>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3" name="Freeform 92"/>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88" name="Group 87"/>
            <p:cNvGrpSpPr/>
            <p:nvPr/>
          </p:nvGrpSpPr>
          <p:grpSpPr>
            <a:xfrm>
              <a:off x="2690331" y="5181466"/>
              <a:ext cx="1052111" cy="1072778"/>
              <a:chOff x="586109" y="5191270"/>
              <a:chExt cx="1052111" cy="1072778"/>
            </a:xfrm>
          </p:grpSpPr>
          <p:sp>
            <p:nvSpPr>
              <p:cNvPr id="90" name="Freeform 89"/>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1" name="Freeform 90"/>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89" name="Straight Arrow Connector 88"/>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grpSp>
        <p:nvGrpSpPr>
          <p:cNvPr id="96" name="Group 95"/>
          <p:cNvGrpSpPr/>
          <p:nvPr/>
        </p:nvGrpSpPr>
        <p:grpSpPr>
          <a:xfrm>
            <a:off x="5971462" y="3440435"/>
            <a:ext cx="1035258" cy="611717"/>
            <a:chOff x="412542" y="5181466"/>
            <a:chExt cx="3702258" cy="1072778"/>
          </a:xfrm>
        </p:grpSpPr>
        <p:grpSp>
          <p:nvGrpSpPr>
            <p:cNvPr id="97" name="Group 96"/>
            <p:cNvGrpSpPr/>
            <p:nvPr/>
          </p:nvGrpSpPr>
          <p:grpSpPr>
            <a:xfrm>
              <a:off x="586109" y="5181466"/>
              <a:ext cx="1052111" cy="1072778"/>
              <a:chOff x="586109" y="5191270"/>
              <a:chExt cx="1052111" cy="1072778"/>
            </a:xfrm>
          </p:grpSpPr>
          <p:sp>
            <p:nvSpPr>
              <p:cNvPr id="105" name="Freeform 104"/>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6" name="Freeform 105"/>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98" name="Group 97"/>
            <p:cNvGrpSpPr/>
            <p:nvPr/>
          </p:nvGrpSpPr>
          <p:grpSpPr>
            <a:xfrm>
              <a:off x="1638220" y="5181466"/>
              <a:ext cx="1052111" cy="1072778"/>
              <a:chOff x="586109" y="5191270"/>
              <a:chExt cx="1052111" cy="1072778"/>
            </a:xfrm>
          </p:grpSpPr>
          <p:sp>
            <p:nvSpPr>
              <p:cNvPr id="103" name="Freeform 102"/>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4" name="Freeform 103"/>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99" name="Group 98"/>
            <p:cNvGrpSpPr/>
            <p:nvPr/>
          </p:nvGrpSpPr>
          <p:grpSpPr>
            <a:xfrm>
              <a:off x="2690331" y="5181466"/>
              <a:ext cx="1052111" cy="1072778"/>
              <a:chOff x="586109" y="5191270"/>
              <a:chExt cx="1052111" cy="1072778"/>
            </a:xfrm>
          </p:grpSpPr>
          <p:sp>
            <p:nvSpPr>
              <p:cNvPr id="101" name="Freeform 100"/>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2" name="Freeform 101"/>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100" name="Straight Arrow Connector 99"/>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pic>
        <p:nvPicPr>
          <p:cNvPr id="113" name="Picture 1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2839" y="3561647"/>
            <a:ext cx="196961" cy="358111"/>
          </a:xfrm>
          <a:prstGeom prst="rect">
            <a:avLst/>
          </a:prstGeom>
        </p:spPr>
      </p:pic>
      <p:pic>
        <p:nvPicPr>
          <p:cNvPr id="114" name="Picture 1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399" y="3526983"/>
            <a:ext cx="196961" cy="358111"/>
          </a:xfrm>
          <a:prstGeom prst="rect">
            <a:avLst/>
          </a:prstGeom>
        </p:spPr>
      </p:pic>
      <p:pic>
        <p:nvPicPr>
          <p:cNvPr id="115" name="Picture 11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882" y="3526983"/>
            <a:ext cx="196961" cy="358111"/>
          </a:xfrm>
          <a:prstGeom prst="rect">
            <a:avLst/>
          </a:prstGeom>
        </p:spPr>
      </p:pic>
      <p:sp>
        <p:nvSpPr>
          <p:cNvPr id="116" name="Content Placeholder 2"/>
          <p:cNvSpPr txBox="1">
            <a:spLocks/>
          </p:cNvSpPr>
          <p:nvPr/>
        </p:nvSpPr>
        <p:spPr bwMode="auto">
          <a:xfrm>
            <a:off x="457200" y="5392738"/>
            <a:ext cx="8686800" cy="13128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t>Key observation:</a:t>
            </a:r>
          </a:p>
          <a:p>
            <a:pPr lvl="1"/>
            <a:r>
              <a:rPr lang="en-US" dirty="0" smtClean="0">
                <a:solidFill>
                  <a:srgbClr val="FFFF00"/>
                </a:solidFill>
              </a:rPr>
              <a:t>For high-frequency illumination, the global illumination component stays unchanged when the modulation pattern shifts.</a:t>
            </a:r>
          </a:p>
        </p:txBody>
      </p:sp>
    </p:spTree>
    <p:extLst>
      <p:ext uri="{BB962C8B-B14F-4D97-AF65-F5344CB8AC3E}">
        <p14:creationId xmlns:p14="http://schemas.microsoft.com/office/powerpoint/2010/main" val="4428373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Modulated Multiplexing</a:t>
            </a:r>
          </a:p>
        </p:txBody>
      </p:sp>
      <p:sp>
        <p:nvSpPr>
          <p:cNvPr id="4" name="Text Box 93"/>
          <p:cNvSpPr txBox="1">
            <a:spLocks noChangeArrowheads="1"/>
          </p:cNvSpPr>
          <p:nvPr/>
        </p:nvSpPr>
        <p:spPr bwMode="auto">
          <a:xfrm>
            <a:off x="2614032" y="113985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5" name="Text Box 93"/>
          <p:cNvSpPr txBox="1">
            <a:spLocks noChangeArrowheads="1"/>
          </p:cNvSpPr>
          <p:nvPr/>
        </p:nvSpPr>
        <p:spPr bwMode="auto">
          <a:xfrm>
            <a:off x="4424851" y="113985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6150335" y="113985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8" name="AutoShape 8"/>
          <p:cNvSpPr>
            <a:spLocks noChangeArrowheads="1"/>
          </p:cNvSpPr>
          <p:nvPr/>
        </p:nvSpPr>
        <p:spPr bwMode="auto">
          <a:xfrm rot="5400000">
            <a:off x="2505003" y="151476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AutoShape 8"/>
          <p:cNvSpPr>
            <a:spLocks noChangeArrowheads="1"/>
          </p:cNvSpPr>
          <p:nvPr/>
        </p:nvSpPr>
        <p:spPr bwMode="auto">
          <a:xfrm rot="5400000">
            <a:off x="4328095" y="151476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AutoShape 8"/>
          <p:cNvSpPr>
            <a:spLocks noChangeArrowheads="1"/>
          </p:cNvSpPr>
          <p:nvPr/>
        </p:nvSpPr>
        <p:spPr bwMode="auto">
          <a:xfrm rot="5400000">
            <a:off x="6086403" y="151476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4"/>
          <p:cNvSpPr txBox="1">
            <a:spLocks noChangeArrowheads="1"/>
          </p:cNvSpPr>
          <p:nvPr/>
        </p:nvSpPr>
        <p:spPr bwMode="auto">
          <a:xfrm>
            <a:off x="5509537" y="3596537"/>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4" name="Freeform 13"/>
          <p:cNvSpPr/>
          <p:nvPr/>
        </p:nvSpPr>
        <p:spPr>
          <a:xfrm>
            <a:off x="1855727" y="3474551"/>
            <a:ext cx="5334000" cy="579186"/>
          </a:xfrm>
          <a:custGeom>
            <a:avLst/>
            <a:gdLst>
              <a:gd name="connsiteX0" fmla="*/ 0 w 3128669"/>
              <a:gd name="connsiteY0" fmla="*/ 671277 h 671277"/>
              <a:gd name="connsiteX1" fmla="*/ 387212 w 3128669"/>
              <a:gd name="connsiteY1" fmla="*/ 206590 h 671277"/>
              <a:gd name="connsiteX2" fmla="*/ 1130658 w 3128669"/>
              <a:gd name="connsiteY2" fmla="*/ 516381 h 671277"/>
              <a:gd name="connsiteX3" fmla="*/ 1579823 w 3128669"/>
              <a:gd name="connsiteY3" fmla="*/ 562850 h 671277"/>
              <a:gd name="connsiteX4" fmla="*/ 2369735 w 3128669"/>
              <a:gd name="connsiteY4" fmla="*/ 5226 h 671277"/>
              <a:gd name="connsiteX5" fmla="*/ 3128669 w 3128669"/>
              <a:gd name="connsiteY5" fmla="*/ 268548 h 6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669" h="671277">
                <a:moveTo>
                  <a:pt x="0" y="671277"/>
                </a:moveTo>
                <a:cubicBezTo>
                  <a:pt x="99384" y="451841"/>
                  <a:pt x="198769" y="232406"/>
                  <a:pt x="387212" y="206590"/>
                </a:cubicBezTo>
                <a:cubicBezTo>
                  <a:pt x="575655" y="180774"/>
                  <a:pt x="931889" y="457004"/>
                  <a:pt x="1130658" y="516381"/>
                </a:cubicBezTo>
                <a:cubicBezTo>
                  <a:pt x="1329427" y="575758"/>
                  <a:pt x="1373310" y="648042"/>
                  <a:pt x="1579823" y="562850"/>
                </a:cubicBezTo>
                <a:cubicBezTo>
                  <a:pt x="1786336" y="477658"/>
                  <a:pt x="2111594" y="54276"/>
                  <a:pt x="2369735" y="5226"/>
                </a:cubicBezTo>
                <a:cubicBezTo>
                  <a:pt x="2627876" y="-43824"/>
                  <a:pt x="3128669" y="268548"/>
                  <a:pt x="3128669" y="268548"/>
                </a:cubicBezTo>
              </a:path>
            </a:pathLst>
          </a:custGeom>
          <a:ln w="57150" cmpd="sng"/>
          <a:effectLst>
            <a:outerShdw blurRad="40000" dist="20000" dir="5400000" rotWithShape="0">
              <a:schemeClr val="bg2">
                <a:lumMod val="75000"/>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bwMode="auto">
          <a:xfrm>
            <a:off x="4446527" y="3077395"/>
            <a:ext cx="455797" cy="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pic>
        <p:nvPicPr>
          <p:cNvPr id="49" name="Picture 4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874" y="2918645"/>
            <a:ext cx="457200" cy="317500"/>
          </a:xfrm>
          <a:prstGeom prst="rect">
            <a:avLst/>
          </a:prstGeom>
        </p:spPr>
      </p:pic>
      <p:cxnSp>
        <p:nvCxnSpPr>
          <p:cNvPr id="50" name="Straight Arrow Connector 49"/>
          <p:cNvCxnSpPr/>
          <p:nvPr/>
        </p:nvCxnSpPr>
        <p:spPr bwMode="auto">
          <a:xfrm>
            <a:off x="6195207" y="3071313"/>
            <a:ext cx="440117" cy="1216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52" name="Straight Arrow Connector 51"/>
          <p:cNvCxnSpPr/>
          <p:nvPr/>
        </p:nvCxnSpPr>
        <p:spPr bwMode="auto">
          <a:xfrm>
            <a:off x="2611770" y="3077395"/>
            <a:ext cx="463157" cy="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pic>
        <p:nvPicPr>
          <p:cNvPr id="54" name="Picture 5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727" y="2918645"/>
            <a:ext cx="457200" cy="317500"/>
          </a:xfrm>
          <a:prstGeom prst="rect">
            <a:avLst/>
          </a:prstGeom>
        </p:spPr>
      </p:pic>
      <p:pic>
        <p:nvPicPr>
          <p:cNvPr id="55" name="Picture 5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527" y="2893245"/>
            <a:ext cx="508000" cy="368300"/>
          </a:xfrm>
          <a:prstGeom prst="rect">
            <a:avLst/>
          </a:prstGeom>
        </p:spPr>
      </p:pic>
      <p:grpSp>
        <p:nvGrpSpPr>
          <p:cNvPr id="73" name="Group 72"/>
          <p:cNvGrpSpPr/>
          <p:nvPr/>
        </p:nvGrpSpPr>
        <p:grpSpPr>
          <a:xfrm>
            <a:off x="2285065" y="2160172"/>
            <a:ext cx="1035258" cy="611717"/>
            <a:chOff x="412542" y="5181466"/>
            <a:chExt cx="3702258" cy="1072778"/>
          </a:xfrm>
        </p:grpSpPr>
        <p:grpSp>
          <p:nvGrpSpPr>
            <p:cNvPr id="60" name="Group 59"/>
            <p:cNvGrpSpPr/>
            <p:nvPr/>
          </p:nvGrpSpPr>
          <p:grpSpPr>
            <a:xfrm>
              <a:off x="586109" y="5181466"/>
              <a:ext cx="1052111" cy="1072778"/>
              <a:chOff x="586109" y="5191270"/>
              <a:chExt cx="1052111" cy="1072778"/>
            </a:xfrm>
          </p:grpSpPr>
          <p:sp>
            <p:nvSpPr>
              <p:cNvPr id="58" name="Freeform 57"/>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59" name="Freeform 58"/>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61" name="Group 60"/>
            <p:cNvGrpSpPr/>
            <p:nvPr/>
          </p:nvGrpSpPr>
          <p:grpSpPr>
            <a:xfrm>
              <a:off x="1638220" y="5181466"/>
              <a:ext cx="1052111" cy="1072778"/>
              <a:chOff x="586109" y="5191270"/>
              <a:chExt cx="1052111" cy="1072778"/>
            </a:xfrm>
          </p:grpSpPr>
          <p:sp>
            <p:nvSpPr>
              <p:cNvPr id="62" name="Freeform 61"/>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63" name="Freeform 62"/>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64" name="Group 63"/>
            <p:cNvGrpSpPr/>
            <p:nvPr/>
          </p:nvGrpSpPr>
          <p:grpSpPr>
            <a:xfrm>
              <a:off x="2690331" y="5181466"/>
              <a:ext cx="1052111" cy="1072778"/>
              <a:chOff x="586109" y="5191270"/>
              <a:chExt cx="1052111" cy="1072778"/>
            </a:xfrm>
          </p:grpSpPr>
          <p:sp>
            <p:nvSpPr>
              <p:cNvPr id="65" name="Freeform 64"/>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66" name="Freeform 65"/>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70" name="Straight Arrow Connector 69"/>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grpSp>
        <p:nvGrpSpPr>
          <p:cNvPr id="85" name="Group 84"/>
          <p:cNvGrpSpPr/>
          <p:nvPr/>
        </p:nvGrpSpPr>
        <p:grpSpPr>
          <a:xfrm>
            <a:off x="4141727" y="2160172"/>
            <a:ext cx="1035258" cy="611717"/>
            <a:chOff x="412542" y="5181466"/>
            <a:chExt cx="3702258" cy="1072778"/>
          </a:xfrm>
        </p:grpSpPr>
        <p:grpSp>
          <p:nvGrpSpPr>
            <p:cNvPr id="86" name="Group 85"/>
            <p:cNvGrpSpPr/>
            <p:nvPr/>
          </p:nvGrpSpPr>
          <p:grpSpPr>
            <a:xfrm>
              <a:off x="586109" y="5181466"/>
              <a:ext cx="1052111" cy="1072778"/>
              <a:chOff x="586109" y="5191270"/>
              <a:chExt cx="1052111" cy="1072778"/>
            </a:xfrm>
          </p:grpSpPr>
          <p:sp>
            <p:nvSpPr>
              <p:cNvPr id="94" name="Freeform 93"/>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5" name="Freeform 94"/>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87" name="Group 86"/>
            <p:cNvGrpSpPr/>
            <p:nvPr/>
          </p:nvGrpSpPr>
          <p:grpSpPr>
            <a:xfrm>
              <a:off x="1638220" y="5181466"/>
              <a:ext cx="1052111" cy="1072778"/>
              <a:chOff x="586109" y="5191270"/>
              <a:chExt cx="1052111" cy="1072778"/>
            </a:xfrm>
          </p:grpSpPr>
          <p:sp>
            <p:nvSpPr>
              <p:cNvPr id="92" name="Freeform 91"/>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3" name="Freeform 92"/>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88" name="Group 87"/>
            <p:cNvGrpSpPr/>
            <p:nvPr/>
          </p:nvGrpSpPr>
          <p:grpSpPr>
            <a:xfrm>
              <a:off x="2690331" y="5181466"/>
              <a:ext cx="1052111" cy="1072778"/>
              <a:chOff x="586109" y="5191270"/>
              <a:chExt cx="1052111" cy="1072778"/>
            </a:xfrm>
          </p:grpSpPr>
          <p:sp>
            <p:nvSpPr>
              <p:cNvPr id="90" name="Freeform 89"/>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1" name="Freeform 90"/>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89" name="Straight Arrow Connector 88"/>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grpSp>
        <p:nvGrpSpPr>
          <p:cNvPr id="96" name="Group 95"/>
          <p:cNvGrpSpPr/>
          <p:nvPr/>
        </p:nvGrpSpPr>
        <p:grpSpPr>
          <a:xfrm>
            <a:off x="5998389" y="2160172"/>
            <a:ext cx="1035258" cy="611717"/>
            <a:chOff x="412542" y="5181466"/>
            <a:chExt cx="3702258" cy="1072778"/>
          </a:xfrm>
        </p:grpSpPr>
        <p:grpSp>
          <p:nvGrpSpPr>
            <p:cNvPr id="97" name="Group 96"/>
            <p:cNvGrpSpPr/>
            <p:nvPr/>
          </p:nvGrpSpPr>
          <p:grpSpPr>
            <a:xfrm>
              <a:off x="586109" y="5181466"/>
              <a:ext cx="1052111" cy="1072778"/>
              <a:chOff x="586109" y="5191270"/>
              <a:chExt cx="1052111" cy="1072778"/>
            </a:xfrm>
          </p:grpSpPr>
          <p:sp>
            <p:nvSpPr>
              <p:cNvPr id="105" name="Freeform 104"/>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6" name="Freeform 105"/>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98" name="Group 97"/>
            <p:cNvGrpSpPr/>
            <p:nvPr/>
          </p:nvGrpSpPr>
          <p:grpSpPr>
            <a:xfrm>
              <a:off x="1638220" y="5181466"/>
              <a:ext cx="1052111" cy="1072778"/>
              <a:chOff x="586109" y="5191270"/>
              <a:chExt cx="1052111" cy="1072778"/>
            </a:xfrm>
          </p:grpSpPr>
          <p:sp>
            <p:nvSpPr>
              <p:cNvPr id="103" name="Freeform 102"/>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4" name="Freeform 103"/>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99" name="Group 98"/>
            <p:cNvGrpSpPr/>
            <p:nvPr/>
          </p:nvGrpSpPr>
          <p:grpSpPr>
            <a:xfrm>
              <a:off x="2690331" y="5181466"/>
              <a:ext cx="1052111" cy="1072778"/>
              <a:chOff x="586109" y="5191270"/>
              <a:chExt cx="1052111" cy="1072778"/>
            </a:xfrm>
          </p:grpSpPr>
          <p:sp>
            <p:nvSpPr>
              <p:cNvPr id="101" name="Freeform 100"/>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2" name="Freeform 101"/>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100" name="Straight Arrow Connector 99"/>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pic>
        <p:nvPicPr>
          <p:cNvPr id="113" name="Picture 1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9766" y="2281384"/>
            <a:ext cx="196961" cy="358111"/>
          </a:xfrm>
          <a:prstGeom prst="rect">
            <a:avLst/>
          </a:prstGeom>
        </p:spPr>
      </p:pic>
      <p:pic>
        <p:nvPicPr>
          <p:cNvPr id="114" name="Picture 1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326" y="2246720"/>
            <a:ext cx="196961" cy="358111"/>
          </a:xfrm>
          <a:prstGeom prst="rect">
            <a:avLst/>
          </a:prstGeom>
        </p:spPr>
      </p:pic>
      <p:pic>
        <p:nvPicPr>
          <p:cNvPr id="115" name="Picture 11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809" y="2246720"/>
            <a:ext cx="196961" cy="358111"/>
          </a:xfrm>
          <a:prstGeom prst="rect">
            <a:avLst/>
          </a:prstGeom>
        </p:spPr>
      </p:pic>
      <p:pic>
        <p:nvPicPr>
          <p:cNvPr id="121" name="Picture 12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8950" y="1676400"/>
            <a:ext cx="392591" cy="328681"/>
          </a:xfrm>
          <a:prstGeom prst="rect">
            <a:avLst/>
          </a:prstGeom>
        </p:spPr>
      </p:pic>
      <p:pic>
        <p:nvPicPr>
          <p:cNvPr id="122" name="Picture 12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5991" y="1676400"/>
            <a:ext cx="392591" cy="328681"/>
          </a:xfrm>
          <a:prstGeom prst="rect">
            <a:avLst/>
          </a:prstGeom>
        </p:spPr>
      </p:pic>
      <p:pic>
        <p:nvPicPr>
          <p:cNvPr id="123" name="Picture 12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332" y="1676400"/>
            <a:ext cx="392591" cy="328681"/>
          </a:xfrm>
          <a:prstGeom prst="rect">
            <a:avLst/>
          </a:prstGeom>
        </p:spPr>
      </p:pic>
      <p:pic>
        <p:nvPicPr>
          <p:cNvPr id="124" name="Picture 123"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9766" y="4974064"/>
            <a:ext cx="5333229" cy="512336"/>
          </a:xfrm>
          <a:prstGeom prst="rect">
            <a:avLst/>
          </a:prstGeom>
        </p:spPr>
      </p:pic>
      <p:grpSp>
        <p:nvGrpSpPr>
          <p:cNvPr id="134" name="Group 133"/>
          <p:cNvGrpSpPr/>
          <p:nvPr/>
        </p:nvGrpSpPr>
        <p:grpSpPr>
          <a:xfrm>
            <a:off x="3117167" y="2126931"/>
            <a:ext cx="2826433" cy="2216469"/>
            <a:chOff x="3117167" y="2126931"/>
            <a:chExt cx="2826433" cy="2216469"/>
          </a:xfrm>
        </p:grpSpPr>
        <p:sp>
          <p:nvSpPr>
            <p:cNvPr id="119" name="Oval 118"/>
            <p:cNvSpPr/>
            <p:nvPr/>
          </p:nvSpPr>
          <p:spPr bwMode="auto">
            <a:xfrm>
              <a:off x="4114800" y="3928872"/>
              <a:ext cx="103127" cy="10972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pic>
          <p:nvPicPr>
            <p:cNvPr id="120" name="Picture 119"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79867" y="4002172"/>
              <a:ext cx="294162" cy="341228"/>
            </a:xfrm>
            <a:prstGeom prst="rect">
              <a:avLst/>
            </a:prstGeom>
          </p:spPr>
        </p:pic>
        <p:cxnSp>
          <p:nvCxnSpPr>
            <p:cNvPr id="126" name="Straight Arrow Connector 125"/>
            <p:cNvCxnSpPr/>
            <p:nvPr/>
          </p:nvCxnSpPr>
          <p:spPr bwMode="auto">
            <a:xfrm>
              <a:off x="3117167" y="2160172"/>
              <a:ext cx="997633" cy="1649828"/>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cxnSp>
          <p:nvCxnSpPr>
            <p:cNvPr id="128" name="Straight Arrow Connector 127"/>
            <p:cNvCxnSpPr>
              <a:stCxn id="10" idx="3"/>
            </p:cNvCxnSpPr>
            <p:nvPr/>
          </p:nvCxnSpPr>
          <p:spPr bwMode="auto">
            <a:xfrm flipH="1">
              <a:off x="4217927" y="2126931"/>
              <a:ext cx="419038" cy="1683069"/>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cxnSp>
          <p:nvCxnSpPr>
            <p:cNvPr id="131" name="Straight Arrow Connector 130"/>
            <p:cNvCxnSpPr/>
            <p:nvPr/>
          </p:nvCxnSpPr>
          <p:spPr bwMode="auto">
            <a:xfrm flipH="1">
              <a:off x="4424851" y="2126931"/>
              <a:ext cx="1518749" cy="1683069"/>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grpSp>
      <p:pic>
        <p:nvPicPr>
          <p:cNvPr id="135" name="Picture 134"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6141" y="5904492"/>
            <a:ext cx="1848475" cy="420108"/>
          </a:xfrm>
          <a:prstGeom prst="rect">
            <a:avLst/>
          </a:prstGeom>
        </p:spPr>
      </p:pic>
      <p:pic>
        <p:nvPicPr>
          <p:cNvPr id="136" name="Picture 135"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0335" y="5953027"/>
            <a:ext cx="1993869" cy="355343"/>
          </a:xfrm>
          <a:prstGeom prst="rect">
            <a:avLst/>
          </a:prstGeom>
        </p:spPr>
      </p:pic>
      <p:sp>
        <p:nvSpPr>
          <p:cNvPr id="137" name="TextBox 136"/>
          <p:cNvSpPr txBox="1"/>
          <p:nvPr/>
        </p:nvSpPr>
        <p:spPr>
          <a:xfrm>
            <a:off x="178963" y="4431268"/>
            <a:ext cx="4007715" cy="369332"/>
          </a:xfrm>
          <a:prstGeom prst="rect">
            <a:avLst/>
          </a:prstGeom>
          <a:noFill/>
        </p:spPr>
        <p:txBody>
          <a:bodyPr wrap="none" rtlCol="0">
            <a:spAutoFit/>
          </a:bodyPr>
          <a:lstStyle/>
          <a:p>
            <a:r>
              <a:rPr lang="en-US" dirty="0" smtClean="0">
                <a:solidFill>
                  <a:schemeClr val="bg1">
                    <a:lumMod val="95000"/>
                  </a:schemeClr>
                </a:solidFill>
              </a:rPr>
              <a:t>Irradiance from sources at </a:t>
            </a:r>
            <a:r>
              <a:rPr lang="en-US" i="1" dirty="0" smtClean="0">
                <a:solidFill>
                  <a:srgbClr val="FFFF00"/>
                </a:solidFill>
              </a:rPr>
              <a:t>p</a:t>
            </a:r>
            <a:r>
              <a:rPr lang="en-US" dirty="0" smtClean="0">
                <a:solidFill>
                  <a:schemeClr val="bg1">
                    <a:lumMod val="95000"/>
                  </a:schemeClr>
                </a:solidFill>
              </a:rPr>
              <a:t> at time </a:t>
            </a:r>
            <a:r>
              <a:rPr lang="en-US" i="1" dirty="0" smtClean="0">
                <a:solidFill>
                  <a:srgbClr val="FFFF00"/>
                </a:solidFill>
              </a:rPr>
              <a:t>t</a:t>
            </a:r>
            <a:r>
              <a:rPr lang="en-US" dirty="0" smtClean="0">
                <a:solidFill>
                  <a:schemeClr val="bg1">
                    <a:lumMod val="95000"/>
                  </a:schemeClr>
                </a:solidFill>
              </a:rPr>
              <a:t>:</a:t>
            </a:r>
            <a:endParaRPr lang="en-US" dirty="0">
              <a:solidFill>
                <a:schemeClr val="bg1">
                  <a:lumMod val="95000"/>
                </a:schemeClr>
              </a:solidFill>
            </a:endParaRPr>
          </a:p>
        </p:txBody>
      </p:sp>
      <p:sp>
        <p:nvSpPr>
          <p:cNvPr id="138" name="TextBox 137"/>
          <p:cNvSpPr txBox="1"/>
          <p:nvPr/>
        </p:nvSpPr>
        <p:spPr>
          <a:xfrm>
            <a:off x="2590800" y="5955268"/>
            <a:ext cx="826193" cy="369332"/>
          </a:xfrm>
          <a:prstGeom prst="rect">
            <a:avLst/>
          </a:prstGeom>
          <a:noFill/>
        </p:spPr>
        <p:txBody>
          <a:bodyPr wrap="none" rtlCol="0">
            <a:spAutoFit/>
          </a:bodyPr>
          <a:lstStyle/>
          <a:p>
            <a:r>
              <a:rPr lang="en-US" dirty="0" smtClean="0">
                <a:solidFill>
                  <a:schemeClr val="bg1">
                    <a:lumMod val="95000"/>
                  </a:schemeClr>
                </a:solidFill>
              </a:rPr>
              <a:t>where</a:t>
            </a:r>
            <a:endParaRPr lang="en-US" dirty="0">
              <a:solidFill>
                <a:schemeClr val="bg1">
                  <a:lumMod val="95000"/>
                </a:schemeClr>
              </a:solidFill>
            </a:endParaRPr>
          </a:p>
        </p:txBody>
      </p:sp>
    </p:spTree>
    <p:extLst>
      <p:ext uri="{BB962C8B-B14F-4D97-AF65-F5344CB8AC3E}">
        <p14:creationId xmlns:p14="http://schemas.microsoft.com/office/powerpoint/2010/main" val="34490162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4643438" y="2254250"/>
            <a:ext cx="1344612" cy="3375025"/>
          </a:xfrm>
          <a:custGeom>
            <a:avLst/>
            <a:gdLst>
              <a:gd name="T0" fmla="*/ 237 w 692"/>
              <a:gd name="T1" fmla="*/ 0 h 1736"/>
              <a:gd name="T2" fmla="*/ 515 w 692"/>
              <a:gd name="T3" fmla="*/ 185 h 1736"/>
              <a:gd name="T4" fmla="*/ 680 w 692"/>
              <a:gd name="T5" fmla="*/ 400 h 1736"/>
              <a:gd name="T6" fmla="*/ 587 w 692"/>
              <a:gd name="T7" fmla="*/ 626 h 1736"/>
              <a:gd name="T8" fmla="*/ 283 w 692"/>
              <a:gd name="T9" fmla="*/ 895 h 1736"/>
              <a:gd name="T10" fmla="*/ 71 w 692"/>
              <a:gd name="T11" fmla="*/ 1122 h 1736"/>
              <a:gd name="T12" fmla="*/ 0 w 692"/>
              <a:gd name="T13" fmla="*/ 1304 h 1736"/>
              <a:gd name="T14" fmla="*/ 72 w 692"/>
              <a:gd name="T15" fmla="*/ 1512 h 1736"/>
              <a:gd name="T16" fmla="*/ 340 w 692"/>
              <a:gd name="T17"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1736">
                <a:moveTo>
                  <a:pt x="237" y="0"/>
                </a:moveTo>
                <a:cubicBezTo>
                  <a:pt x="339" y="59"/>
                  <a:pt x="441" y="118"/>
                  <a:pt x="515" y="185"/>
                </a:cubicBezTo>
                <a:cubicBezTo>
                  <a:pt x="589" y="251"/>
                  <a:pt x="668" y="326"/>
                  <a:pt x="680" y="400"/>
                </a:cubicBezTo>
                <a:cubicBezTo>
                  <a:pt x="692" y="474"/>
                  <a:pt x="653" y="544"/>
                  <a:pt x="587" y="626"/>
                </a:cubicBezTo>
                <a:cubicBezTo>
                  <a:pt x="521" y="708"/>
                  <a:pt x="369" y="812"/>
                  <a:pt x="283" y="895"/>
                </a:cubicBezTo>
                <a:cubicBezTo>
                  <a:pt x="197" y="978"/>
                  <a:pt x="118" y="1054"/>
                  <a:pt x="71" y="1122"/>
                </a:cubicBezTo>
                <a:cubicBezTo>
                  <a:pt x="24" y="1190"/>
                  <a:pt x="0" y="1239"/>
                  <a:pt x="0" y="1304"/>
                </a:cubicBezTo>
                <a:cubicBezTo>
                  <a:pt x="0" y="1369"/>
                  <a:pt x="15" y="1440"/>
                  <a:pt x="72" y="1512"/>
                </a:cubicBezTo>
                <a:cubicBezTo>
                  <a:pt x="129" y="1584"/>
                  <a:pt x="284" y="1689"/>
                  <a:pt x="340" y="1736"/>
                </a:cubicBezTo>
              </a:path>
            </a:pathLst>
          </a:custGeom>
          <a:noFill/>
          <a:ln w="28575"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7411" name="Group 3"/>
          <p:cNvGrpSpPr>
            <a:grpSpLocks/>
          </p:cNvGrpSpPr>
          <p:nvPr/>
        </p:nvGrpSpPr>
        <p:grpSpPr bwMode="auto">
          <a:xfrm rot="4284781">
            <a:off x="1062037" y="4640263"/>
            <a:ext cx="411163" cy="839788"/>
            <a:chOff x="2032" y="3078"/>
            <a:chExt cx="275" cy="563"/>
          </a:xfrm>
        </p:grpSpPr>
        <p:sp>
          <p:nvSpPr>
            <p:cNvPr id="17412" name="Rectangle 4"/>
            <p:cNvSpPr>
              <a:spLocks noChangeArrowheads="1"/>
            </p:cNvSpPr>
            <p:nvPr/>
          </p:nvSpPr>
          <p:spPr bwMode="auto">
            <a:xfrm>
              <a:off x="2052" y="3317"/>
              <a:ext cx="239" cy="324"/>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3" name="AutoShape 5"/>
            <p:cNvSpPr>
              <a:spLocks noChangeArrowheads="1"/>
            </p:cNvSpPr>
            <p:nvPr/>
          </p:nvSpPr>
          <p:spPr bwMode="auto">
            <a:xfrm>
              <a:off x="2032" y="3078"/>
              <a:ext cx="275" cy="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14" name="Text Box 6"/>
          <p:cNvSpPr txBox="1">
            <a:spLocks noChangeArrowheads="1"/>
          </p:cNvSpPr>
          <p:nvPr/>
        </p:nvSpPr>
        <p:spPr bwMode="auto">
          <a:xfrm>
            <a:off x="309563" y="24892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source</a:t>
            </a:r>
          </a:p>
        </p:txBody>
      </p:sp>
      <p:sp>
        <p:nvSpPr>
          <p:cNvPr id="17415" name="Text Box 7"/>
          <p:cNvSpPr txBox="1">
            <a:spLocks noChangeArrowheads="1"/>
          </p:cNvSpPr>
          <p:nvPr/>
        </p:nvSpPr>
        <p:spPr bwMode="auto">
          <a:xfrm>
            <a:off x="4664075" y="1811338"/>
            <a:ext cx="9906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surface</a:t>
            </a:r>
          </a:p>
        </p:txBody>
      </p:sp>
      <p:sp>
        <p:nvSpPr>
          <p:cNvPr id="17416" name="AutoShape 8"/>
          <p:cNvSpPr>
            <a:spLocks noChangeArrowheads="1"/>
          </p:cNvSpPr>
          <p:nvPr/>
        </p:nvSpPr>
        <p:spPr bwMode="auto">
          <a:xfrm rot="5400000">
            <a:off x="646113" y="3017838"/>
            <a:ext cx="398462" cy="398462"/>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7" name="Text Box 9"/>
          <p:cNvSpPr txBox="1">
            <a:spLocks noChangeArrowheads="1"/>
          </p:cNvSpPr>
          <p:nvPr/>
        </p:nvSpPr>
        <p:spPr bwMode="auto">
          <a:xfrm>
            <a:off x="4659313" y="4484688"/>
            <a:ext cx="338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Palatino Linotype" charset="0"/>
              </a:rPr>
              <a:t>P</a:t>
            </a:r>
          </a:p>
        </p:txBody>
      </p:sp>
      <p:sp>
        <p:nvSpPr>
          <p:cNvPr id="17418" name="Oval 10"/>
          <p:cNvSpPr>
            <a:spLocks noChangeArrowheads="1"/>
          </p:cNvSpPr>
          <p:nvPr/>
        </p:nvSpPr>
        <p:spPr bwMode="auto">
          <a:xfrm>
            <a:off x="4722813" y="4414838"/>
            <a:ext cx="77787" cy="77787"/>
          </a:xfrm>
          <a:prstGeom prst="ellipse">
            <a:avLst/>
          </a:prstGeom>
          <a:solidFill>
            <a:srgbClr val="FFFF8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9" name="Text Box 11"/>
          <p:cNvSpPr txBox="1">
            <a:spLocks noChangeArrowheads="1"/>
          </p:cNvSpPr>
          <p:nvPr/>
        </p:nvSpPr>
        <p:spPr bwMode="auto">
          <a:xfrm>
            <a:off x="1708150" y="238125"/>
            <a:ext cx="6196929"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FFFF66"/>
                </a:solidFill>
                <a:latin typeface="+mj-lt"/>
                <a:ea typeface="+mj-ea"/>
                <a:cs typeface="+mj-cs"/>
              </a:rPr>
              <a:t>Direct</a:t>
            </a:r>
            <a:r>
              <a:rPr lang="en-US" sz="3200" dirty="0">
                <a:solidFill>
                  <a:srgbClr val="FF9900"/>
                </a:solidFill>
                <a:latin typeface="Palatino Linotype" charset="0"/>
              </a:rPr>
              <a:t> </a:t>
            </a:r>
            <a:r>
              <a:rPr lang="en-US" sz="3600" dirty="0">
                <a:solidFill>
                  <a:srgbClr val="FFFF66"/>
                </a:solidFill>
                <a:latin typeface="+mj-lt"/>
                <a:ea typeface="+mj-ea"/>
                <a:cs typeface="+mj-cs"/>
              </a:rPr>
              <a:t>and Global Illumination</a:t>
            </a:r>
          </a:p>
        </p:txBody>
      </p:sp>
      <p:grpSp>
        <p:nvGrpSpPr>
          <p:cNvPr id="17421" name="Group 13"/>
          <p:cNvGrpSpPr>
            <a:grpSpLocks/>
          </p:cNvGrpSpPr>
          <p:nvPr/>
        </p:nvGrpSpPr>
        <p:grpSpPr bwMode="auto">
          <a:xfrm>
            <a:off x="923925" y="1562100"/>
            <a:ext cx="6867525" cy="3402013"/>
            <a:chOff x="582" y="984"/>
            <a:chExt cx="4326" cy="2143"/>
          </a:xfrm>
        </p:grpSpPr>
        <p:grpSp>
          <p:nvGrpSpPr>
            <p:cNvPr id="17422" name="Group 14"/>
            <p:cNvGrpSpPr>
              <a:grpSpLocks/>
            </p:cNvGrpSpPr>
            <p:nvPr/>
          </p:nvGrpSpPr>
          <p:grpSpPr bwMode="auto">
            <a:xfrm>
              <a:off x="582" y="984"/>
              <a:ext cx="2415" cy="2143"/>
              <a:chOff x="1509" y="984"/>
              <a:chExt cx="2415" cy="2143"/>
            </a:xfrm>
          </p:grpSpPr>
          <p:sp>
            <p:nvSpPr>
              <p:cNvPr id="17423" name="Line 15"/>
              <p:cNvSpPr>
                <a:spLocks noChangeShapeType="1"/>
              </p:cNvSpPr>
              <p:nvPr/>
            </p:nvSpPr>
            <p:spPr bwMode="auto">
              <a:xfrm rot="5400000" flipV="1">
                <a:off x="2335" y="1215"/>
                <a:ext cx="764" cy="2415"/>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4" name="Line 16"/>
              <p:cNvSpPr>
                <a:spLocks noChangeShapeType="1"/>
              </p:cNvSpPr>
              <p:nvPr/>
            </p:nvSpPr>
            <p:spPr bwMode="auto">
              <a:xfrm rot="5400000">
                <a:off x="2788" y="2005"/>
                <a:ext cx="328" cy="1916"/>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5" name="Text Box 17"/>
              <p:cNvSpPr txBox="1">
                <a:spLocks noChangeArrowheads="1"/>
              </p:cNvSpPr>
              <p:nvPr/>
            </p:nvSpPr>
            <p:spPr bwMode="auto">
              <a:xfrm>
                <a:off x="2879" y="2487"/>
                <a:ext cx="23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FFCC00"/>
                    </a:solidFill>
                    <a:latin typeface="Palatino Linotype" charset="0"/>
                  </a:rPr>
                  <a:t>A</a:t>
                </a:r>
              </a:p>
            </p:txBody>
          </p:sp>
          <p:sp>
            <p:nvSpPr>
              <p:cNvPr id="17426" name="Text Box 18"/>
              <p:cNvSpPr txBox="1">
                <a:spLocks noChangeArrowheads="1"/>
              </p:cNvSpPr>
              <p:nvPr/>
            </p:nvSpPr>
            <p:spPr bwMode="auto">
              <a:xfrm rot="5400000">
                <a:off x="1510" y="1109"/>
                <a:ext cx="307"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spAutoFit/>
              </a:bodyPr>
              <a:lstStyle/>
              <a:p>
                <a:endParaRPr lang="en-US" sz="2000">
                  <a:solidFill>
                    <a:srgbClr val="FFFF99"/>
                  </a:solidFill>
                  <a:latin typeface="Palatino Linotype" charset="0"/>
                </a:endParaRPr>
              </a:p>
            </p:txBody>
          </p:sp>
          <p:sp>
            <p:nvSpPr>
              <p:cNvPr id="17427" name="Line 19"/>
              <p:cNvSpPr>
                <a:spLocks noChangeShapeType="1"/>
              </p:cNvSpPr>
              <p:nvPr/>
            </p:nvSpPr>
            <p:spPr bwMode="auto">
              <a:xfrm rot="5400000" flipV="1">
                <a:off x="3002" y="2488"/>
                <a:ext cx="20" cy="54"/>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8" name="Line 20"/>
              <p:cNvSpPr>
                <a:spLocks noChangeShapeType="1"/>
              </p:cNvSpPr>
              <p:nvPr/>
            </p:nvSpPr>
            <p:spPr bwMode="auto">
              <a:xfrm rot="5400000">
                <a:off x="3034" y="2926"/>
                <a:ext cx="10" cy="40"/>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29" name="Text Box 21"/>
            <p:cNvSpPr txBox="1">
              <a:spLocks noChangeArrowheads="1"/>
            </p:cNvSpPr>
            <p:nvPr/>
          </p:nvSpPr>
          <p:spPr bwMode="auto">
            <a:xfrm>
              <a:off x="4114" y="2813"/>
              <a:ext cx="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CC00"/>
                  </a:solidFill>
                  <a:latin typeface="Palatino Linotype" charset="0"/>
                </a:rPr>
                <a:t>A : Direct</a:t>
              </a:r>
            </a:p>
          </p:txBody>
        </p:sp>
      </p:grpSp>
      <p:sp>
        <p:nvSpPr>
          <p:cNvPr id="17471" name="Text Box 63"/>
          <p:cNvSpPr txBox="1">
            <a:spLocks noChangeArrowheads="1"/>
          </p:cNvSpPr>
          <p:nvPr/>
        </p:nvSpPr>
        <p:spPr bwMode="auto">
          <a:xfrm>
            <a:off x="333375" y="5484813"/>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camera</a:t>
            </a:r>
          </a:p>
        </p:txBody>
      </p:sp>
      <p:sp>
        <p:nvSpPr>
          <p:cNvPr id="2" name="TextBox 1"/>
          <p:cNvSpPr txBox="1"/>
          <p:nvPr/>
        </p:nvSpPr>
        <p:spPr>
          <a:xfrm>
            <a:off x="6051557" y="6550223"/>
            <a:ext cx="3012581" cy="307777"/>
          </a:xfrm>
          <a:prstGeom prst="rect">
            <a:avLst/>
          </a:prstGeom>
          <a:noFill/>
        </p:spPr>
        <p:txBody>
          <a:bodyPr wrap="none" rtlCol="0">
            <a:spAutoFit/>
          </a:bodyPr>
          <a:lstStyle/>
          <a:p>
            <a:r>
              <a:rPr lang="en-US" sz="1400" i="1" dirty="0" smtClean="0">
                <a:solidFill>
                  <a:schemeClr val="bg1">
                    <a:lumMod val="75000"/>
                  </a:schemeClr>
                </a:solidFill>
              </a:rPr>
              <a:t>Slide courtesy of </a:t>
            </a:r>
            <a:r>
              <a:rPr lang="en-US" sz="1400" i="1" dirty="0" err="1" smtClean="0">
                <a:solidFill>
                  <a:schemeClr val="bg1">
                    <a:lumMod val="75000"/>
                  </a:schemeClr>
                </a:solidFill>
              </a:rPr>
              <a:t>Nayar</a:t>
            </a:r>
            <a:r>
              <a:rPr lang="en-US" sz="1400" i="1" dirty="0" smtClean="0">
                <a:solidFill>
                  <a:schemeClr val="bg1">
                    <a:lumMod val="75000"/>
                  </a:schemeClr>
                </a:solidFill>
              </a:rPr>
              <a:t>, et al. 2006</a:t>
            </a:r>
            <a:endParaRPr lang="en-US" sz="1400" i="1" dirty="0">
              <a:solidFill>
                <a:schemeClr val="bg1">
                  <a:lumMod val="75000"/>
                </a:schemeClr>
              </a:solidFill>
            </a:endParaRPr>
          </a:p>
        </p:txBody>
      </p:sp>
    </p:spTree>
    <p:extLst>
      <p:ext uri="{BB962C8B-B14F-4D97-AF65-F5344CB8AC3E}">
        <p14:creationId xmlns:p14="http://schemas.microsoft.com/office/powerpoint/2010/main" val="39783893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Modulated Multiplexing</a:t>
            </a:r>
          </a:p>
        </p:txBody>
      </p:sp>
      <p:sp>
        <p:nvSpPr>
          <p:cNvPr id="4" name="Text Box 93"/>
          <p:cNvSpPr txBox="1">
            <a:spLocks noChangeArrowheads="1"/>
          </p:cNvSpPr>
          <p:nvPr/>
        </p:nvSpPr>
        <p:spPr bwMode="auto">
          <a:xfrm>
            <a:off x="2614032" y="113985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L1</a:t>
            </a:r>
            <a:endParaRPr lang="en-US" dirty="0">
              <a:solidFill>
                <a:srgbClr val="FFFF99"/>
              </a:solidFill>
              <a:latin typeface="Palatino Linotype" charset="0"/>
            </a:endParaRPr>
          </a:p>
        </p:txBody>
      </p:sp>
      <p:sp>
        <p:nvSpPr>
          <p:cNvPr id="5" name="Text Box 93"/>
          <p:cNvSpPr txBox="1">
            <a:spLocks noChangeArrowheads="1"/>
          </p:cNvSpPr>
          <p:nvPr/>
        </p:nvSpPr>
        <p:spPr bwMode="auto">
          <a:xfrm>
            <a:off x="4424851" y="113985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L2</a:t>
            </a:r>
            <a:endParaRPr lang="en-US" dirty="0">
              <a:solidFill>
                <a:srgbClr val="FFFF99"/>
              </a:solidFill>
              <a:latin typeface="Palatino Linotype" charset="0"/>
            </a:endParaRPr>
          </a:p>
        </p:txBody>
      </p:sp>
      <p:sp>
        <p:nvSpPr>
          <p:cNvPr id="6" name="Text Box 93"/>
          <p:cNvSpPr txBox="1">
            <a:spLocks noChangeArrowheads="1"/>
          </p:cNvSpPr>
          <p:nvPr/>
        </p:nvSpPr>
        <p:spPr bwMode="auto">
          <a:xfrm>
            <a:off x="6150335" y="1139859"/>
            <a:ext cx="441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solidFill>
                  <a:srgbClr val="FFFF99"/>
                </a:solidFill>
                <a:latin typeface="Palatino Linotype" charset="0"/>
              </a:rPr>
              <a:t>L3</a:t>
            </a:r>
            <a:endParaRPr lang="en-US" dirty="0">
              <a:solidFill>
                <a:srgbClr val="FFFF99"/>
              </a:solidFill>
              <a:latin typeface="Palatino Linotype" charset="0"/>
            </a:endParaRPr>
          </a:p>
        </p:txBody>
      </p:sp>
      <p:sp>
        <p:nvSpPr>
          <p:cNvPr id="8" name="AutoShape 8"/>
          <p:cNvSpPr>
            <a:spLocks noChangeArrowheads="1"/>
          </p:cNvSpPr>
          <p:nvPr/>
        </p:nvSpPr>
        <p:spPr bwMode="auto">
          <a:xfrm rot="5400000">
            <a:off x="2505003" y="151476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AutoShape 8"/>
          <p:cNvSpPr>
            <a:spLocks noChangeArrowheads="1"/>
          </p:cNvSpPr>
          <p:nvPr/>
        </p:nvSpPr>
        <p:spPr bwMode="auto">
          <a:xfrm rot="5400000">
            <a:off x="4328095" y="151476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AutoShape 8"/>
          <p:cNvSpPr>
            <a:spLocks noChangeArrowheads="1"/>
          </p:cNvSpPr>
          <p:nvPr/>
        </p:nvSpPr>
        <p:spPr bwMode="auto">
          <a:xfrm rot="5400000">
            <a:off x="6086403" y="1514767"/>
            <a:ext cx="617741" cy="606587"/>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4"/>
          <p:cNvSpPr txBox="1">
            <a:spLocks noChangeArrowheads="1"/>
          </p:cNvSpPr>
          <p:nvPr/>
        </p:nvSpPr>
        <p:spPr bwMode="auto">
          <a:xfrm>
            <a:off x="5509537" y="3596537"/>
            <a:ext cx="918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FF99"/>
                </a:solidFill>
                <a:latin typeface="Palatino Linotype" charset="0"/>
              </a:rPr>
              <a:t>surface</a:t>
            </a:r>
          </a:p>
        </p:txBody>
      </p:sp>
      <p:sp>
        <p:nvSpPr>
          <p:cNvPr id="14" name="Freeform 13"/>
          <p:cNvSpPr/>
          <p:nvPr/>
        </p:nvSpPr>
        <p:spPr>
          <a:xfrm>
            <a:off x="1855727" y="3474551"/>
            <a:ext cx="5334000" cy="579186"/>
          </a:xfrm>
          <a:custGeom>
            <a:avLst/>
            <a:gdLst>
              <a:gd name="connsiteX0" fmla="*/ 0 w 3128669"/>
              <a:gd name="connsiteY0" fmla="*/ 671277 h 671277"/>
              <a:gd name="connsiteX1" fmla="*/ 387212 w 3128669"/>
              <a:gd name="connsiteY1" fmla="*/ 206590 h 671277"/>
              <a:gd name="connsiteX2" fmla="*/ 1130658 w 3128669"/>
              <a:gd name="connsiteY2" fmla="*/ 516381 h 671277"/>
              <a:gd name="connsiteX3" fmla="*/ 1579823 w 3128669"/>
              <a:gd name="connsiteY3" fmla="*/ 562850 h 671277"/>
              <a:gd name="connsiteX4" fmla="*/ 2369735 w 3128669"/>
              <a:gd name="connsiteY4" fmla="*/ 5226 h 671277"/>
              <a:gd name="connsiteX5" fmla="*/ 3128669 w 3128669"/>
              <a:gd name="connsiteY5" fmla="*/ 268548 h 6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8669" h="671277">
                <a:moveTo>
                  <a:pt x="0" y="671277"/>
                </a:moveTo>
                <a:cubicBezTo>
                  <a:pt x="99384" y="451841"/>
                  <a:pt x="198769" y="232406"/>
                  <a:pt x="387212" y="206590"/>
                </a:cubicBezTo>
                <a:cubicBezTo>
                  <a:pt x="575655" y="180774"/>
                  <a:pt x="931889" y="457004"/>
                  <a:pt x="1130658" y="516381"/>
                </a:cubicBezTo>
                <a:cubicBezTo>
                  <a:pt x="1329427" y="575758"/>
                  <a:pt x="1373310" y="648042"/>
                  <a:pt x="1579823" y="562850"/>
                </a:cubicBezTo>
                <a:cubicBezTo>
                  <a:pt x="1786336" y="477658"/>
                  <a:pt x="2111594" y="54276"/>
                  <a:pt x="2369735" y="5226"/>
                </a:cubicBezTo>
                <a:cubicBezTo>
                  <a:pt x="2627876" y="-43824"/>
                  <a:pt x="3128669" y="268548"/>
                  <a:pt x="3128669" y="268548"/>
                </a:cubicBezTo>
              </a:path>
            </a:pathLst>
          </a:custGeom>
          <a:ln w="57150" cmpd="sng"/>
          <a:effectLst>
            <a:outerShdw blurRad="40000" dist="20000" dir="5400000" rotWithShape="0">
              <a:schemeClr val="bg2">
                <a:lumMod val="75000"/>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bwMode="auto">
          <a:xfrm>
            <a:off x="4446527" y="3077395"/>
            <a:ext cx="455797" cy="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pic>
        <p:nvPicPr>
          <p:cNvPr id="49" name="Picture 4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874" y="2918645"/>
            <a:ext cx="457200" cy="317500"/>
          </a:xfrm>
          <a:prstGeom prst="rect">
            <a:avLst/>
          </a:prstGeom>
        </p:spPr>
      </p:pic>
      <p:cxnSp>
        <p:nvCxnSpPr>
          <p:cNvPr id="50" name="Straight Arrow Connector 49"/>
          <p:cNvCxnSpPr/>
          <p:nvPr/>
        </p:nvCxnSpPr>
        <p:spPr bwMode="auto">
          <a:xfrm>
            <a:off x="6195207" y="3071313"/>
            <a:ext cx="440117" cy="1216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52" name="Straight Arrow Connector 51"/>
          <p:cNvCxnSpPr/>
          <p:nvPr/>
        </p:nvCxnSpPr>
        <p:spPr bwMode="auto">
          <a:xfrm>
            <a:off x="2611770" y="3077395"/>
            <a:ext cx="463157" cy="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pic>
        <p:nvPicPr>
          <p:cNvPr id="54" name="Picture 5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727" y="2918645"/>
            <a:ext cx="457200" cy="317500"/>
          </a:xfrm>
          <a:prstGeom prst="rect">
            <a:avLst/>
          </a:prstGeom>
        </p:spPr>
      </p:pic>
      <p:pic>
        <p:nvPicPr>
          <p:cNvPr id="55" name="Picture 5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527" y="2893245"/>
            <a:ext cx="508000" cy="368300"/>
          </a:xfrm>
          <a:prstGeom prst="rect">
            <a:avLst/>
          </a:prstGeom>
        </p:spPr>
      </p:pic>
      <p:grpSp>
        <p:nvGrpSpPr>
          <p:cNvPr id="73" name="Group 72"/>
          <p:cNvGrpSpPr/>
          <p:nvPr/>
        </p:nvGrpSpPr>
        <p:grpSpPr>
          <a:xfrm>
            <a:off x="2285065" y="2160172"/>
            <a:ext cx="1035258" cy="611717"/>
            <a:chOff x="412542" y="5181466"/>
            <a:chExt cx="3702258" cy="1072778"/>
          </a:xfrm>
        </p:grpSpPr>
        <p:grpSp>
          <p:nvGrpSpPr>
            <p:cNvPr id="60" name="Group 59"/>
            <p:cNvGrpSpPr/>
            <p:nvPr/>
          </p:nvGrpSpPr>
          <p:grpSpPr>
            <a:xfrm>
              <a:off x="586109" y="5181466"/>
              <a:ext cx="1052111" cy="1072778"/>
              <a:chOff x="586109" y="5191270"/>
              <a:chExt cx="1052111" cy="1072778"/>
            </a:xfrm>
          </p:grpSpPr>
          <p:sp>
            <p:nvSpPr>
              <p:cNvPr id="58" name="Freeform 57"/>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59" name="Freeform 58"/>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61" name="Group 60"/>
            <p:cNvGrpSpPr/>
            <p:nvPr/>
          </p:nvGrpSpPr>
          <p:grpSpPr>
            <a:xfrm>
              <a:off x="1638220" y="5181466"/>
              <a:ext cx="1052111" cy="1072778"/>
              <a:chOff x="586109" y="5191270"/>
              <a:chExt cx="1052111" cy="1072778"/>
            </a:xfrm>
          </p:grpSpPr>
          <p:sp>
            <p:nvSpPr>
              <p:cNvPr id="62" name="Freeform 61"/>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63" name="Freeform 62"/>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64" name="Group 63"/>
            <p:cNvGrpSpPr/>
            <p:nvPr/>
          </p:nvGrpSpPr>
          <p:grpSpPr>
            <a:xfrm>
              <a:off x="2690331" y="5181466"/>
              <a:ext cx="1052111" cy="1072778"/>
              <a:chOff x="586109" y="5191270"/>
              <a:chExt cx="1052111" cy="1072778"/>
            </a:xfrm>
          </p:grpSpPr>
          <p:sp>
            <p:nvSpPr>
              <p:cNvPr id="65" name="Freeform 64"/>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66" name="Freeform 65"/>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70" name="Straight Arrow Connector 69"/>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grpSp>
        <p:nvGrpSpPr>
          <p:cNvPr id="85" name="Group 84"/>
          <p:cNvGrpSpPr/>
          <p:nvPr/>
        </p:nvGrpSpPr>
        <p:grpSpPr>
          <a:xfrm>
            <a:off x="4141727" y="2160172"/>
            <a:ext cx="1035258" cy="611717"/>
            <a:chOff x="412542" y="5181466"/>
            <a:chExt cx="3702258" cy="1072778"/>
          </a:xfrm>
        </p:grpSpPr>
        <p:grpSp>
          <p:nvGrpSpPr>
            <p:cNvPr id="86" name="Group 85"/>
            <p:cNvGrpSpPr/>
            <p:nvPr/>
          </p:nvGrpSpPr>
          <p:grpSpPr>
            <a:xfrm>
              <a:off x="586109" y="5181466"/>
              <a:ext cx="1052111" cy="1072778"/>
              <a:chOff x="586109" y="5191270"/>
              <a:chExt cx="1052111" cy="1072778"/>
            </a:xfrm>
          </p:grpSpPr>
          <p:sp>
            <p:nvSpPr>
              <p:cNvPr id="94" name="Freeform 93"/>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5" name="Freeform 94"/>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87" name="Group 86"/>
            <p:cNvGrpSpPr/>
            <p:nvPr/>
          </p:nvGrpSpPr>
          <p:grpSpPr>
            <a:xfrm>
              <a:off x="1638220" y="5181466"/>
              <a:ext cx="1052111" cy="1072778"/>
              <a:chOff x="586109" y="5191270"/>
              <a:chExt cx="1052111" cy="1072778"/>
            </a:xfrm>
          </p:grpSpPr>
          <p:sp>
            <p:nvSpPr>
              <p:cNvPr id="92" name="Freeform 91"/>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3" name="Freeform 92"/>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88" name="Group 87"/>
            <p:cNvGrpSpPr/>
            <p:nvPr/>
          </p:nvGrpSpPr>
          <p:grpSpPr>
            <a:xfrm>
              <a:off x="2690331" y="5181466"/>
              <a:ext cx="1052111" cy="1072778"/>
              <a:chOff x="586109" y="5191270"/>
              <a:chExt cx="1052111" cy="1072778"/>
            </a:xfrm>
          </p:grpSpPr>
          <p:sp>
            <p:nvSpPr>
              <p:cNvPr id="90" name="Freeform 89"/>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91" name="Freeform 90"/>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89" name="Straight Arrow Connector 88"/>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grpSp>
        <p:nvGrpSpPr>
          <p:cNvPr id="96" name="Group 95"/>
          <p:cNvGrpSpPr/>
          <p:nvPr/>
        </p:nvGrpSpPr>
        <p:grpSpPr>
          <a:xfrm>
            <a:off x="5998389" y="2160172"/>
            <a:ext cx="1035258" cy="611717"/>
            <a:chOff x="412542" y="5181466"/>
            <a:chExt cx="3702258" cy="1072778"/>
          </a:xfrm>
        </p:grpSpPr>
        <p:grpSp>
          <p:nvGrpSpPr>
            <p:cNvPr id="97" name="Group 96"/>
            <p:cNvGrpSpPr/>
            <p:nvPr/>
          </p:nvGrpSpPr>
          <p:grpSpPr>
            <a:xfrm>
              <a:off x="586109" y="5181466"/>
              <a:ext cx="1052111" cy="1072778"/>
              <a:chOff x="586109" y="5191270"/>
              <a:chExt cx="1052111" cy="1072778"/>
            </a:xfrm>
          </p:grpSpPr>
          <p:sp>
            <p:nvSpPr>
              <p:cNvPr id="105" name="Freeform 104"/>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6" name="Freeform 105"/>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98" name="Group 97"/>
            <p:cNvGrpSpPr/>
            <p:nvPr/>
          </p:nvGrpSpPr>
          <p:grpSpPr>
            <a:xfrm>
              <a:off x="1638220" y="5181466"/>
              <a:ext cx="1052111" cy="1072778"/>
              <a:chOff x="586109" y="5191270"/>
              <a:chExt cx="1052111" cy="1072778"/>
            </a:xfrm>
          </p:grpSpPr>
          <p:sp>
            <p:nvSpPr>
              <p:cNvPr id="103" name="Freeform 102"/>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4" name="Freeform 103"/>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grpSp>
          <p:nvGrpSpPr>
            <p:cNvPr id="99" name="Group 98"/>
            <p:cNvGrpSpPr/>
            <p:nvPr/>
          </p:nvGrpSpPr>
          <p:grpSpPr>
            <a:xfrm>
              <a:off x="2690331" y="5181466"/>
              <a:ext cx="1052111" cy="1072778"/>
              <a:chOff x="586109" y="5191270"/>
              <a:chExt cx="1052111" cy="1072778"/>
            </a:xfrm>
          </p:grpSpPr>
          <p:sp>
            <p:nvSpPr>
              <p:cNvPr id="101" name="Freeform 100"/>
              <p:cNvSpPr/>
              <p:nvPr/>
            </p:nvSpPr>
            <p:spPr>
              <a:xfrm>
                <a:off x="586109" y="5191270"/>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sp>
            <p:nvSpPr>
              <p:cNvPr id="102" name="Freeform 101"/>
              <p:cNvSpPr/>
              <p:nvPr/>
            </p:nvSpPr>
            <p:spPr>
              <a:xfrm flipV="1">
                <a:off x="1107931" y="5717855"/>
                <a:ext cx="530289" cy="546193"/>
              </a:xfrm>
              <a:custGeom>
                <a:avLst/>
                <a:gdLst>
                  <a:gd name="connsiteX0" fmla="*/ 0 w 586109"/>
                  <a:gd name="connsiteY0" fmla="*/ 614546 h 698286"/>
                  <a:gd name="connsiteX1" fmla="*/ 320964 w 586109"/>
                  <a:gd name="connsiteY1" fmla="*/ 448 h 698286"/>
                  <a:gd name="connsiteX2" fmla="*/ 586109 w 586109"/>
                  <a:gd name="connsiteY2" fmla="*/ 698286 h 698286"/>
                  <a:gd name="connsiteX0" fmla="*/ 0 w 530289"/>
                  <a:gd name="connsiteY0" fmla="*/ 614600 h 614601"/>
                  <a:gd name="connsiteX1" fmla="*/ 320964 w 530289"/>
                  <a:gd name="connsiteY1" fmla="*/ 502 h 614601"/>
                  <a:gd name="connsiteX2" fmla="*/ 530289 w 530289"/>
                  <a:gd name="connsiteY2" fmla="*/ 501330 h 614601"/>
                  <a:gd name="connsiteX0" fmla="*/ 0 w 530289"/>
                  <a:gd name="connsiteY0" fmla="*/ 614099 h 615753"/>
                  <a:gd name="connsiteX1" fmla="*/ 320964 w 530289"/>
                  <a:gd name="connsiteY1" fmla="*/ 1 h 615753"/>
                  <a:gd name="connsiteX2" fmla="*/ 530289 w 530289"/>
                  <a:gd name="connsiteY2" fmla="*/ 615753 h 615753"/>
                  <a:gd name="connsiteX0" fmla="*/ 0 w 530289"/>
                  <a:gd name="connsiteY0" fmla="*/ 630883 h 632537"/>
                  <a:gd name="connsiteX1" fmla="*/ 263886 w 530289"/>
                  <a:gd name="connsiteY1" fmla="*/ 0 h 632537"/>
                  <a:gd name="connsiteX2" fmla="*/ 530289 w 530289"/>
                  <a:gd name="connsiteY2" fmla="*/ 632537 h 632537"/>
                  <a:gd name="connsiteX0" fmla="*/ 0 w 530289"/>
                  <a:gd name="connsiteY0" fmla="*/ 640842 h 642496"/>
                  <a:gd name="connsiteX1" fmla="*/ 276586 w 530289"/>
                  <a:gd name="connsiteY1" fmla="*/ 0 h 642496"/>
                  <a:gd name="connsiteX2" fmla="*/ 530289 w 530289"/>
                  <a:gd name="connsiteY2" fmla="*/ 642496 h 642496"/>
                </a:gdLst>
                <a:ahLst/>
                <a:cxnLst>
                  <a:cxn ang="0">
                    <a:pos x="connsiteX0" y="connsiteY0"/>
                  </a:cxn>
                  <a:cxn ang="0">
                    <a:pos x="connsiteX1" y="connsiteY1"/>
                  </a:cxn>
                  <a:cxn ang="0">
                    <a:pos x="connsiteX2" y="connsiteY2"/>
                  </a:cxn>
                </a:cxnLst>
                <a:rect l="l" t="t" r="r" b="b"/>
                <a:pathLst>
                  <a:path w="530289" h="642496">
                    <a:moveTo>
                      <a:pt x="0" y="640842"/>
                    </a:moveTo>
                    <a:cubicBezTo>
                      <a:pt x="111639" y="326814"/>
                      <a:pt x="188205" y="-276"/>
                      <a:pt x="276586" y="0"/>
                    </a:cubicBezTo>
                    <a:cubicBezTo>
                      <a:pt x="364967" y="276"/>
                      <a:pt x="530289" y="642496"/>
                      <a:pt x="530289" y="642496"/>
                    </a:cubicBezTo>
                  </a:path>
                </a:pathLst>
              </a:custGeom>
              <a:ln w="38100" cmpd="sng">
                <a:solidFill>
                  <a:schemeClr val="bg1">
                    <a:lumMod val="95000"/>
                  </a:schemeClr>
                </a:solidFill>
              </a:ln>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rgbClr val="FFFFFF"/>
                  </a:solidFill>
                  <a:effectLst/>
                  <a:latin typeface="Arial" charset="0"/>
                  <a:ea typeface="宋体" pitchFamily="2" charset="-122"/>
                </a:endParaRPr>
              </a:p>
            </p:txBody>
          </p:sp>
        </p:grpSp>
        <p:cxnSp>
          <p:nvCxnSpPr>
            <p:cNvPr id="100" name="Straight Arrow Connector 99"/>
            <p:cNvCxnSpPr/>
            <p:nvPr/>
          </p:nvCxnSpPr>
          <p:spPr bwMode="auto">
            <a:xfrm flipV="1">
              <a:off x="412542" y="5727659"/>
              <a:ext cx="3702258" cy="16866"/>
            </a:xfrm>
            <a:prstGeom prst="straightConnector1">
              <a:avLst/>
            </a:prstGeom>
            <a:solidFill>
              <a:schemeClr val="accent1"/>
            </a:solidFill>
            <a:ln w="12700" cap="flat" cmpd="sng" algn="ctr">
              <a:solidFill>
                <a:schemeClr val="bg1">
                  <a:lumMod val="95000"/>
                </a:schemeClr>
              </a:solidFill>
              <a:prstDash val="solid"/>
              <a:round/>
              <a:headEnd type="none" w="med" len="med"/>
              <a:tailEnd type="none"/>
            </a:ln>
            <a:effectLst/>
          </p:spPr>
        </p:cxnSp>
      </p:grpSp>
      <p:pic>
        <p:nvPicPr>
          <p:cNvPr id="113" name="Picture 11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9766" y="2281384"/>
            <a:ext cx="196961" cy="358111"/>
          </a:xfrm>
          <a:prstGeom prst="rect">
            <a:avLst/>
          </a:prstGeom>
        </p:spPr>
      </p:pic>
      <p:pic>
        <p:nvPicPr>
          <p:cNvPr id="114" name="Picture 11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326" y="2246720"/>
            <a:ext cx="196961" cy="358111"/>
          </a:xfrm>
          <a:prstGeom prst="rect">
            <a:avLst/>
          </a:prstGeom>
        </p:spPr>
      </p:pic>
      <p:pic>
        <p:nvPicPr>
          <p:cNvPr id="115" name="Picture 11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809" y="2246720"/>
            <a:ext cx="196961" cy="358111"/>
          </a:xfrm>
          <a:prstGeom prst="rect">
            <a:avLst/>
          </a:prstGeom>
        </p:spPr>
      </p:pic>
      <p:pic>
        <p:nvPicPr>
          <p:cNvPr id="121" name="Picture 12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8950" y="1676400"/>
            <a:ext cx="392591" cy="328681"/>
          </a:xfrm>
          <a:prstGeom prst="rect">
            <a:avLst/>
          </a:prstGeom>
        </p:spPr>
      </p:pic>
      <p:pic>
        <p:nvPicPr>
          <p:cNvPr id="122" name="Picture 12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5991" y="1676400"/>
            <a:ext cx="392591" cy="328681"/>
          </a:xfrm>
          <a:prstGeom prst="rect">
            <a:avLst/>
          </a:prstGeom>
        </p:spPr>
      </p:pic>
      <p:pic>
        <p:nvPicPr>
          <p:cNvPr id="123" name="Picture 122"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332" y="1676400"/>
            <a:ext cx="392591" cy="328681"/>
          </a:xfrm>
          <a:prstGeom prst="rect">
            <a:avLst/>
          </a:prstGeom>
        </p:spPr>
      </p:pic>
      <p:grpSp>
        <p:nvGrpSpPr>
          <p:cNvPr id="134" name="Group 133"/>
          <p:cNvGrpSpPr/>
          <p:nvPr/>
        </p:nvGrpSpPr>
        <p:grpSpPr>
          <a:xfrm>
            <a:off x="4114800" y="3337745"/>
            <a:ext cx="359229" cy="1005655"/>
            <a:chOff x="4114800" y="3337745"/>
            <a:chExt cx="359229" cy="1005655"/>
          </a:xfrm>
        </p:grpSpPr>
        <p:sp>
          <p:nvSpPr>
            <p:cNvPr id="119" name="Oval 118"/>
            <p:cNvSpPr/>
            <p:nvPr/>
          </p:nvSpPr>
          <p:spPr bwMode="auto">
            <a:xfrm>
              <a:off x="4114800" y="3928872"/>
              <a:ext cx="103127" cy="109728"/>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pic>
          <p:nvPicPr>
            <p:cNvPr id="120" name="Picture 119"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79867" y="4002172"/>
              <a:ext cx="294162" cy="341228"/>
            </a:xfrm>
            <a:prstGeom prst="rect">
              <a:avLst/>
            </a:prstGeom>
          </p:spPr>
        </p:pic>
        <p:cxnSp>
          <p:nvCxnSpPr>
            <p:cNvPr id="128" name="Straight Arrow Connector 127"/>
            <p:cNvCxnSpPr/>
            <p:nvPr/>
          </p:nvCxnSpPr>
          <p:spPr bwMode="auto">
            <a:xfrm>
              <a:off x="4114800" y="3337745"/>
              <a:ext cx="27666" cy="548455"/>
            </a:xfrm>
            <a:prstGeom prst="straightConnector1">
              <a:avLst/>
            </a:prstGeom>
            <a:solidFill>
              <a:schemeClr val="accent1"/>
            </a:solidFill>
            <a:ln w="38100" cap="flat" cmpd="sng" algn="ctr">
              <a:solidFill>
                <a:srgbClr val="FF6600"/>
              </a:solidFill>
              <a:prstDash val="solid"/>
              <a:round/>
              <a:headEnd type="arrow" w="med" len="med"/>
              <a:tailEnd type="none"/>
            </a:ln>
            <a:effectLst/>
          </p:spPr>
        </p:cxnSp>
      </p:grpSp>
      <p:sp>
        <p:nvSpPr>
          <p:cNvPr id="137" name="TextBox 136"/>
          <p:cNvSpPr txBox="1"/>
          <p:nvPr/>
        </p:nvSpPr>
        <p:spPr>
          <a:xfrm>
            <a:off x="178963" y="4431268"/>
            <a:ext cx="2558363" cy="369332"/>
          </a:xfrm>
          <a:prstGeom prst="rect">
            <a:avLst/>
          </a:prstGeom>
          <a:noFill/>
        </p:spPr>
        <p:txBody>
          <a:bodyPr wrap="none" rtlCol="0">
            <a:spAutoFit/>
          </a:bodyPr>
          <a:lstStyle/>
          <a:p>
            <a:r>
              <a:rPr lang="en-US" dirty="0" smtClean="0">
                <a:solidFill>
                  <a:schemeClr val="bg1">
                    <a:lumMod val="95000"/>
                  </a:schemeClr>
                </a:solidFill>
              </a:rPr>
              <a:t>Radiance at </a:t>
            </a:r>
            <a:r>
              <a:rPr lang="en-US" i="1" dirty="0" smtClean="0">
                <a:solidFill>
                  <a:srgbClr val="FFFF00"/>
                </a:solidFill>
              </a:rPr>
              <a:t>p</a:t>
            </a:r>
            <a:r>
              <a:rPr lang="en-US" dirty="0" smtClean="0">
                <a:solidFill>
                  <a:schemeClr val="bg1">
                    <a:lumMod val="95000"/>
                  </a:schemeClr>
                </a:solidFill>
              </a:rPr>
              <a:t> at time </a:t>
            </a:r>
            <a:r>
              <a:rPr lang="en-US" i="1" dirty="0" smtClean="0">
                <a:solidFill>
                  <a:srgbClr val="FFFF00"/>
                </a:solidFill>
              </a:rPr>
              <a:t>t</a:t>
            </a:r>
            <a:r>
              <a:rPr lang="en-US" dirty="0" smtClean="0">
                <a:solidFill>
                  <a:schemeClr val="bg1">
                    <a:lumMod val="95000"/>
                  </a:schemeClr>
                </a:solidFill>
              </a:rPr>
              <a:t>:</a:t>
            </a:r>
            <a:endParaRPr lang="en-US" dirty="0">
              <a:solidFill>
                <a:schemeClr val="bg1">
                  <a:lumMod val="95000"/>
                </a:schemeClr>
              </a:solidFill>
            </a:endParaRPr>
          </a:p>
        </p:txBody>
      </p:sp>
      <p:pic>
        <p:nvPicPr>
          <p:cNvPr id="7" name="Picture 6"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30379" y="4935536"/>
            <a:ext cx="4788944" cy="574673"/>
          </a:xfrm>
          <a:prstGeom prst="rect">
            <a:avLst/>
          </a:prstGeom>
        </p:spPr>
      </p:pic>
      <p:sp>
        <p:nvSpPr>
          <p:cNvPr id="9" name="TextBox 8"/>
          <p:cNvSpPr txBox="1"/>
          <p:nvPr/>
        </p:nvSpPr>
        <p:spPr>
          <a:xfrm>
            <a:off x="3403555" y="4495800"/>
            <a:ext cx="787445" cy="369332"/>
          </a:xfrm>
          <a:prstGeom prst="rect">
            <a:avLst/>
          </a:prstGeom>
          <a:noFill/>
        </p:spPr>
        <p:txBody>
          <a:bodyPr wrap="none" rtlCol="0">
            <a:spAutoFit/>
          </a:bodyPr>
          <a:lstStyle/>
          <a:p>
            <a:r>
              <a:rPr lang="en-US" dirty="0" smtClean="0">
                <a:solidFill>
                  <a:srgbClr val="FF6600"/>
                </a:solidFill>
              </a:rPr>
              <a:t>Direct</a:t>
            </a:r>
            <a:endParaRPr lang="en-US" dirty="0">
              <a:solidFill>
                <a:srgbClr val="FF6600"/>
              </a:solidFill>
            </a:endParaRPr>
          </a:p>
        </p:txBody>
      </p:sp>
      <p:sp>
        <p:nvSpPr>
          <p:cNvPr id="15" name="Rectangle 14"/>
          <p:cNvSpPr/>
          <p:nvPr/>
        </p:nvSpPr>
        <p:spPr bwMode="auto">
          <a:xfrm>
            <a:off x="3117167" y="4935536"/>
            <a:ext cx="1367295" cy="703264"/>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72" name="TextBox 71"/>
          <p:cNvSpPr txBox="1"/>
          <p:nvPr/>
        </p:nvSpPr>
        <p:spPr>
          <a:xfrm>
            <a:off x="5449685" y="4495800"/>
            <a:ext cx="1179715" cy="369332"/>
          </a:xfrm>
          <a:prstGeom prst="rect">
            <a:avLst/>
          </a:prstGeom>
          <a:noFill/>
        </p:spPr>
        <p:txBody>
          <a:bodyPr wrap="square" rtlCol="0">
            <a:spAutoFit/>
          </a:bodyPr>
          <a:lstStyle/>
          <a:p>
            <a:r>
              <a:rPr lang="en-US" dirty="0" smtClean="0">
                <a:solidFill>
                  <a:srgbClr val="FF6600"/>
                </a:solidFill>
              </a:rPr>
              <a:t>Global</a:t>
            </a:r>
            <a:endParaRPr lang="en-US" dirty="0">
              <a:solidFill>
                <a:srgbClr val="FF6600"/>
              </a:solidFill>
            </a:endParaRPr>
          </a:p>
        </p:txBody>
      </p:sp>
      <p:sp>
        <p:nvSpPr>
          <p:cNvPr id="74" name="Rectangle 73"/>
          <p:cNvSpPr/>
          <p:nvPr/>
        </p:nvSpPr>
        <p:spPr bwMode="auto">
          <a:xfrm>
            <a:off x="4881105" y="4935536"/>
            <a:ext cx="2048420" cy="703264"/>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pic>
        <p:nvPicPr>
          <p:cNvPr id="17" name="Picture 16"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8599" y="5838691"/>
            <a:ext cx="6756548" cy="562109"/>
          </a:xfrm>
          <a:prstGeom prst="rect">
            <a:avLst/>
          </a:prstGeom>
        </p:spPr>
      </p:pic>
    </p:spTree>
    <p:extLst>
      <p:ext uri="{BB962C8B-B14F-4D97-AF65-F5344CB8AC3E}">
        <p14:creationId xmlns:p14="http://schemas.microsoft.com/office/powerpoint/2010/main" val="38260908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Modulated Multiplexing</a:t>
            </a:r>
          </a:p>
        </p:txBody>
      </p:sp>
      <p:pic>
        <p:nvPicPr>
          <p:cNvPr id="23" name="Picture 2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7800"/>
            <a:ext cx="7848600" cy="583106"/>
          </a:xfrm>
          <a:prstGeom prst="rect">
            <a:avLst/>
          </a:prstGeom>
        </p:spPr>
      </p:pic>
      <p:grpSp>
        <p:nvGrpSpPr>
          <p:cNvPr id="3" name="Group 2"/>
          <p:cNvGrpSpPr/>
          <p:nvPr/>
        </p:nvGrpSpPr>
        <p:grpSpPr>
          <a:xfrm>
            <a:off x="580830" y="2514600"/>
            <a:ext cx="7716569" cy="964781"/>
            <a:chOff x="665431" y="2239763"/>
            <a:chExt cx="7716569" cy="964781"/>
          </a:xfrm>
        </p:grpSpPr>
        <p:sp>
          <p:nvSpPr>
            <p:cNvPr id="11" name="TextBox 10"/>
            <p:cNvSpPr txBox="1"/>
            <p:nvPr/>
          </p:nvSpPr>
          <p:spPr>
            <a:xfrm>
              <a:off x="665431" y="2362200"/>
              <a:ext cx="826193" cy="369332"/>
            </a:xfrm>
            <a:prstGeom prst="rect">
              <a:avLst/>
            </a:prstGeom>
            <a:noFill/>
          </p:spPr>
          <p:txBody>
            <a:bodyPr wrap="none" rtlCol="0">
              <a:spAutoFit/>
            </a:bodyPr>
            <a:lstStyle/>
            <a:p>
              <a:r>
                <a:rPr lang="en-US" dirty="0" smtClean="0">
                  <a:solidFill>
                    <a:schemeClr val="bg1">
                      <a:lumMod val="95000"/>
                    </a:schemeClr>
                  </a:solidFill>
                </a:rPr>
                <a:t>where</a:t>
              </a:r>
              <a:endParaRPr lang="en-US" dirty="0">
                <a:solidFill>
                  <a:schemeClr val="bg1">
                    <a:lumMod val="95000"/>
                  </a:schemeClr>
                </a:solidFill>
              </a:endParaRPr>
            </a:p>
          </p:txBody>
        </p:sp>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2239763"/>
              <a:ext cx="2686515" cy="491769"/>
            </a:xfrm>
            <a:prstGeom prst="rect">
              <a:avLst/>
            </a:prstGeom>
          </p:spPr>
        </p:pic>
        <p:pic>
          <p:nvPicPr>
            <p:cNvPr id="19" name="Picture 1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9233" y="2239763"/>
              <a:ext cx="2622767" cy="491769"/>
            </a:xfrm>
            <a:prstGeom prst="rect">
              <a:avLst/>
            </a:prstGeom>
          </p:spPr>
        </p:pic>
        <p:pic>
          <p:nvPicPr>
            <p:cNvPr id="22" name="Picture 2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2731532"/>
              <a:ext cx="3591390" cy="473012"/>
            </a:xfrm>
            <a:prstGeom prst="rect">
              <a:avLst/>
            </a:prstGeom>
          </p:spPr>
        </p:pic>
        <p:pic>
          <p:nvPicPr>
            <p:cNvPr id="76" name="Picture 7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5801" y="2767044"/>
              <a:ext cx="2057400" cy="361300"/>
            </a:xfrm>
            <a:prstGeom prst="rect">
              <a:avLst/>
            </a:prstGeom>
          </p:spPr>
        </p:pic>
      </p:grpSp>
      <p:sp>
        <p:nvSpPr>
          <p:cNvPr id="25" name="Rectangle 24"/>
          <p:cNvSpPr/>
          <p:nvPr/>
        </p:nvSpPr>
        <p:spPr bwMode="auto">
          <a:xfrm>
            <a:off x="3124200" y="1476045"/>
            <a:ext cx="533400" cy="637845"/>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79" name="Rectangle 78"/>
          <p:cNvSpPr/>
          <p:nvPr/>
        </p:nvSpPr>
        <p:spPr bwMode="auto">
          <a:xfrm>
            <a:off x="5562600" y="1476045"/>
            <a:ext cx="533400" cy="637845"/>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80" name="Rectangle 79"/>
          <p:cNvSpPr/>
          <p:nvPr/>
        </p:nvSpPr>
        <p:spPr bwMode="auto">
          <a:xfrm>
            <a:off x="8153400" y="1476045"/>
            <a:ext cx="533400" cy="637845"/>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82" name="Content Placeholder 2"/>
          <p:cNvSpPr>
            <a:spLocks noGrp="1"/>
          </p:cNvSpPr>
          <p:nvPr>
            <p:ph idx="1"/>
          </p:nvPr>
        </p:nvSpPr>
        <p:spPr>
          <a:xfrm>
            <a:off x="457200" y="4876800"/>
            <a:ext cx="8534400" cy="685800"/>
          </a:xfrm>
        </p:spPr>
        <p:txBody>
          <a:bodyPr/>
          <a:lstStyle/>
          <a:p>
            <a:r>
              <a:rPr lang="en-US" i="1" dirty="0" smtClean="0">
                <a:solidFill>
                  <a:srgbClr val="FFFF00"/>
                </a:solidFill>
              </a:rPr>
              <a:t>2N+1</a:t>
            </a:r>
            <a:r>
              <a:rPr lang="en-US" dirty="0" smtClean="0">
                <a:solidFill>
                  <a:srgbClr val="FFFF00"/>
                </a:solidFill>
              </a:rPr>
              <a:t> </a:t>
            </a:r>
            <a:r>
              <a:rPr lang="en-US" dirty="0" smtClean="0"/>
              <a:t>images are sufficient to solve for direct components</a:t>
            </a:r>
          </a:p>
          <a:p>
            <a:pPr marL="0" indent="0">
              <a:buNone/>
            </a:pPr>
            <a:endParaRPr lang="en-US" dirty="0"/>
          </a:p>
        </p:txBody>
      </p:sp>
      <p:pic>
        <p:nvPicPr>
          <p:cNvPr id="27" name="Picture 26"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7290" y="5715000"/>
            <a:ext cx="3042510" cy="584681"/>
          </a:xfrm>
          <a:prstGeom prst="rect">
            <a:avLst/>
          </a:prstGeom>
        </p:spPr>
      </p:pic>
      <p:sp>
        <p:nvSpPr>
          <p:cNvPr id="16" name="Content Placeholder 2"/>
          <p:cNvSpPr txBox="1">
            <a:spLocks/>
          </p:cNvSpPr>
          <p:nvPr/>
        </p:nvSpPr>
        <p:spPr bwMode="auto">
          <a:xfrm>
            <a:off x="457200" y="4038600"/>
            <a:ext cx="85344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i="1" dirty="0" smtClean="0">
                <a:solidFill>
                  <a:srgbClr val="FFFF00"/>
                </a:solidFill>
              </a:rPr>
              <a:t>Linear</a:t>
            </a:r>
            <a:r>
              <a:rPr lang="en-US" dirty="0" smtClean="0">
                <a:solidFill>
                  <a:schemeClr val="bg1">
                    <a:lumMod val="95000"/>
                  </a:schemeClr>
                </a:solidFill>
              </a:rPr>
              <a:t> equation with respect to the </a:t>
            </a:r>
            <a:r>
              <a:rPr lang="en-US" i="1" dirty="0" smtClean="0">
                <a:solidFill>
                  <a:srgbClr val="FFFF00"/>
                </a:solidFill>
              </a:rPr>
              <a:t>2N+1</a:t>
            </a:r>
            <a:r>
              <a:rPr lang="en-US" dirty="0" smtClean="0">
                <a:solidFill>
                  <a:schemeClr val="bg1">
                    <a:lumMod val="95000"/>
                  </a:schemeClr>
                </a:solidFill>
              </a:rPr>
              <a:t> unknowns</a:t>
            </a:r>
          </a:p>
          <a:p>
            <a:pPr lvl="1"/>
            <a:r>
              <a:rPr lang="en-US" dirty="0">
                <a:solidFill>
                  <a:schemeClr val="bg1">
                    <a:lumMod val="95000"/>
                  </a:schemeClr>
                </a:solidFill>
              </a:rPr>
              <a:t>c</a:t>
            </a:r>
            <a:r>
              <a:rPr lang="en-US" dirty="0" smtClean="0">
                <a:solidFill>
                  <a:schemeClr val="bg1">
                    <a:lumMod val="95000"/>
                  </a:schemeClr>
                </a:solidFill>
              </a:rPr>
              <a:t>f. sequential </a:t>
            </a:r>
            <a:r>
              <a:rPr lang="en-US" dirty="0">
                <a:solidFill>
                  <a:schemeClr val="bg1">
                    <a:lumMod val="95000"/>
                  </a:schemeClr>
                </a:solidFill>
              </a:rPr>
              <a:t>s</a:t>
            </a:r>
            <a:r>
              <a:rPr lang="en-US" dirty="0" smtClean="0">
                <a:solidFill>
                  <a:schemeClr val="bg1">
                    <a:lumMod val="95000"/>
                  </a:schemeClr>
                </a:solidFill>
              </a:rPr>
              <a:t>eparation with sinusoid has </a:t>
            </a:r>
            <a:r>
              <a:rPr lang="en-US" dirty="0" smtClean="0">
                <a:solidFill>
                  <a:srgbClr val="FFFF00"/>
                </a:solidFill>
              </a:rPr>
              <a:t>3N</a:t>
            </a:r>
            <a:r>
              <a:rPr lang="en-US" dirty="0" smtClean="0">
                <a:solidFill>
                  <a:schemeClr val="bg1">
                    <a:lumMod val="95000"/>
                  </a:schemeClr>
                </a:solidFill>
              </a:rPr>
              <a:t> unknowns</a:t>
            </a:r>
          </a:p>
          <a:p>
            <a:pPr marL="0" indent="0">
              <a:buFontTx/>
              <a:buNone/>
            </a:pPr>
            <a:endParaRPr lang="en-US" dirty="0"/>
          </a:p>
        </p:txBody>
      </p:sp>
    </p:spTree>
    <p:extLst>
      <p:ext uri="{BB962C8B-B14F-4D97-AF65-F5344CB8AC3E}">
        <p14:creationId xmlns:p14="http://schemas.microsoft.com/office/powerpoint/2010/main" val="27137765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05103" y="1822940"/>
            <a:ext cx="7391400" cy="221566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 name="Title 1"/>
          <p:cNvSpPr>
            <a:spLocks noGrp="1"/>
          </p:cNvSpPr>
          <p:nvPr>
            <p:ph type="title"/>
          </p:nvPr>
        </p:nvSpPr>
        <p:spPr/>
        <p:txBody>
          <a:bodyPr/>
          <a:lstStyle/>
          <a:p>
            <a:r>
              <a:rPr lang="en-US" dirty="0"/>
              <a:t>Frequency Modulated Multiplexing</a:t>
            </a:r>
          </a:p>
        </p:txBody>
      </p:sp>
      <p:graphicFrame>
        <p:nvGraphicFramePr>
          <p:cNvPr id="6" name="Object 5"/>
          <p:cNvGraphicFramePr>
            <a:graphicFrameLocks noChangeAspect="1"/>
          </p:cNvGraphicFramePr>
          <p:nvPr>
            <p:extLst>
              <p:ext uri="{D42A27DB-BD31-4B8C-83A1-F6EECF244321}">
                <p14:modId xmlns:p14="http://schemas.microsoft.com/office/powerpoint/2010/main" val="141934165"/>
              </p:ext>
            </p:extLst>
          </p:nvPr>
        </p:nvGraphicFramePr>
        <p:xfrm>
          <a:off x="762000" y="1905000"/>
          <a:ext cx="7068197" cy="2063260"/>
        </p:xfrm>
        <a:graphic>
          <a:graphicData uri="http://schemas.openxmlformats.org/presentationml/2006/ole">
            <mc:AlternateContent xmlns:mc="http://schemas.openxmlformats.org/markup-compatibility/2006">
              <mc:Choice xmlns:v="urn:schemas-microsoft-com:vml" Requires="v">
                <p:oleObj spid="_x0000_s1106" name="Equation" r:id="rId4" imgW="4394200" imgH="1282700" progId="Equation.3">
                  <p:embed/>
                </p:oleObj>
              </mc:Choice>
              <mc:Fallback>
                <p:oleObj name="Equation" r:id="rId4" imgW="4394200" imgH="1282700" progId="Equation.3">
                  <p:embed/>
                  <p:pic>
                    <p:nvPicPr>
                      <p:cNvPr id="0" name=""/>
                      <p:cNvPicPr/>
                      <p:nvPr/>
                    </p:nvPicPr>
                    <p:blipFill>
                      <a:blip r:embed="rId5"/>
                      <a:stretch>
                        <a:fillRect/>
                      </a:stretch>
                    </p:blipFill>
                    <p:spPr>
                      <a:xfrm>
                        <a:off x="762000" y="1905000"/>
                        <a:ext cx="7068197" cy="2063260"/>
                      </a:xfrm>
                      <a:prstGeom prst="rect">
                        <a:avLst/>
                      </a:prstGeom>
                    </p:spPr>
                  </p:pic>
                </p:oleObj>
              </mc:Fallback>
            </mc:AlternateContent>
          </a:graphicData>
        </a:graphic>
      </p:graphicFrame>
      <p:sp>
        <p:nvSpPr>
          <p:cNvPr id="8" name="TextBox 7"/>
          <p:cNvSpPr txBox="1"/>
          <p:nvPr/>
        </p:nvSpPr>
        <p:spPr>
          <a:xfrm>
            <a:off x="4038600" y="1009650"/>
            <a:ext cx="3476984" cy="523220"/>
          </a:xfrm>
          <a:prstGeom prst="rect">
            <a:avLst/>
          </a:prstGeom>
          <a:noFill/>
        </p:spPr>
        <p:txBody>
          <a:bodyPr wrap="none" rtlCol="0">
            <a:spAutoFit/>
          </a:bodyPr>
          <a:lstStyle/>
          <a:p>
            <a:r>
              <a:rPr lang="en-US" sz="2800" dirty="0" smtClean="0">
                <a:solidFill>
                  <a:schemeClr val="bg1">
                    <a:lumMod val="95000"/>
                  </a:schemeClr>
                </a:solidFill>
              </a:rPr>
              <a:t>Multiplexing Matrix </a:t>
            </a:r>
            <a:r>
              <a:rPr lang="en-US" sz="2800" b="1" dirty="0" smtClean="0">
                <a:solidFill>
                  <a:srgbClr val="FFFF00"/>
                </a:solidFill>
              </a:rPr>
              <a:t>F</a:t>
            </a:r>
            <a:endParaRPr lang="en-US" sz="2800" b="1" dirty="0">
              <a:solidFill>
                <a:srgbClr val="FFFF00"/>
              </a:solidFill>
            </a:endParaRPr>
          </a:p>
        </p:txBody>
      </p:sp>
      <p:cxnSp>
        <p:nvCxnSpPr>
          <p:cNvPr id="10" name="Straight Arrow Connector 9"/>
          <p:cNvCxnSpPr/>
          <p:nvPr/>
        </p:nvCxnSpPr>
        <p:spPr bwMode="auto">
          <a:xfrm flipH="1">
            <a:off x="4495800" y="1524000"/>
            <a:ext cx="762000" cy="457200"/>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spTree>
    <p:extLst>
      <p:ext uri="{BB962C8B-B14F-4D97-AF65-F5344CB8AC3E}">
        <p14:creationId xmlns:p14="http://schemas.microsoft.com/office/powerpoint/2010/main" val="32383445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05103" y="1822940"/>
            <a:ext cx="7391400" cy="221566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 name="Title 1"/>
          <p:cNvSpPr>
            <a:spLocks noGrp="1"/>
          </p:cNvSpPr>
          <p:nvPr>
            <p:ph type="title"/>
          </p:nvPr>
        </p:nvSpPr>
        <p:spPr/>
        <p:txBody>
          <a:bodyPr/>
          <a:lstStyle/>
          <a:p>
            <a:r>
              <a:rPr lang="en-US" dirty="0"/>
              <a:t>Frequency Modulated Multiplexing</a:t>
            </a:r>
          </a:p>
        </p:txBody>
      </p:sp>
      <p:graphicFrame>
        <p:nvGraphicFramePr>
          <p:cNvPr id="6" name="Object 5"/>
          <p:cNvGraphicFramePr>
            <a:graphicFrameLocks noChangeAspect="1"/>
          </p:cNvGraphicFramePr>
          <p:nvPr>
            <p:extLst>
              <p:ext uri="{D42A27DB-BD31-4B8C-83A1-F6EECF244321}">
                <p14:modId xmlns:p14="http://schemas.microsoft.com/office/powerpoint/2010/main" val="4211722107"/>
              </p:ext>
            </p:extLst>
          </p:nvPr>
        </p:nvGraphicFramePr>
        <p:xfrm>
          <a:off x="762000" y="1905000"/>
          <a:ext cx="7068197" cy="2063260"/>
        </p:xfrm>
        <a:graphic>
          <a:graphicData uri="http://schemas.openxmlformats.org/presentationml/2006/ole">
            <mc:AlternateContent xmlns:mc="http://schemas.openxmlformats.org/markup-compatibility/2006">
              <mc:Choice xmlns:v="urn:schemas-microsoft-com:vml" Requires="v">
                <p:oleObj spid="_x0000_s2074" name="Equation" r:id="rId4" imgW="4394200" imgH="1282700" progId="Equation.3">
                  <p:embed/>
                </p:oleObj>
              </mc:Choice>
              <mc:Fallback>
                <p:oleObj name="Equation" r:id="rId4" imgW="4394200" imgH="1282700" progId="Equation.3">
                  <p:embed/>
                  <p:pic>
                    <p:nvPicPr>
                      <p:cNvPr id="0" name=""/>
                      <p:cNvPicPr/>
                      <p:nvPr/>
                    </p:nvPicPr>
                    <p:blipFill>
                      <a:blip r:embed="rId5"/>
                      <a:stretch>
                        <a:fillRect/>
                      </a:stretch>
                    </p:blipFill>
                    <p:spPr>
                      <a:xfrm>
                        <a:off x="762000" y="1905000"/>
                        <a:ext cx="7068197" cy="2063260"/>
                      </a:xfrm>
                      <a:prstGeom prst="rect">
                        <a:avLst/>
                      </a:prstGeom>
                    </p:spPr>
                  </p:pic>
                </p:oleObj>
              </mc:Fallback>
            </mc:AlternateContent>
          </a:graphicData>
        </a:graphic>
      </p:graphicFrame>
      <p:sp>
        <p:nvSpPr>
          <p:cNvPr id="8" name="TextBox 7"/>
          <p:cNvSpPr txBox="1"/>
          <p:nvPr/>
        </p:nvSpPr>
        <p:spPr>
          <a:xfrm>
            <a:off x="4038600" y="1009650"/>
            <a:ext cx="3476984" cy="523220"/>
          </a:xfrm>
          <a:prstGeom prst="rect">
            <a:avLst/>
          </a:prstGeom>
          <a:noFill/>
        </p:spPr>
        <p:txBody>
          <a:bodyPr wrap="none" rtlCol="0">
            <a:spAutoFit/>
          </a:bodyPr>
          <a:lstStyle/>
          <a:p>
            <a:r>
              <a:rPr lang="en-US" sz="2800" dirty="0" smtClean="0">
                <a:solidFill>
                  <a:schemeClr val="bg1">
                    <a:lumMod val="95000"/>
                  </a:schemeClr>
                </a:solidFill>
              </a:rPr>
              <a:t>Multiplexing Matrix </a:t>
            </a:r>
            <a:r>
              <a:rPr lang="en-US" sz="2800" b="1" dirty="0" smtClean="0">
                <a:solidFill>
                  <a:srgbClr val="FFFF00"/>
                </a:solidFill>
              </a:rPr>
              <a:t>F</a:t>
            </a:r>
            <a:endParaRPr lang="en-US" sz="2800" b="1" dirty="0">
              <a:solidFill>
                <a:srgbClr val="FFFF00"/>
              </a:solidFill>
            </a:endParaRPr>
          </a:p>
        </p:txBody>
      </p:sp>
      <p:cxnSp>
        <p:nvCxnSpPr>
          <p:cNvPr id="10" name="Straight Arrow Connector 9"/>
          <p:cNvCxnSpPr/>
          <p:nvPr/>
        </p:nvCxnSpPr>
        <p:spPr bwMode="auto">
          <a:xfrm flipH="1">
            <a:off x="4495800" y="1524000"/>
            <a:ext cx="762000" cy="457200"/>
          </a:xfrm>
          <a:prstGeom prst="straightConnector1">
            <a:avLst/>
          </a:prstGeom>
          <a:solidFill>
            <a:schemeClr val="accent1"/>
          </a:solidFill>
          <a:ln w="38100" cap="flat" cmpd="sng" algn="ctr">
            <a:solidFill>
              <a:srgbClr val="FF6600"/>
            </a:solidFill>
            <a:prstDash val="solid"/>
            <a:round/>
            <a:headEnd type="none" w="med" len="med"/>
            <a:tailEnd type="arrow"/>
          </a:ln>
          <a:effectLst/>
        </p:spPr>
      </p:cxnSp>
      <p:grpSp>
        <p:nvGrpSpPr>
          <p:cNvPr id="19" name="Group 18"/>
          <p:cNvGrpSpPr/>
          <p:nvPr/>
        </p:nvGrpSpPr>
        <p:grpSpPr>
          <a:xfrm>
            <a:off x="533400" y="4267200"/>
            <a:ext cx="8599848" cy="2545714"/>
            <a:chOff x="533400" y="4267200"/>
            <a:chExt cx="8599848" cy="2545714"/>
          </a:xfrm>
        </p:grpSpPr>
        <p:sp>
          <p:nvSpPr>
            <p:cNvPr id="9" name="Content Placeholder 2"/>
            <p:cNvSpPr txBox="1">
              <a:spLocks/>
            </p:cNvSpPr>
            <p:nvPr/>
          </p:nvSpPr>
          <p:spPr bwMode="auto">
            <a:xfrm>
              <a:off x="609600" y="4267200"/>
              <a:ext cx="8229600" cy="6528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FF00"/>
                </a:buClr>
                <a:buChar char="•"/>
                <a:defRPr sz="2400">
                  <a:solidFill>
                    <a:schemeClr val="bg1"/>
                  </a:solidFill>
                  <a:latin typeface="+mn-lt"/>
                  <a:ea typeface="+mn-ea"/>
                  <a:cs typeface="+mn-cs"/>
                </a:defRPr>
              </a:lvl1pPr>
              <a:lvl2pPr marL="742950" indent="-285750" algn="l" rtl="0" fontAlgn="base">
                <a:spcBef>
                  <a:spcPct val="20000"/>
                </a:spcBef>
                <a:spcAft>
                  <a:spcPct val="0"/>
                </a:spcAft>
                <a:buClr>
                  <a:srgbClr val="FFFF00"/>
                </a:buClr>
                <a:buChar char="–"/>
                <a:defRPr sz="2000">
                  <a:solidFill>
                    <a:schemeClr val="bg1"/>
                  </a:solidFill>
                  <a:latin typeface="+mn-lt"/>
                </a:defRPr>
              </a:lvl2pPr>
              <a:lvl3pPr marL="1143000" indent="-228600" algn="l" rtl="0" fontAlgn="base">
                <a:spcBef>
                  <a:spcPct val="20000"/>
                </a:spcBef>
                <a:spcAft>
                  <a:spcPct val="0"/>
                </a:spcAft>
                <a:buClr>
                  <a:srgbClr val="FFFF00"/>
                </a:buClr>
                <a:buChar char="•"/>
                <a:defRPr>
                  <a:solidFill>
                    <a:schemeClr val="bg1"/>
                  </a:solidFill>
                  <a:latin typeface="+mn-lt"/>
                </a:defRPr>
              </a:lvl3pPr>
              <a:lvl4pPr marL="1600200" indent="-228600" algn="l" rtl="0" fontAlgn="base">
                <a:spcBef>
                  <a:spcPct val="20000"/>
                </a:spcBef>
                <a:spcAft>
                  <a:spcPct val="0"/>
                </a:spcAft>
                <a:buClr>
                  <a:srgbClr val="FFFF00"/>
                </a:buClr>
                <a:buChar char="–"/>
                <a:defRPr>
                  <a:solidFill>
                    <a:schemeClr val="bg1"/>
                  </a:solidFill>
                  <a:latin typeface="+mn-lt"/>
                </a:defRPr>
              </a:lvl4pPr>
              <a:lvl5pPr marL="2057400" indent="-228600" algn="l" rtl="0" fontAlgn="base">
                <a:spcBef>
                  <a:spcPct val="20000"/>
                </a:spcBef>
                <a:spcAft>
                  <a:spcPct val="0"/>
                </a:spcAft>
                <a:buClr>
                  <a:srgbClr val="FFFF00"/>
                </a:buClr>
                <a:buChar char="»"/>
                <a:defRPr>
                  <a:solidFill>
                    <a:schemeClr val="bg1"/>
                  </a:solidFill>
                  <a:latin typeface="+mn-lt"/>
                </a:defRPr>
              </a:lvl5pPr>
              <a:lvl6pPr marL="2514600" indent="-228600" algn="l" rtl="0" fontAlgn="base">
                <a:spcBef>
                  <a:spcPct val="20000"/>
                </a:spcBef>
                <a:spcAft>
                  <a:spcPct val="0"/>
                </a:spcAft>
                <a:buClr>
                  <a:srgbClr val="FFFF00"/>
                </a:buClr>
                <a:buChar char="»"/>
                <a:defRPr>
                  <a:solidFill>
                    <a:schemeClr val="bg1"/>
                  </a:solidFill>
                  <a:latin typeface="+mn-lt"/>
                </a:defRPr>
              </a:lvl6pPr>
              <a:lvl7pPr marL="2971800" indent="-228600" algn="l" rtl="0" fontAlgn="base">
                <a:spcBef>
                  <a:spcPct val="20000"/>
                </a:spcBef>
                <a:spcAft>
                  <a:spcPct val="0"/>
                </a:spcAft>
                <a:buClr>
                  <a:srgbClr val="FFFF00"/>
                </a:buClr>
                <a:buChar char="»"/>
                <a:defRPr>
                  <a:solidFill>
                    <a:schemeClr val="bg1"/>
                  </a:solidFill>
                  <a:latin typeface="+mn-lt"/>
                </a:defRPr>
              </a:lvl7pPr>
              <a:lvl8pPr marL="3429000" indent="-228600" algn="l" rtl="0" fontAlgn="base">
                <a:spcBef>
                  <a:spcPct val="20000"/>
                </a:spcBef>
                <a:spcAft>
                  <a:spcPct val="0"/>
                </a:spcAft>
                <a:buClr>
                  <a:srgbClr val="FFFF00"/>
                </a:buClr>
                <a:buChar char="»"/>
                <a:defRPr>
                  <a:solidFill>
                    <a:schemeClr val="bg1"/>
                  </a:solidFill>
                  <a:latin typeface="+mn-lt"/>
                </a:defRPr>
              </a:lvl8pPr>
              <a:lvl9pPr marL="3886200" indent="-228600" algn="l" rtl="0" fontAlgn="base">
                <a:spcBef>
                  <a:spcPct val="20000"/>
                </a:spcBef>
                <a:spcAft>
                  <a:spcPct val="0"/>
                </a:spcAft>
                <a:buClr>
                  <a:srgbClr val="FFFF00"/>
                </a:buClr>
                <a:buChar char="»"/>
                <a:defRPr>
                  <a:solidFill>
                    <a:schemeClr val="bg1"/>
                  </a:solidFill>
                  <a:latin typeface="+mn-lt"/>
                </a:defRPr>
              </a:lvl9pPr>
            </a:lstStyle>
            <a:p>
              <a:r>
                <a:rPr lang="en-US" dirty="0" smtClean="0">
                  <a:solidFill>
                    <a:srgbClr val="FFFF00"/>
                  </a:solidFill>
                </a:rPr>
                <a:t>Optimal Condition: </a:t>
              </a:r>
              <a:r>
                <a:rPr lang="en-US" dirty="0" smtClean="0"/>
                <a:t>if the frequencies and timings satisfy</a:t>
              </a:r>
            </a:p>
          </p:txBody>
        </p:sp>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4920090"/>
              <a:ext cx="6795905" cy="533400"/>
            </a:xfrm>
            <a:prstGeom prst="rect">
              <a:avLst/>
            </a:prstGeom>
          </p:spPr>
        </p:pic>
        <p:sp>
          <p:nvSpPr>
            <p:cNvPr id="17" name="TextBox 16"/>
            <p:cNvSpPr txBox="1"/>
            <p:nvPr/>
          </p:nvSpPr>
          <p:spPr>
            <a:xfrm>
              <a:off x="533400" y="5463514"/>
              <a:ext cx="8514921" cy="1169551"/>
            </a:xfrm>
            <a:prstGeom prst="rect">
              <a:avLst/>
            </a:prstGeom>
            <a:noFill/>
          </p:spPr>
          <p:txBody>
            <a:bodyPr wrap="none" rtlCol="0">
              <a:spAutoFit/>
            </a:bodyPr>
            <a:lstStyle/>
            <a:p>
              <a:pPr>
                <a:lnSpc>
                  <a:spcPct val="150000"/>
                </a:lnSpc>
              </a:pPr>
              <a:r>
                <a:rPr lang="en-US" sz="2400" dirty="0">
                  <a:solidFill>
                    <a:schemeClr val="bg1">
                      <a:lumMod val="95000"/>
                    </a:schemeClr>
                  </a:solidFill>
                </a:rPr>
                <a:t>t</a:t>
              </a:r>
              <a:r>
                <a:rPr lang="en-US" sz="2400" dirty="0" smtClean="0">
                  <a:solidFill>
                    <a:schemeClr val="bg1">
                      <a:lumMod val="95000"/>
                    </a:schemeClr>
                  </a:solidFill>
                </a:rPr>
                <a:t>he </a:t>
              </a:r>
              <a:r>
                <a:rPr lang="en-US" sz="2400" dirty="0">
                  <a:solidFill>
                    <a:schemeClr val="bg1">
                      <a:lumMod val="95000"/>
                    </a:schemeClr>
                  </a:solidFill>
                </a:rPr>
                <a:t>matrix </a:t>
              </a:r>
              <a:r>
                <a:rPr lang="en-US" sz="2400" b="1" dirty="0" smtClean="0">
                  <a:solidFill>
                    <a:srgbClr val="FFFF00"/>
                  </a:solidFill>
                </a:rPr>
                <a:t>F</a:t>
              </a:r>
              <a:r>
                <a:rPr lang="en-US" sz="2400" dirty="0" smtClean="0">
                  <a:solidFill>
                    <a:schemeClr val="bg1">
                      <a:lumMod val="95000"/>
                    </a:schemeClr>
                  </a:solidFill>
                </a:rPr>
                <a:t> becomes an </a:t>
              </a:r>
              <a:r>
                <a:rPr lang="en-US" sz="2400" dirty="0">
                  <a:solidFill>
                    <a:srgbClr val="FFFF00"/>
                  </a:solidFill>
                </a:rPr>
                <a:t>orthogonal</a:t>
              </a:r>
              <a:r>
                <a:rPr lang="en-US" sz="2400" dirty="0">
                  <a:solidFill>
                    <a:schemeClr val="bg1">
                      <a:lumMod val="95000"/>
                    </a:schemeClr>
                  </a:solidFill>
                </a:rPr>
                <a:t> matrix with </a:t>
              </a:r>
              <a:r>
                <a:rPr lang="en-US" sz="2400" dirty="0" smtClean="0">
                  <a:solidFill>
                    <a:schemeClr val="bg1">
                      <a:lumMod val="95000"/>
                    </a:schemeClr>
                  </a:solidFill>
                </a:rPr>
                <a:t>the minimum </a:t>
              </a:r>
            </a:p>
            <a:p>
              <a:pPr>
                <a:lnSpc>
                  <a:spcPct val="150000"/>
                </a:lnSpc>
              </a:pPr>
              <a:r>
                <a:rPr lang="en-US" sz="2400" dirty="0" smtClean="0">
                  <a:solidFill>
                    <a:schemeClr val="bg1">
                      <a:lumMod val="95000"/>
                    </a:schemeClr>
                  </a:solidFill>
                </a:rPr>
                <a:t>condition </a:t>
              </a:r>
              <a:r>
                <a:rPr lang="en-US" sz="2400" dirty="0">
                  <a:solidFill>
                    <a:schemeClr val="bg1">
                      <a:lumMod val="95000"/>
                    </a:schemeClr>
                  </a:solidFill>
                </a:rPr>
                <a:t>number </a:t>
              </a:r>
              <a:r>
                <a:rPr lang="en-US" sz="2400" dirty="0" smtClean="0">
                  <a:solidFill>
                    <a:schemeClr val="bg1">
                      <a:lumMod val="95000"/>
                    </a:schemeClr>
                  </a:solidFill>
                </a:rPr>
                <a:t>1.</a:t>
              </a:r>
              <a:endParaRPr lang="en-US" sz="2400" dirty="0">
                <a:solidFill>
                  <a:schemeClr val="bg1">
                    <a:lumMod val="95000"/>
                  </a:schemeClr>
                </a:solidFill>
              </a:endParaRPr>
            </a:p>
          </p:txBody>
        </p:sp>
        <p:sp>
          <p:nvSpPr>
            <p:cNvPr id="18" name="TextBox 17"/>
            <p:cNvSpPr txBox="1"/>
            <p:nvPr/>
          </p:nvSpPr>
          <p:spPr>
            <a:xfrm>
              <a:off x="4393474" y="6443582"/>
              <a:ext cx="4739774" cy="369332"/>
            </a:xfrm>
            <a:prstGeom prst="rect">
              <a:avLst/>
            </a:prstGeom>
            <a:noFill/>
          </p:spPr>
          <p:txBody>
            <a:bodyPr wrap="none" rtlCol="0">
              <a:spAutoFit/>
            </a:bodyPr>
            <a:lstStyle/>
            <a:p>
              <a:r>
                <a:rPr lang="en-US" dirty="0" smtClean="0">
                  <a:solidFill>
                    <a:srgbClr val="FF6600"/>
                  </a:solidFill>
                </a:rPr>
                <a:t>(Please refer to the paper for detailed proof.)</a:t>
              </a:r>
              <a:endParaRPr lang="en-US" dirty="0">
                <a:solidFill>
                  <a:srgbClr val="FF6600"/>
                </a:solidFill>
              </a:endParaRPr>
            </a:p>
          </p:txBody>
        </p:sp>
      </p:grpSp>
    </p:spTree>
    <p:extLst>
      <p:ext uri="{BB962C8B-B14F-4D97-AF65-F5344CB8AC3E}">
        <p14:creationId xmlns:p14="http://schemas.microsoft.com/office/powerpoint/2010/main" val="22800952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Experimental Results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462367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95000"/>
            <a:lumOff val="5000"/>
          </a:schemeClr>
        </a:solidFill>
        <a:effectLst/>
      </p:bgPr>
    </p:bg>
    <p:spTree>
      <p:nvGrpSpPr>
        <p:cNvPr id="1" name=""/>
        <p:cNvGrpSpPr/>
        <p:nvPr/>
      </p:nvGrpSpPr>
      <p:grpSpPr>
        <a:xfrm>
          <a:off x="0" y="0"/>
          <a:ext cx="0" cy="0"/>
          <a:chOff x="0" y="0"/>
          <a:chExt cx="0" cy="0"/>
        </a:xfrm>
      </p:grpSpPr>
      <p:sp>
        <p:nvSpPr>
          <p:cNvPr id="2" name="Rectangle 1"/>
          <p:cNvSpPr/>
          <p:nvPr/>
        </p:nvSpPr>
        <p:spPr bwMode="auto">
          <a:xfrm>
            <a:off x="2819400" y="838200"/>
            <a:ext cx="5410200" cy="51054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5" name="テキスト ボックス 8"/>
          <p:cNvSpPr txBox="1"/>
          <p:nvPr/>
        </p:nvSpPr>
        <p:spPr>
          <a:xfrm>
            <a:off x="304800" y="921603"/>
            <a:ext cx="2057400" cy="830997"/>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Projected </a:t>
            </a:r>
          </a:p>
          <a:p>
            <a:pPr algn="ctr"/>
            <a:r>
              <a:rPr lang="en-US" altLang="ja-JP" sz="2400" dirty="0" smtClean="0">
                <a:solidFill>
                  <a:schemeClr val="bg1">
                    <a:lumMod val="95000"/>
                  </a:schemeClr>
                </a:solidFill>
                <a:latin typeface="Palatino Linotype" pitchFamily="18" charset="0"/>
              </a:rPr>
              <a:t>Patterns</a:t>
            </a:r>
          </a:p>
        </p:txBody>
      </p:sp>
      <p:sp>
        <p:nvSpPr>
          <p:cNvPr id="6" name="テキスト ボックス 8"/>
          <p:cNvSpPr txBox="1"/>
          <p:nvPr/>
        </p:nvSpPr>
        <p:spPr>
          <a:xfrm>
            <a:off x="304800" y="3512403"/>
            <a:ext cx="2057400" cy="830997"/>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Captured</a:t>
            </a:r>
          </a:p>
          <a:p>
            <a:pPr algn="ctr"/>
            <a:r>
              <a:rPr lang="en-US" altLang="ja-JP" sz="2400" dirty="0" smtClean="0">
                <a:solidFill>
                  <a:schemeClr val="bg1">
                    <a:lumMod val="95000"/>
                  </a:schemeClr>
                </a:solidFill>
                <a:latin typeface="Palatino Linotype" pitchFamily="18" charset="0"/>
              </a:rPr>
              <a:t>Images</a:t>
            </a:r>
          </a:p>
        </p:txBody>
      </p:sp>
      <p:sp>
        <p:nvSpPr>
          <p:cNvPr id="7" name="テキスト ボックス 8"/>
          <p:cNvSpPr txBox="1"/>
          <p:nvPr/>
        </p:nvSpPr>
        <p:spPr>
          <a:xfrm>
            <a:off x="2819400" y="228600"/>
            <a:ext cx="2057400" cy="461665"/>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Light 1</a:t>
            </a:r>
          </a:p>
        </p:txBody>
      </p:sp>
      <p:sp>
        <p:nvSpPr>
          <p:cNvPr id="8" name="テキスト ボックス 8"/>
          <p:cNvSpPr txBox="1"/>
          <p:nvPr/>
        </p:nvSpPr>
        <p:spPr>
          <a:xfrm>
            <a:off x="4495800" y="224135"/>
            <a:ext cx="2057400" cy="461665"/>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Light 2</a:t>
            </a:r>
          </a:p>
        </p:txBody>
      </p:sp>
      <p:sp>
        <p:nvSpPr>
          <p:cNvPr id="9" name="テキスト ボックス 8"/>
          <p:cNvSpPr txBox="1"/>
          <p:nvPr/>
        </p:nvSpPr>
        <p:spPr>
          <a:xfrm>
            <a:off x="6172200" y="219670"/>
            <a:ext cx="2057400" cy="461665"/>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Light 3</a:t>
            </a:r>
          </a:p>
        </p:txBody>
      </p:sp>
      <p:pic>
        <p:nvPicPr>
          <p:cNvPr id="11" name="Picture 10" descr="comp.gif"/>
          <p:cNvPicPr>
            <a:picLocks noChangeAspect="1"/>
          </p:cNvPicPr>
          <p:nvPr/>
        </p:nvPicPr>
        <p:blipFill>
          <a:blip r:embed="rId3"/>
          <a:stretch>
            <a:fillRect/>
          </a:stretch>
        </p:blipFill>
        <p:spPr>
          <a:xfrm>
            <a:off x="2971800" y="914400"/>
            <a:ext cx="5130800" cy="4876800"/>
          </a:xfrm>
          <a:prstGeom prst="rect">
            <a:avLst/>
          </a:prstGeom>
        </p:spPr>
      </p:pic>
      <p:sp>
        <p:nvSpPr>
          <p:cNvPr id="12" name="テキスト ボックス 8"/>
          <p:cNvSpPr txBox="1"/>
          <p:nvPr/>
        </p:nvSpPr>
        <p:spPr>
          <a:xfrm>
            <a:off x="3505200" y="6091535"/>
            <a:ext cx="42672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Input: </a:t>
            </a:r>
            <a:r>
              <a:rPr kumimoji="1" lang="en-US" altLang="ja-JP" sz="2400" dirty="0" smtClean="0">
                <a:solidFill>
                  <a:srgbClr val="FF6600"/>
                </a:solidFill>
                <a:latin typeface="Palatino Linotype" pitchFamily="18" charset="0"/>
              </a:rPr>
              <a:t>3*2+1=7 images</a:t>
            </a:r>
            <a:endParaRPr kumimoji="1" lang="ja-JP" altLang="en-US" sz="2400" dirty="0">
              <a:solidFill>
                <a:srgbClr val="FF6600"/>
              </a:solidFill>
              <a:latin typeface="Palatino Linotype" pitchFamily="18" charset="0"/>
            </a:endParaRPr>
          </a:p>
        </p:txBody>
      </p:sp>
    </p:spTree>
    <p:extLst>
      <p:ext uri="{BB962C8B-B14F-4D97-AF65-F5344CB8AC3E}">
        <p14:creationId xmlns:p14="http://schemas.microsoft.com/office/powerpoint/2010/main" val="38318662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95000"/>
            <a:lumOff val="5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3581400" y="5715000"/>
            <a:ext cx="32004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Sequential Separation</a:t>
            </a:r>
          </a:p>
          <a:p>
            <a:pPr algn="ctr"/>
            <a:r>
              <a:rPr lang="en-US" altLang="ja-JP" sz="2400" dirty="0" smtClean="0">
                <a:solidFill>
                  <a:schemeClr val="bg1">
                    <a:lumMod val="95000"/>
                  </a:schemeClr>
                </a:solidFill>
                <a:latin typeface="Palatino Linotype" pitchFamily="18" charset="0"/>
              </a:rPr>
              <a:t>[</a:t>
            </a:r>
            <a:r>
              <a:rPr lang="en-US" altLang="ja-JP" sz="2400" dirty="0" err="1" smtClean="0">
                <a:solidFill>
                  <a:schemeClr val="bg1">
                    <a:lumMod val="95000"/>
                  </a:schemeClr>
                </a:solidFill>
                <a:latin typeface="Palatino Linotype" pitchFamily="18" charset="0"/>
              </a:rPr>
              <a:t>Nayar</a:t>
            </a:r>
            <a:r>
              <a:rPr lang="en-US" altLang="ja-JP" sz="2400" dirty="0" smtClean="0">
                <a:solidFill>
                  <a:schemeClr val="bg1">
                    <a:lumMod val="95000"/>
                  </a:schemeClr>
                </a:solidFill>
                <a:latin typeface="Palatino Linotype" pitchFamily="18" charset="0"/>
              </a:rPr>
              <a:t> 2006]</a:t>
            </a:r>
          </a:p>
        </p:txBody>
      </p:sp>
      <p:sp>
        <p:nvSpPr>
          <p:cNvPr id="9" name="テキスト ボックス 8"/>
          <p:cNvSpPr txBox="1"/>
          <p:nvPr/>
        </p:nvSpPr>
        <p:spPr>
          <a:xfrm>
            <a:off x="7239000" y="5715000"/>
            <a:ext cx="19050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p:txBody>
      </p:sp>
      <p:pic>
        <p:nvPicPr>
          <p:cNvPr id="14" name="Picture 13"/>
          <p:cNvPicPr preferRelativeResize="0">
            <a:picLocks/>
          </p:cNvPicPr>
          <p:nvPr/>
        </p:nvPicPr>
        <p:blipFill>
          <a:blip r:embed="rId3"/>
          <a:stretch>
            <a:fillRect/>
          </a:stretch>
        </p:blipFill>
        <p:spPr>
          <a:xfrm>
            <a:off x="1028700" y="76200"/>
            <a:ext cx="1828800" cy="1828800"/>
          </a:xfrm>
          <a:prstGeom prst="rect">
            <a:avLst/>
          </a:prstGeom>
        </p:spPr>
      </p:pic>
      <p:pic>
        <p:nvPicPr>
          <p:cNvPr id="15" name="Picture 14"/>
          <p:cNvPicPr preferRelativeResize="0">
            <a:picLocks/>
          </p:cNvPicPr>
          <p:nvPr/>
        </p:nvPicPr>
        <p:blipFill>
          <a:blip r:embed="rId4"/>
          <a:stretch>
            <a:fillRect/>
          </a:stretch>
        </p:blipFill>
        <p:spPr>
          <a:xfrm>
            <a:off x="1028700" y="2019300"/>
            <a:ext cx="1828800" cy="1828800"/>
          </a:xfrm>
          <a:prstGeom prst="rect">
            <a:avLst/>
          </a:prstGeom>
        </p:spPr>
      </p:pic>
      <p:pic>
        <p:nvPicPr>
          <p:cNvPr id="16" name="Picture 15"/>
          <p:cNvPicPr preferRelativeResize="0">
            <a:picLocks/>
          </p:cNvPicPr>
          <p:nvPr/>
        </p:nvPicPr>
        <p:blipFill>
          <a:blip r:embed="rId5"/>
          <a:stretch>
            <a:fillRect/>
          </a:stretch>
        </p:blipFill>
        <p:spPr>
          <a:xfrm>
            <a:off x="1028700" y="3962400"/>
            <a:ext cx="1828800" cy="1828800"/>
          </a:xfrm>
          <a:prstGeom prst="rect">
            <a:avLst/>
          </a:prstGeom>
        </p:spPr>
      </p:pic>
      <p:sp>
        <p:nvSpPr>
          <p:cNvPr id="20" name="テキスト ボックス 8"/>
          <p:cNvSpPr txBox="1"/>
          <p:nvPr/>
        </p:nvSpPr>
        <p:spPr>
          <a:xfrm>
            <a:off x="838200" y="5715000"/>
            <a:ext cx="22098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p:txBody>
      </p:sp>
      <p:pic>
        <p:nvPicPr>
          <p:cNvPr id="22" name="Picture 6" descr="C:\Users\bak\Documents\My Dropbox\demux_material\result0207\ldir2.png"/>
          <p:cNvPicPr>
            <a:picLocks noChangeAspect="1" noChangeArrowheads="1"/>
          </p:cNvPicPr>
          <p:nvPr/>
        </p:nvPicPr>
        <p:blipFill>
          <a:blip r:embed="rId6" cstate="print"/>
          <a:srcRect l="22640" t="9843" r="17718" b="13124"/>
          <a:stretch>
            <a:fillRect/>
          </a:stretch>
        </p:blipFill>
        <p:spPr bwMode="auto">
          <a:xfrm>
            <a:off x="266700" y="5105400"/>
            <a:ext cx="667512" cy="667512"/>
          </a:xfrm>
          <a:prstGeom prst="rect">
            <a:avLst/>
          </a:prstGeom>
          <a:noFill/>
        </p:spPr>
      </p:pic>
      <p:pic>
        <p:nvPicPr>
          <p:cNvPr id="23" name="Picture 8" descr="C:\Users\bak\Documents\My Dropbox\demux_material\result0207\ldir1.png"/>
          <p:cNvPicPr>
            <a:picLocks noChangeAspect="1" noChangeArrowheads="1"/>
          </p:cNvPicPr>
          <p:nvPr/>
        </p:nvPicPr>
        <p:blipFill>
          <a:blip r:embed="rId7" cstate="print"/>
          <a:srcRect l="22640" t="9843" r="17718" b="13124"/>
          <a:stretch>
            <a:fillRect/>
          </a:stretch>
        </p:blipFill>
        <p:spPr bwMode="auto">
          <a:xfrm>
            <a:off x="253863" y="3048000"/>
            <a:ext cx="693187" cy="671485"/>
          </a:xfrm>
          <a:prstGeom prst="rect">
            <a:avLst/>
          </a:prstGeom>
          <a:noFill/>
        </p:spPr>
      </p:pic>
      <p:pic>
        <p:nvPicPr>
          <p:cNvPr id="24" name="Picture 5" descr="C:\Users\bak\Documents\My Dropbox\demux_material\result0207\ldir4.png"/>
          <p:cNvPicPr>
            <a:picLocks noChangeAspect="1" noChangeArrowheads="1"/>
          </p:cNvPicPr>
          <p:nvPr/>
        </p:nvPicPr>
        <p:blipFill>
          <a:blip r:embed="rId8" cstate="print"/>
          <a:srcRect l="22640" t="9843" r="17718" b="13124"/>
          <a:stretch>
            <a:fillRect/>
          </a:stretch>
        </p:blipFill>
        <p:spPr bwMode="auto">
          <a:xfrm>
            <a:off x="255913" y="1219200"/>
            <a:ext cx="689086" cy="667512"/>
          </a:xfrm>
          <a:prstGeom prst="rect">
            <a:avLst/>
          </a:prstGeom>
          <a:noFill/>
        </p:spPr>
      </p:pic>
      <p:sp>
        <p:nvSpPr>
          <p:cNvPr id="25" name="テキスト ボックス 8"/>
          <p:cNvSpPr txBox="1"/>
          <p:nvPr/>
        </p:nvSpPr>
        <p:spPr>
          <a:xfrm>
            <a:off x="0" y="762000"/>
            <a:ext cx="1143000" cy="461665"/>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Light 1</a:t>
            </a:r>
            <a:endParaRPr kumimoji="1" lang="ja-JP" altLang="en-US" sz="2400" dirty="0">
              <a:solidFill>
                <a:schemeClr val="bg1">
                  <a:lumMod val="95000"/>
                </a:schemeClr>
              </a:solidFill>
              <a:latin typeface="Palatino Linotype" pitchFamily="18" charset="0"/>
            </a:endParaRPr>
          </a:p>
        </p:txBody>
      </p:sp>
      <p:sp>
        <p:nvSpPr>
          <p:cNvPr id="26" name="テキスト ボックス 8"/>
          <p:cNvSpPr txBox="1"/>
          <p:nvPr/>
        </p:nvSpPr>
        <p:spPr>
          <a:xfrm>
            <a:off x="0" y="2590800"/>
            <a:ext cx="1143000" cy="461665"/>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Light 2</a:t>
            </a:r>
            <a:endParaRPr kumimoji="1" lang="ja-JP" altLang="en-US" sz="2400" dirty="0">
              <a:solidFill>
                <a:schemeClr val="bg1">
                  <a:lumMod val="95000"/>
                </a:schemeClr>
              </a:solidFill>
              <a:latin typeface="Palatino Linotype" pitchFamily="18" charset="0"/>
            </a:endParaRPr>
          </a:p>
        </p:txBody>
      </p:sp>
      <p:sp>
        <p:nvSpPr>
          <p:cNvPr id="27" name="テキスト ボックス 8"/>
          <p:cNvSpPr txBox="1"/>
          <p:nvPr/>
        </p:nvSpPr>
        <p:spPr>
          <a:xfrm>
            <a:off x="0" y="4648200"/>
            <a:ext cx="1143000" cy="461665"/>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Light 3</a:t>
            </a:r>
            <a:endParaRPr kumimoji="1" lang="ja-JP" altLang="en-US" sz="2400" dirty="0">
              <a:solidFill>
                <a:schemeClr val="bg1">
                  <a:lumMod val="95000"/>
                </a:schemeClr>
              </a:solidFill>
              <a:latin typeface="Palatino Linotype" pitchFamily="18" charset="0"/>
            </a:endParaRPr>
          </a:p>
        </p:txBody>
      </p:sp>
      <p:sp>
        <p:nvSpPr>
          <p:cNvPr id="28" name="テキスト ボックス 8"/>
          <p:cNvSpPr txBox="1"/>
          <p:nvPr/>
        </p:nvSpPr>
        <p:spPr>
          <a:xfrm rot="16200000">
            <a:off x="1761410" y="2530613"/>
            <a:ext cx="3969603" cy="584776"/>
          </a:xfrm>
          <a:prstGeom prst="rect">
            <a:avLst/>
          </a:prstGeom>
          <a:noFill/>
        </p:spPr>
        <p:txBody>
          <a:bodyPr wrap="square" rtlCol="0">
            <a:spAutoFit/>
          </a:bodyPr>
          <a:lstStyle/>
          <a:p>
            <a:pPr algn="ctr"/>
            <a:r>
              <a:rPr lang="en-US" altLang="ja-JP" sz="3200" dirty="0" smtClean="0">
                <a:solidFill>
                  <a:srgbClr val="FF6600"/>
                </a:solidFill>
                <a:latin typeface="Palatino Linotype" pitchFamily="18" charset="0"/>
              </a:rPr>
              <a:t>Direct Illumination</a:t>
            </a:r>
            <a:endParaRPr kumimoji="1" lang="ja-JP" altLang="en-US" sz="3200" dirty="0">
              <a:solidFill>
                <a:srgbClr val="FF6600"/>
              </a:solidFill>
              <a:latin typeface="Palatino Linotype" pitchFamily="18" charset="0"/>
            </a:endParaRPr>
          </a:p>
        </p:txBody>
      </p:sp>
      <p:pic>
        <p:nvPicPr>
          <p:cNvPr id="30" name="Picture 29" descr="dimg_sn1.png"/>
          <p:cNvPicPr>
            <a:picLocks/>
          </p:cNvPicPr>
          <p:nvPr/>
        </p:nvPicPr>
        <p:blipFill>
          <a:blip r:embed="rId9"/>
          <a:stretch>
            <a:fillRect/>
          </a:stretch>
        </p:blipFill>
        <p:spPr>
          <a:xfrm>
            <a:off x="4191000" y="76200"/>
            <a:ext cx="1828800" cy="1828800"/>
          </a:xfrm>
          <a:prstGeom prst="rect">
            <a:avLst/>
          </a:prstGeom>
        </p:spPr>
      </p:pic>
      <p:pic>
        <p:nvPicPr>
          <p:cNvPr id="31" name="Picture 30" descr="dimg_sn2.png"/>
          <p:cNvPicPr>
            <a:picLocks/>
          </p:cNvPicPr>
          <p:nvPr/>
        </p:nvPicPr>
        <p:blipFill>
          <a:blip r:embed="rId10"/>
          <a:stretch>
            <a:fillRect/>
          </a:stretch>
        </p:blipFill>
        <p:spPr>
          <a:xfrm>
            <a:off x="4191000" y="2019300"/>
            <a:ext cx="1828800" cy="1828800"/>
          </a:xfrm>
          <a:prstGeom prst="rect">
            <a:avLst/>
          </a:prstGeom>
        </p:spPr>
      </p:pic>
      <p:pic>
        <p:nvPicPr>
          <p:cNvPr id="32" name="Picture 31" descr="dimg_sn3.png"/>
          <p:cNvPicPr>
            <a:picLocks/>
          </p:cNvPicPr>
          <p:nvPr/>
        </p:nvPicPr>
        <p:blipFill>
          <a:blip r:embed="rId11"/>
          <a:stretch>
            <a:fillRect/>
          </a:stretch>
        </p:blipFill>
        <p:spPr>
          <a:xfrm>
            <a:off x="4191000" y="3962400"/>
            <a:ext cx="1828800" cy="1828800"/>
          </a:xfrm>
          <a:prstGeom prst="rect">
            <a:avLst/>
          </a:prstGeom>
        </p:spPr>
      </p:pic>
      <p:pic>
        <p:nvPicPr>
          <p:cNvPr id="39" name="Picture 38" descr="dimg_dm1.png"/>
          <p:cNvPicPr>
            <a:picLocks/>
          </p:cNvPicPr>
          <p:nvPr/>
        </p:nvPicPr>
        <p:blipFill>
          <a:blip r:embed="rId12"/>
          <a:stretch>
            <a:fillRect/>
          </a:stretch>
        </p:blipFill>
        <p:spPr>
          <a:xfrm>
            <a:off x="7162800" y="76200"/>
            <a:ext cx="1828800" cy="1828800"/>
          </a:xfrm>
          <a:prstGeom prst="rect">
            <a:avLst/>
          </a:prstGeom>
        </p:spPr>
      </p:pic>
      <p:pic>
        <p:nvPicPr>
          <p:cNvPr id="40" name="Picture 39" descr="dimg_dm2.png"/>
          <p:cNvPicPr>
            <a:picLocks/>
          </p:cNvPicPr>
          <p:nvPr/>
        </p:nvPicPr>
        <p:blipFill>
          <a:blip r:embed="rId13"/>
          <a:stretch>
            <a:fillRect/>
          </a:stretch>
        </p:blipFill>
        <p:spPr>
          <a:xfrm>
            <a:off x="7162800" y="2019300"/>
            <a:ext cx="1828800" cy="1828800"/>
          </a:xfrm>
          <a:prstGeom prst="rect">
            <a:avLst/>
          </a:prstGeom>
        </p:spPr>
      </p:pic>
      <p:pic>
        <p:nvPicPr>
          <p:cNvPr id="41" name="Picture 40" descr="dimg_dm3.png"/>
          <p:cNvPicPr>
            <a:picLocks/>
          </p:cNvPicPr>
          <p:nvPr/>
        </p:nvPicPr>
        <p:blipFill>
          <a:blip r:embed="rId14"/>
          <a:stretch>
            <a:fillRect/>
          </a:stretch>
        </p:blipFill>
        <p:spPr>
          <a:xfrm>
            <a:off x="7162800" y="3962400"/>
            <a:ext cx="1828800" cy="1828800"/>
          </a:xfrm>
          <a:prstGeom prst="rect">
            <a:avLst/>
          </a:prstGeom>
        </p:spPr>
      </p:pic>
    </p:spTree>
    <p:extLst>
      <p:ext uri="{BB962C8B-B14F-4D97-AF65-F5344CB8AC3E}">
        <p14:creationId xmlns:p14="http://schemas.microsoft.com/office/powerpoint/2010/main" val="10623358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95000"/>
            <a:lumOff val="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Estimated Normal and Depth Profile</a:t>
            </a:r>
            <a:endParaRPr kumimoji="1" lang="ja-JP" altLang="en-US" dirty="0"/>
          </a:p>
        </p:txBody>
      </p:sp>
      <p:sp>
        <p:nvSpPr>
          <p:cNvPr id="12" name="テキスト ボックス 8"/>
          <p:cNvSpPr txBox="1"/>
          <p:nvPr/>
        </p:nvSpPr>
        <p:spPr>
          <a:xfrm>
            <a:off x="135150" y="6320135"/>
            <a:ext cx="43434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 </a:t>
            </a:r>
            <a:r>
              <a:rPr kumimoji="1" lang="en-US" altLang="ja-JP" sz="2400" dirty="0" smtClean="0">
                <a:solidFill>
                  <a:srgbClr val="F2F2F2"/>
                </a:solidFill>
                <a:latin typeface="Palatino Linotype" pitchFamily="18" charset="0"/>
              </a:rPr>
              <a:t>(7 images)</a:t>
            </a:r>
            <a:endParaRPr kumimoji="1" lang="ja-JP" altLang="en-US" sz="2400" dirty="0">
              <a:solidFill>
                <a:srgbClr val="F2F2F2"/>
              </a:solidFill>
              <a:latin typeface="Palatino Linotype" pitchFamily="18" charset="0"/>
            </a:endParaRPr>
          </a:p>
        </p:txBody>
      </p:sp>
      <p:sp>
        <p:nvSpPr>
          <p:cNvPr id="13" name="テキスト ボックス 8"/>
          <p:cNvSpPr txBox="1"/>
          <p:nvPr/>
        </p:nvSpPr>
        <p:spPr>
          <a:xfrm>
            <a:off x="4111283" y="3352800"/>
            <a:ext cx="4426634"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Sequential Separation</a:t>
            </a:r>
          </a:p>
          <a:p>
            <a:pPr algn="ctr"/>
            <a:r>
              <a:rPr lang="en-US" altLang="ja-JP" sz="2400" dirty="0" smtClean="0">
                <a:solidFill>
                  <a:srgbClr val="F2F2F2"/>
                </a:solidFill>
                <a:latin typeface="Palatino Linotype" pitchFamily="18" charset="0"/>
              </a:rPr>
              <a:t>[</a:t>
            </a:r>
            <a:r>
              <a:rPr lang="en-US" altLang="ja-JP" sz="2400" dirty="0" err="1" smtClean="0">
                <a:solidFill>
                  <a:srgbClr val="F2F2F2"/>
                </a:solidFill>
                <a:latin typeface="Palatino Linotype" pitchFamily="18" charset="0"/>
              </a:rPr>
              <a:t>Nayar</a:t>
            </a:r>
            <a:r>
              <a:rPr lang="en-US" altLang="ja-JP" sz="2400" dirty="0" smtClean="0">
                <a:solidFill>
                  <a:srgbClr val="F2F2F2"/>
                </a:solidFill>
                <a:latin typeface="Palatino Linotype" pitchFamily="18" charset="0"/>
              </a:rPr>
              <a:t> 2006] </a:t>
            </a:r>
            <a:r>
              <a:rPr kumimoji="1" lang="en-US" altLang="ja-JP" sz="2400" dirty="0" smtClean="0">
                <a:solidFill>
                  <a:srgbClr val="F2F2F2"/>
                </a:solidFill>
                <a:latin typeface="Palatino Linotype" pitchFamily="18" charset="0"/>
              </a:rPr>
              <a:t>(9 images)</a:t>
            </a:r>
            <a:endParaRPr kumimoji="1" lang="ja-JP" altLang="en-US" sz="2400" dirty="0">
              <a:solidFill>
                <a:srgbClr val="F2F2F2"/>
              </a:solidFill>
              <a:latin typeface="Palatino Linotype" pitchFamily="18" charset="0"/>
            </a:endParaRPr>
          </a:p>
        </p:txBody>
      </p:sp>
      <p:pic>
        <p:nvPicPr>
          <p:cNvPr id="14" name="Picture 13" descr="nimg_sn.png"/>
          <p:cNvPicPr>
            <a:picLocks noChangeAspect="1"/>
          </p:cNvPicPr>
          <p:nvPr/>
        </p:nvPicPr>
        <p:blipFill>
          <a:blip r:embed="rId3"/>
          <a:stretch>
            <a:fillRect/>
          </a:stretch>
        </p:blipFill>
        <p:spPr>
          <a:xfrm>
            <a:off x="5237349" y="1172603"/>
            <a:ext cx="2174503" cy="2168941"/>
          </a:xfrm>
          <a:prstGeom prst="rect">
            <a:avLst/>
          </a:prstGeom>
        </p:spPr>
      </p:pic>
      <p:pic>
        <p:nvPicPr>
          <p:cNvPr id="18" name="Picture 17" descr="nimg_dm.png"/>
          <p:cNvPicPr>
            <a:picLocks noChangeAspect="1"/>
          </p:cNvPicPr>
          <p:nvPr/>
        </p:nvPicPr>
        <p:blipFill>
          <a:blip r:embed="rId4"/>
          <a:stretch>
            <a:fillRect/>
          </a:stretch>
        </p:blipFill>
        <p:spPr>
          <a:xfrm>
            <a:off x="1219599" y="4191000"/>
            <a:ext cx="2174503" cy="2168941"/>
          </a:xfrm>
          <a:prstGeom prst="rect">
            <a:avLst/>
          </a:prstGeom>
        </p:spPr>
      </p:pic>
      <p:pic>
        <p:nvPicPr>
          <p:cNvPr id="4" name="Picture 3" descr="nimg_bowl_nose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6752" y="1172603"/>
            <a:ext cx="2180197" cy="2180197"/>
          </a:xfrm>
          <a:prstGeom prst="rect">
            <a:avLst/>
          </a:prstGeom>
        </p:spPr>
      </p:pic>
      <p:sp>
        <p:nvSpPr>
          <p:cNvPr id="11" name="テキスト ボックス 8"/>
          <p:cNvSpPr txBox="1"/>
          <p:nvPr/>
        </p:nvSpPr>
        <p:spPr>
          <a:xfrm>
            <a:off x="0" y="3352800"/>
            <a:ext cx="4613701"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r>
              <a:rPr lang="en-US" altLang="ja-JP" sz="2400" dirty="0">
                <a:solidFill>
                  <a:srgbClr val="FF6600"/>
                </a:solidFill>
                <a:latin typeface="Palatino Linotype" pitchFamily="18" charset="0"/>
              </a:rPr>
              <a:t> </a:t>
            </a:r>
            <a:r>
              <a:rPr kumimoji="1" lang="en-US" altLang="ja-JP" sz="2400" dirty="0" smtClean="0">
                <a:solidFill>
                  <a:srgbClr val="F2F2F2"/>
                </a:solidFill>
                <a:latin typeface="Palatino Linotype" pitchFamily="18" charset="0"/>
              </a:rPr>
              <a:t>(3 images)</a:t>
            </a:r>
            <a:endParaRPr kumimoji="1" lang="ja-JP" altLang="en-US" sz="2400" dirty="0">
              <a:solidFill>
                <a:srgbClr val="F2F2F2"/>
              </a:solidFill>
              <a:latin typeface="Palatino Linotype" pitchFamily="18" charset="0"/>
            </a:endParaRPr>
          </a:p>
        </p:txBody>
      </p:sp>
      <p:pic>
        <p:nvPicPr>
          <p:cNvPr id="7" name="Picture 6"/>
          <p:cNvPicPr>
            <a:picLocks noChangeAspect="1"/>
          </p:cNvPicPr>
          <p:nvPr/>
        </p:nvPicPr>
        <p:blipFill>
          <a:blip r:embed="rId6"/>
          <a:stretch>
            <a:fillRect/>
          </a:stretch>
        </p:blipFill>
        <p:spPr>
          <a:xfrm>
            <a:off x="4542525" y="4459165"/>
            <a:ext cx="3564150" cy="1636835"/>
          </a:xfrm>
          <a:prstGeom prst="rect">
            <a:avLst/>
          </a:prstGeom>
        </p:spPr>
      </p:pic>
      <p:sp>
        <p:nvSpPr>
          <p:cNvPr id="15" name="テキスト ボックス 8"/>
          <p:cNvSpPr txBox="1"/>
          <p:nvPr/>
        </p:nvSpPr>
        <p:spPr>
          <a:xfrm>
            <a:off x="4152900" y="6320135"/>
            <a:ext cx="43434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Depth Profiles</a:t>
            </a:r>
            <a:endParaRPr kumimoji="1" lang="ja-JP" altLang="en-US" sz="2400" dirty="0">
              <a:solidFill>
                <a:srgbClr val="F2F2F2"/>
              </a:solidFill>
              <a:latin typeface="Palatino Linotype" pitchFamily="18" charset="0"/>
            </a:endParaRPr>
          </a:p>
        </p:txBody>
      </p:sp>
      <p:sp>
        <p:nvSpPr>
          <p:cNvPr id="8" name="TextBox 7"/>
          <p:cNvSpPr txBox="1"/>
          <p:nvPr/>
        </p:nvSpPr>
        <p:spPr>
          <a:xfrm>
            <a:off x="5678776" y="4659868"/>
            <a:ext cx="1660393" cy="369332"/>
          </a:xfrm>
          <a:prstGeom prst="rect">
            <a:avLst/>
          </a:prstGeom>
          <a:noFill/>
        </p:spPr>
        <p:txBody>
          <a:bodyPr wrap="none" rtlCol="0">
            <a:spAutoFit/>
          </a:bodyPr>
          <a:lstStyle/>
          <a:p>
            <a:r>
              <a:rPr lang="en-US" dirty="0" smtClean="0"/>
              <a:t>No Separation</a:t>
            </a:r>
            <a:endParaRPr lang="en-US" dirty="0"/>
          </a:p>
        </p:txBody>
      </p:sp>
      <p:cxnSp>
        <p:nvCxnSpPr>
          <p:cNvPr id="17" name="Straight Arrow Connector 16"/>
          <p:cNvCxnSpPr/>
          <p:nvPr/>
        </p:nvCxnSpPr>
        <p:spPr bwMode="auto">
          <a:xfrm flipH="1">
            <a:off x="5164666" y="4876800"/>
            <a:ext cx="514110" cy="3048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19" name="TextBox 18"/>
          <p:cNvSpPr txBox="1"/>
          <p:nvPr/>
        </p:nvSpPr>
        <p:spPr>
          <a:xfrm>
            <a:off x="5861621" y="5209990"/>
            <a:ext cx="1275597" cy="369332"/>
          </a:xfrm>
          <a:prstGeom prst="rect">
            <a:avLst/>
          </a:prstGeom>
          <a:noFill/>
        </p:spPr>
        <p:txBody>
          <a:bodyPr wrap="none" rtlCol="0">
            <a:spAutoFit/>
          </a:bodyPr>
          <a:lstStyle/>
          <a:p>
            <a:r>
              <a:rPr lang="en-US" dirty="0" smtClean="0"/>
              <a:t>Sequential</a:t>
            </a:r>
            <a:endParaRPr lang="en-US" dirty="0"/>
          </a:p>
        </p:txBody>
      </p:sp>
      <p:sp>
        <p:nvSpPr>
          <p:cNvPr id="20" name="TextBox 19"/>
          <p:cNvSpPr txBox="1"/>
          <p:nvPr/>
        </p:nvSpPr>
        <p:spPr>
          <a:xfrm>
            <a:off x="7392322" y="5562600"/>
            <a:ext cx="684878" cy="369332"/>
          </a:xfrm>
          <a:prstGeom prst="rect">
            <a:avLst/>
          </a:prstGeom>
          <a:noFill/>
        </p:spPr>
        <p:txBody>
          <a:bodyPr wrap="none" rtlCol="0">
            <a:spAutoFit/>
          </a:bodyPr>
          <a:lstStyle/>
          <a:p>
            <a:r>
              <a:rPr lang="en-US" dirty="0" smtClean="0"/>
              <a:t>Ours</a:t>
            </a:r>
            <a:endParaRPr lang="en-US" dirty="0"/>
          </a:p>
        </p:txBody>
      </p:sp>
      <p:cxnSp>
        <p:nvCxnSpPr>
          <p:cNvPr id="22" name="Straight Arrow Connector 21"/>
          <p:cNvCxnSpPr/>
          <p:nvPr/>
        </p:nvCxnSpPr>
        <p:spPr bwMode="auto">
          <a:xfrm>
            <a:off x="6477000" y="5579322"/>
            <a:ext cx="228600" cy="36427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a:off x="7137219" y="5943600"/>
            <a:ext cx="482781" cy="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2666194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SNR Analysis</a:t>
            </a:r>
            <a:endParaRPr lang="en-US" dirty="0"/>
          </a:p>
        </p:txBody>
      </p:sp>
      <p:sp>
        <p:nvSpPr>
          <p:cNvPr id="3" name="Content Placeholder 2"/>
          <p:cNvSpPr>
            <a:spLocks noGrp="1"/>
          </p:cNvSpPr>
          <p:nvPr>
            <p:ph idx="1"/>
          </p:nvPr>
        </p:nvSpPr>
        <p:spPr>
          <a:xfrm>
            <a:off x="457200" y="1491516"/>
            <a:ext cx="8229600" cy="3004284"/>
          </a:xfrm>
        </p:spPr>
        <p:txBody>
          <a:bodyPr/>
          <a:lstStyle/>
          <a:p>
            <a:r>
              <a:rPr lang="en-US" dirty="0" smtClean="0"/>
              <a:t>Similar conclusions as conventional light multiplexing</a:t>
            </a:r>
          </a:p>
          <a:p>
            <a:endParaRPr lang="en-US" dirty="0" smtClean="0"/>
          </a:p>
          <a:p>
            <a:r>
              <a:rPr lang="en-US" dirty="0" smtClean="0"/>
              <a:t>For dim light sources, SNR gain is </a:t>
            </a:r>
          </a:p>
          <a:p>
            <a:endParaRPr lang="en-US" dirty="0"/>
          </a:p>
          <a:p>
            <a:r>
              <a:rPr lang="en-US" dirty="0" smtClean="0"/>
              <a:t>For bright scenes, no SNR benefit for multiplexing. </a:t>
            </a:r>
            <a:endParaRPr lang="en-US" dirty="0"/>
          </a:p>
        </p:txBody>
      </p:sp>
      <p:pic>
        <p:nvPicPr>
          <p:cNvPr id="54" name="Picture 5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362200"/>
            <a:ext cx="2133601" cy="479805"/>
          </a:xfrm>
          <a:prstGeom prst="rect">
            <a:avLst/>
          </a:prstGeom>
        </p:spPr>
      </p:pic>
      <p:sp>
        <p:nvSpPr>
          <p:cNvPr id="58" name="TextBox 57"/>
          <p:cNvSpPr txBox="1"/>
          <p:nvPr/>
        </p:nvSpPr>
        <p:spPr>
          <a:xfrm>
            <a:off x="3810000" y="6400800"/>
            <a:ext cx="5214513" cy="369332"/>
          </a:xfrm>
          <a:prstGeom prst="rect">
            <a:avLst/>
          </a:prstGeom>
          <a:noFill/>
        </p:spPr>
        <p:txBody>
          <a:bodyPr wrap="none" rtlCol="0">
            <a:spAutoFit/>
          </a:bodyPr>
          <a:lstStyle/>
          <a:p>
            <a:r>
              <a:rPr lang="en-US" dirty="0" smtClean="0">
                <a:solidFill>
                  <a:srgbClr val="FF6600"/>
                </a:solidFill>
              </a:rPr>
              <a:t>(Please refer to the paper for detailed derivation.)</a:t>
            </a:r>
            <a:endParaRPr lang="en-US" dirty="0">
              <a:solidFill>
                <a:srgbClr val="FF6600"/>
              </a:solidFill>
            </a:endParaRPr>
          </a:p>
        </p:txBody>
      </p:sp>
    </p:spTree>
    <p:extLst>
      <p:ext uri="{BB962C8B-B14F-4D97-AF65-F5344CB8AC3E}">
        <p14:creationId xmlns:p14="http://schemas.microsoft.com/office/powerpoint/2010/main" val="23697995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V-Groove (Photometric Stereo, N=3)</a:t>
            </a:r>
            <a:endParaRPr lang="en-US" dirty="0"/>
          </a:p>
        </p:txBody>
      </p:sp>
      <p:sp>
        <p:nvSpPr>
          <p:cNvPr id="10" name="テキスト ボックス 8"/>
          <p:cNvSpPr txBox="1"/>
          <p:nvPr/>
        </p:nvSpPr>
        <p:spPr>
          <a:xfrm>
            <a:off x="3581400" y="5184895"/>
            <a:ext cx="19050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a:p>
            <a:pPr algn="ctr"/>
            <a:r>
              <a:rPr lang="en-US" altLang="ja-JP" sz="2400" dirty="0" smtClean="0">
                <a:solidFill>
                  <a:srgbClr val="F2F2F2"/>
                </a:solidFill>
                <a:latin typeface="Palatino Linotype" pitchFamily="18" charset="0"/>
              </a:rPr>
              <a:t>(7 images)</a:t>
            </a:r>
          </a:p>
        </p:txBody>
      </p:sp>
      <p:sp>
        <p:nvSpPr>
          <p:cNvPr id="11" name="テキスト ボックス 8"/>
          <p:cNvSpPr txBox="1"/>
          <p:nvPr/>
        </p:nvSpPr>
        <p:spPr>
          <a:xfrm>
            <a:off x="304800" y="5184895"/>
            <a:ext cx="22098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a:p>
            <a:pPr algn="ctr"/>
            <a:r>
              <a:rPr lang="en-US" altLang="ja-JP" sz="2400" dirty="0" smtClean="0">
                <a:solidFill>
                  <a:srgbClr val="F2F2F2"/>
                </a:solidFill>
                <a:latin typeface="Palatino Linotype" pitchFamily="18" charset="0"/>
              </a:rPr>
              <a:t>(3 images)</a:t>
            </a:r>
          </a:p>
        </p:txBody>
      </p:sp>
      <p:sp>
        <p:nvSpPr>
          <p:cNvPr id="12" name="テキスト ボックス 8"/>
          <p:cNvSpPr txBox="1"/>
          <p:nvPr/>
        </p:nvSpPr>
        <p:spPr>
          <a:xfrm>
            <a:off x="6775938" y="5188803"/>
            <a:ext cx="1905000" cy="1200328"/>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Extracted 3 Direct Illumination</a:t>
            </a:r>
          </a:p>
        </p:txBody>
      </p:sp>
      <p:pic>
        <p:nvPicPr>
          <p:cNvPr id="13" name="Picture 12" descr="nosep.gif"/>
          <p:cNvPicPr>
            <a:picLocks/>
          </p:cNvPicPr>
          <p:nvPr/>
        </p:nvPicPr>
        <p:blipFill>
          <a:blip r:embed="rId3">
            <a:extLst>
              <a:ext uri="{28A0092B-C50C-407E-A947-70E740481C1C}">
                <a14:useLocalDpi xmlns:a14="http://schemas.microsoft.com/office/drawing/2010/main" val="0"/>
              </a:ext>
            </a:extLst>
          </a:blip>
          <a:stretch>
            <a:fillRect/>
          </a:stretch>
        </p:blipFill>
        <p:spPr>
          <a:xfrm>
            <a:off x="104346" y="1752600"/>
            <a:ext cx="2587752" cy="3355848"/>
          </a:xfrm>
          <a:prstGeom prst="rect">
            <a:avLst/>
          </a:prstGeom>
        </p:spPr>
      </p:pic>
      <p:pic>
        <p:nvPicPr>
          <p:cNvPr id="14" name="Picture 13" descr="cimg_mux.gif"/>
          <p:cNvPicPr>
            <a:picLocks/>
          </p:cNvPicPr>
          <p:nvPr/>
        </p:nvPicPr>
        <p:blipFill>
          <a:blip r:embed="rId4">
            <a:extLst>
              <a:ext uri="{28A0092B-C50C-407E-A947-70E740481C1C}">
                <a14:useLocalDpi xmlns:a14="http://schemas.microsoft.com/office/drawing/2010/main" val="0"/>
              </a:ext>
            </a:extLst>
          </a:blip>
          <a:stretch>
            <a:fillRect/>
          </a:stretch>
        </p:blipFill>
        <p:spPr>
          <a:xfrm>
            <a:off x="3276600" y="1752600"/>
            <a:ext cx="2587752" cy="3355848"/>
          </a:xfrm>
          <a:prstGeom prst="rect">
            <a:avLst/>
          </a:prstGeom>
        </p:spPr>
      </p:pic>
      <p:pic>
        <p:nvPicPr>
          <p:cNvPr id="15" name="Picture 14" descr="dimg.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752600"/>
            <a:ext cx="2590800" cy="3352800"/>
          </a:xfrm>
          <a:prstGeom prst="rect">
            <a:avLst/>
          </a:prstGeom>
        </p:spPr>
      </p:pic>
    </p:spTree>
    <p:extLst>
      <p:ext uri="{BB962C8B-B14F-4D97-AF65-F5344CB8AC3E}">
        <p14:creationId xmlns:p14="http://schemas.microsoft.com/office/powerpoint/2010/main" val="4945349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4643438" y="2254250"/>
            <a:ext cx="1344612" cy="3375025"/>
          </a:xfrm>
          <a:custGeom>
            <a:avLst/>
            <a:gdLst>
              <a:gd name="T0" fmla="*/ 237 w 692"/>
              <a:gd name="T1" fmla="*/ 0 h 1736"/>
              <a:gd name="T2" fmla="*/ 515 w 692"/>
              <a:gd name="T3" fmla="*/ 185 h 1736"/>
              <a:gd name="T4" fmla="*/ 680 w 692"/>
              <a:gd name="T5" fmla="*/ 400 h 1736"/>
              <a:gd name="T6" fmla="*/ 587 w 692"/>
              <a:gd name="T7" fmla="*/ 626 h 1736"/>
              <a:gd name="T8" fmla="*/ 283 w 692"/>
              <a:gd name="T9" fmla="*/ 895 h 1736"/>
              <a:gd name="T10" fmla="*/ 71 w 692"/>
              <a:gd name="T11" fmla="*/ 1122 h 1736"/>
              <a:gd name="T12" fmla="*/ 0 w 692"/>
              <a:gd name="T13" fmla="*/ 1304 h 1736"/>
              <a:gd name="T14" fmla="*/ 72 w 692"/>
              <a:gd name="T15" fmla="*/ 1512 h 1736"/>
              <a:gd name="T16" fmla="*/ 340 w 692"/>
              <a:gd name="T17"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1736">
                <a:moveTo>
                  <a:pt x="237" y="0"/>
                </a:moveTo>
                <a:cubicBezTo>
                  <a:pt x="339" y="59"/>
                  <a:pt x="441" y="118"/>
                  <a:pt x="515" y="185"/>
                </a:cubicBezTo>
                <a:cubicBezTo>
                  <a:pt x="589" y="251"/>
                  <a:pt x="668" y="326"/>
                  <a:pt x="680" y="400"/>
                </a:cubicBezTo>
                <a:cubicBezTo>
                  <a:pt x="692" y="474"/>
                  <a:pt x="653" y="544"/>
                  <a:pt x="587" y="626"/>
                </a:cubicBezTo>
                <a:cubicBezTo>
                  <a:pt x="521" y="708"/>
                  <a:pt x="369" y="812"/>
                  <a:pt x="283" y="895"/>
                </a:cubicBezTo>
                <a:cubicBezTo>
                  <a:pt x="197" y="978"/>
                  <a:pt x="118" y="1054"/>
                  <a:pt x="71" y="1122"/>
                </a:cubicBezTo>
                <a:cubicBezTo>
                  <a:pt x="24" y="1190"/>
                  <a:pt x="0" y="1239"/>
                  <a:pt x="0" y="1304"/>
                </a:cubicBezTo>
                <a:cubicBezTo>
                  <a:pt x="0" y="1369"/>
                  <a:pt x="15" y="1440"/>
                  <a:pt x="72" y="1512"/>
                </a:cubicBezTo>
                <a:cubicBezTo>
                  <a:pt x="129" y="1584"/>
                  <a:pt x="284" y="1689"/>
                  <a:pt x="340" y="1736"/>
                </a:cubicBezTo>
              </a:path>
            </a:pathLst>
          </a:custGeom>
          <a:noFill/>
          <a:ln w="28575"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7411" name="Group 3"/>
          <p:cNvGrpSpPr>
            <a:grpSpLocks/>
          </p:cNvGrpSpPr>
          <p:nvPr/>
        </p:nvGrpSpPr>
        <p:grpSpPr bwMode="auto">
          <a:xfrm rot="4284781">
            <a:off x="1062037" y="4640263"/>
            <a:ext cx="411163" cy="839788"/>
            <a:chOff x="2032" y="3078"/>
            <a:chExt cx="275" cy="563"/>
          </a:xfrm>
        </p:grpSpPr>
        <p:sp>
          <p:nvSpPr>
            <p:cNvPr id="17412" name="Rectangle 4"/>
            <p:cNvSpPr>
              <a:spLocks noChangeArrowheads="1"/>
            </p:cNvSpPr>
            <p:nvPr/>
          </p:nvSpPr>
          <p:spPr bwMode="auto">
            <a:xfrm>
              <a:off x="2052" y="3317"/>
              <a:ext cx="239" cy="324"/>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3" name="AutoShape 5"/>
            <p:cNvSpPr>
              <a:spLocks noChangeArrowheads="1"/>
            </p:cNvSpPr>
            <p:nvPr/>
          </p:nvSpPr>
          <p:spPr bwMode="auto">
            <a:xfrm>
              <a:off x="2032" y="3078"/>
              <a:ext cx="275" cy="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14" name="Text Box 6"/>
          <p:cNvSpPr txBox="1">
            <a:spLocks noChangeArrowheads="1"/>
          </p:cNvSpPr>
          <p:nvPr/>
        </p:nvSpPr>
        <p:spPr bwMode="auto">
          <a:xfrm>
            <a:off x="309563" y="24892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source</a:t>
            </a:r>
          </a:p>
        </p:txBody>
      </p:sp>
      <p:sp>
        <p:nvSpPr>
          <p:cNvPr id="17415" name="Text Box 7"/>
          <p:cNvSpPr txBox="1">
            <a:spLocks noChangeArrowheads="1"/>
          </p:cNvSpPr>
          <p:nvPr/>
        </p:nvSpPr>
        <p:spPr bwMode="auto">
          <a:xfrm>
            <a:off x="4664075" y="1811338"/>
            <a:ext cx="9906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surface</a:t>
            </a:r>
          </a:p>
        </p:txBody>
      </p:sp>
      <p:sp>
        <p:nvSpPr>
          <p:cNvPr id="17416" name="AutoShape 8"/>
          <p:cNvSpPr>
            <a:spLocks noChangeArrowheads="1"/>
          </p:cNvSpPr>
          <p:nvPr/>
        </p:nvSpPr>
        <p:spPr bwMode="auto">
          <a:xfrm rot="5400000">
            <a:off x="646113" y="3017838"/>
            <a:ext cx="398462" cy="398462"/>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7" name="Text Box 9"/>
          <p:cNvSpPr txBox="1">
            <a:spLocks noChangeArrowheads="1"/>
          </p:cNvSpPr>
          <p:nvPr/>
        </p:nvSpPr>
        <p:spPr bwMode="auto">
          <a:xfrm>
            <a:off x="4659313" y="4484688"/>
            <a:ext cx="338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Palatino Linotype" charset="0"/>
              </a:rPr>
              <a:t>P</a:t>
            </a:r>
          </a:p>
        </p:txBody>
      </p:sp>
      <p:sp>
        <p:nvSpPr>
          <p:cNvPr id="17418" name="Oval 10"/>
          <p:cNvSpPr>
            <a:spLocks noChangeArrowheads="1"/>
          </p:cNvSpPr>
          <p:nvPr/>
        </p:nvSpPr>
        <p:spPr bwMode="auto">
          <a:xfrm>
            <a:off x="4722813" y="4414838"/>
            <a:ext cx="77787" cy="77787"/>
          </a:xfrm>
          <a:prstGeom prst="ellipse">
            <a:avLst/>
          </a:prstGeom>
          <a:solidFill>
            <a:srgbClr val="FFFF8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9" name="Text Box 11"/>
          <p:cNvSpPr txBox="1">
            <a:spLocks noChangeArrowheads="1"/>
          </p:cNvSpPr>
          <p:nvPr/>
        </p:nvSpPr>
        <p:spPr bwMode="auto">
          <a:xfrm>
            <a:off x="1708150" y="238125"/>
            <a:ext cx="6196929"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FFFF66"/>
                </a:solidFill>
                <a:latin typeface="+mj-lt"/>
                <a:ea typeface="+mj-ea"/>
                <a:cs typeface="+mj-cs"/>
              </a:rPr>
              <a:t>Direct</a:t>
            </a:r>
            <a:r>
              <a:rPr lang="en-US" sz="3200" dirty="0">
                <a:solidFill>
                  <a:srgbClr val="FF9900"/>
                </a:solidFill>
                <a:latin typeface="Palatino Linotype" charset="0"/>
              </a:rPr>
              <a:t> </a:t>
            </a:r>
            <a:r>
              <a:rPr lang="en-US" sz="3600" dirty="0">
                <a:solidFill>
                  <a:srgbClr val="FFFF66"/>
                </a:solidFill>
                <a:latin typeface="+mj-lt"/>
                <a:ea typeface="+mj-ea"/>
                <a:cs typeface="+mj-cs"/>
              </a:rPr>
              <a:t>and Global Illumination</a:t>
            </a:r>
          </a:p>
        </p:txBody>
      </p:sp>
      <p:grpSp>
        <p:nvGrpSpPr>
          <p:cNvPr id="17421" name="Group 13"/>
          <p:cNvGrpSpPr>
            <a:grpSpLocks/>
          </p:cNvGrpSpPr>
          <p:nvPr/>
        </p:nvGrpSpPr>
        <p:grpSpPr bwMode="auto">
          <a:xfrm>
            <a:off x="923925" y="1562100"/>
            <a:ext cx="6867525" cy="3402013"/>
            <a:chOff x="582" y="984"/>
            <a:chExt cx="4326" cy="2143"/>
          </a:xfrm>
        </p:grpSpPr>
        <p:grpSp>
          <p:nvGrpSpPr>
            <p:cNvPr id="17422" name="Group 14"/>
            <p:cNvGrpSpPr>
              <a:grpSpLocks/>
            </p:cNvGrpSpPr>
            <p:nvPr/>
          </p:nvGrpSpPr>
          <p:grpSpPr bwMode="auto">
            <a:xfrm>
              <a:off x="582" y="984"/>
              <a:ext cx="2415" cy="2143"/>
              <a:chOff x="1509" y="984"/>
              <a:chExt cx="2415" cy="2143"/>
            </a:xfrm>
          </p:grpSpPr>
          <p:sp>
            <p:nvSpPr>
              <p:cNvPr id="17423" name="Line 15"/>
              <p:cNvSpPr>
                <a:spLocks noChangeShapeType="1"/>
              </p:cNvSpPr>
              <p:nvPr/>
            </p:nvSpPr>
            <p:spPr bwMode="auto">
              <a:xfrm rot="5400000" flipV="1">
                <a:off x="2335" y="1215"/>
                <a:ext cx="764" cy="2415"/>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4" name="Line 16"/>
              <p:cNvSpPr>
                <a:spLocks noChangeShapeType="1"/>
              </p:cNvSpPr>
              <p:nvPr/>
            </p:nvSpPr>
            <p:spPr bwMode="auto">
              <a:xfrm rot="5400000">
                <a:off x="2788" y="2005"/>
                <a:ext cx="328" cy="1916"/>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5" name="Text Box 17"/>
              <p:cNvSpPr txBox="1">
                <a:spLocks noChangeArrowheads="1"/>
              </p:cNvSpPr>
              <p:nvPr/>
            </p:nvSpPr>
            <p:spPr bwMode="auto">
              <a:xfrm>
                <a:off x="2879" y="2487"/>
                <a:ext cx="23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FFCC00"/>
                    </a:solidFill>
                    <a:latin typeface="Palatino Linotype" charset="0"/>
                  </a:rPr>
                  <a:t>A</a:t>
                </a:r>
              </a:p>
            </p:txBody>
          </p:sp>
          <p:sp>
            <p:nvSpPr>
              <p:cNvPr id="17426" name="Text Box 18"/>
              <p:cNvSpPr txBox="1">
                <a:spLocks noChangeArrowheads="1"/>
              </p:cNvSpPr>
              <p:nvPr/>
            </p:nvSpPr>
            <p:spPr bwMode="auto">
              <a:xfrm rot="5400000">
                <a:off x="1510" y="1109"/>
                <a:ext cx="307"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spAutoFit/>
              </a:bodyPr>
              <a:lstStyle/>
              <a:p>
                <a:endParaRPr lang="en-US" sz="2000">
                  <a:solidFill>
                    <a:srgbClr val="FFFF99"/>
                  </a:solidFill>
                  <a:latin typeface="Palatino Linotype" charset="0"/>
                </a:endParaRPr>
              </a:p>
            </p:txBody>
          </p:sp>
          <p:sp>
            <p:nvSpPr>
              <p:cNvPr id="17427" name="Line 19"/>
              <p:cNvSpPr>
                <a:spLocks noChangeShapeType="1"/>
              </p:cNvSpPr>
              <p:nvPr/>
            </p:nvSpPr>
            <p:spPr bwMode="auto">
              <a:xfrm rot="5400000" flipV="1">
                <a:off x="3002" y="2488"/>
                <a:ext cx="20" cy="54"/>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8" name="Line 20"/>
              <p:cNvSpPr>
                <a:spLocks noChangeShapeType="1"/>
              </p:cNvSpPr>
              <p:nvPr/>
            </p:nvSpPr>
            <p:spPr bwMode="auto">
              <a:xfrm rot="5400000">
                <a:off x="3034" y="2926"/>
                <a:ext cx="10" cy="40"/>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29" name="Text Box 21"/>
            <p:cNvSpPr txBox="1">
              <a:spLocks noChangeArrowheads="1"/>
            </p:cNvSpPr>
            <p:nvPr/>
          </p:nvSpPr>
          <p:spPr bwMode="auto">
            <a:xfrm>
              <a:off x="4114" y="2813"/>
              <a:ext cx="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CC00"/>
                  </a:solidFill>
                  <a:latin typeface="Palatino Linotype" charset="0"/>
                </a:rPr>
                <a:t>A : Direct</a:t>
              </a:r>
            </a:p>
          </p:txBody>
        </p:sp>
      </p:grpSp>
      <p:pic>
        <p:nvPicPr>
          <p:cNvPr id="17430" name="Picture 22" descr="interref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088" y="1470025"/>
            <a:ext cx="2227262" cy="2227263"/>
          </a:xfrm>
          <a:prstGeom prst="rect">
            <a:avLst/>
          </a:prstGeom>
          <a:noFill/>
          <a:extLst>
            <a:ext uri="{909E8E84-426E-40dd-AFC4-6F175D3DCCD1}">
              <a14:hiddenFill xmlns:a14="http://schemas.microsoft.com/office/drawing/2010/main">
                <a:solidFill>
                  <a:srgbClr val="FFFFFF"/>
                </a:solidFill>
              </a14:hiddenFill>
            </a:ext>
          </a:extLst>
        </p:spPr>
      </p:pic>
      <p:grpSp>
        <p:nvGrpSpPr>
          <p:cNvPr id="17431" name="Group 23"/>
          <p:cNvGrpSpPr>
            <a:grpSpLocks/>
          </p:cNvGrpSpPr>
          <p:nvPr/>
        </p:nvGrpSpPr>
        <p:grpSpPr bwMode="auto">
          <a:xfrm>
            <a:off x="854075" y="2444750"/>
            <a:ext cx="7742238" cy="2889251"/>
            <a:chOff x="538" y="1540"/>
            <a:chExt cx="4877" cy="1820"/>
          </a:xfrm>
        </p:grpSpPr>
        <p:grpSp>
          <p:nvGrpSpPr>
            <p:cNvPr id="17432" name="Group 24"/>
            <p:cNvGrpSpPr>
              <a:grpSpLocks/>
            </p:cNvGrpSpPr>
            <p:nvPr/>
          </p:nvGrpSpPr>
          <p:grpSpPr bwMode="auto">
            <a:xfrm>
              <a:off x="538" y="1540"/>
              <a:ext cx="2919" cy="1269"/>
              <a:chOff x="1465" y="1540"/>
              <a:chExt cx="2919" cy="1269"/>
            </a:xfrm>
          </p:grpSpPr>
          <p:sp>
            <p:nvSpPr>
              <p:cNvPr id="17433" name="Line 25"/>
              <p:cNvSpPr>
                <a:spLocks noChangeShapeType="1"/>
              </p:cNvSpPr>
              <p:nvPr/>
            </p:nvSpPr>
            <p:spPr bwMode="auto">
              <a:xfrm rot="5400000" flipH="1" flipV="1">
                <a:off x="2658" y="349"/>
                <a:ext cx="488" cy="2874"/>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34" name="Line 26"/>
              <p:cNvSpPr>
                <a:spLocks noChangeShapeType="1"/>
              </p:cNvSpPr>
              <p:nvPr/>
            </p:nvSpPr>
            <p:spPr bwMode="auto">
              <a:xfrm rot="5400000">
                <a:off x="3496" y="1964"/>
                <a:ext cx="1269" cy="421"/>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35" name="Text Box 27"/>
              <p:cNvSpPr txBox="1">
                <a:spLocks noChangeArrowheads="1"/>
              </p:cNvSpPr>
              <p:nvPr/>
            </p:nvSpPr>
            <p:spPr bwMode="auto">
              <a:xfrm>
                <a:off x="4153" y="1925"/>
                <a:ext cx="2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B</a:t>
                </a:r>
              </a:p>
            </p:txBody>
          </p:sp>
          <p:sp>
            <p:nvSpPr>
              <p:cNvPr id="17436" name="Line 28"/>
              <p:cNvSpPr>
                <a:spLocks noChangeShapeType="1"/>
              </p:cNvSpPr>
              <p:nvPr/>
            </p:nvSpPr>
            <p:spPr bwMode="auto">
              <a:xfrm rot="5400000">
                <a:off x="4141" y="2068"/>
                <a:ext cx="44" cy="1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37" name="Text Box 29"/>
            <p:cNvSpPr txBox="1">
              <a:spLocks noChangeArrowheads="1"/>
            </p:cNvSpPr>
            <p:nvPr/>
          </p:nvSpPr>
          <p:spPr bwMode="auto">
            <a:xfrm>
              <a:off x="4128" y="3110"/>
              <a:ext cx="1287" cy="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B : </a:t>
              </a:r>
              <a:r>
                <a:rPr lang="en-US" sz="2000" dirty="0" err="1">
                  <a:solidFill>
                    <a:srgbClr val="FF6600"/>
                  </a:solidFill>
                  <a:latin typeface="Palatino Linotype" charset="0"/>
                </a:rPr>
                <a:t>Interrelection</a:t>
              </a:r>
              <a:endParaRPr lang="en-US" sz="2000" dirty="0">
                <a:solidFill>
                  <a:srgbClr val="FF6600"/>
                </a:solidFill>
                <a:latin typeface="Palatino Linotype" charset="0"/>
              </a:endParaRPr>
            </a:p>
          </p:txBody>
        </p:sp>
      </p:grpSp>
      <p:sp>
        <p:nvSpPr>
          <p:cNvPr id="17471" name="Text Box 63"/>
          <p:cNvSpPr txBox="1">
            <a:spLocks noChangeArrowheads="1"/>
          </p:cNvSpPr>
          <p:nvPr/>
        </p:nvSpPr>
        <p:spPr bwMode="auto">
          <a:xfrm>
            <a:off x="333375" y="5484813"/>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camera</a:t>
            </a:r>
          </a:p>
        </p:txBody>
      </p:sp>
      <p:sp>
        <p:nvSpPr>
          <p:cNvPr id="17473" name="Rectangle 65"/>
          <p:cNvSpPr>
            <a:spLocks noChangeArrowheads="1"/>
          </p:cNvSpPr>
          <p:nvPr/>
        </p:nvSpPr>
        <p:spPr bwMode="auto">
          <a:xfrm>
            <a:off x="6415088" y="1470025"/>
            <a:ext cx="2227262" cy="22272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6051557" y="6550223"/>
            <a:ext cx="3012581" cy="307777"/>
          </a:xfrm>
          <a:prstGeom prst="rect">
            <a:avLst/>
          </a:prstGeom>
          <a:noFill/>
        </p:spPr>
        <p:txBody>
          <a:bodyPr wrap="none" rtlCol="0">
            <a:spAutoFit/>
          </a:bodyPr>
          <a:lstStyle/>
          <a:p>
            <a:r>
              <a:rPr lang="en-US" sz="1400" i="1" dirty="0" smtClean="0">
                <a:solidFill>
                  <a:schemeClr val="bg1">
                    <a:lumMod val="75000"/>
                  </a:schemeClr>
                </a:solidFill>
              </a:rPr>
              <a:t>Slide courtesy of </a:t>
            </a:r>
            <a:r>
              <a:rPr lang="en-US" sz="1400" i="1" dirty="0" err="1" smtClean="0">
                <a:solidFill>
                  <a:schemeClr val="bg1">
                    <a:lumMod val="75000"/>
                  </a:schemeClr>
                </a:solidFill>
              </a:rPr>
              <a:t>Nayar</a:t>
            </a:r>
            <a:r>
              <a:rPr lang="en-US" sz="1400" i="1" dirty="0" smtClean="0">
                <a:solidFill>
                  <a:schemeClr val="bg1">
                    <a:lumMod val="75000"/>
                  </a:schemeClr>
                </a:solidFill>
              </a:rPr>
              <a:t>, et al. 2006</a:t>
            </a:r>
            <a:endParaRPr lang="en-US" sz="1400" i="1" dirty="0">
              <a:solidFill>
                <a:schemeClr val="bg1">
                  <a:lumMod val="75000"/>
                </a:schemeClr>
              </a:solidFill>
            </a:endParaRPr>
          </a:p>
        </p:txBody>
      </p:sp>
    </p:spTree>
    <p:extLst>
      <p:ext uri="{BB962C8B-B14F-4D97-AF65-F5344CB8AC3E}">
        <p14:creationId xmlns:p14="http://schemas.microsoft.com/office/powerpoint/2010/main" val="123545707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V-Groove (Photometric Stereo, N=3)</a:t>
            </a:r>
            <a:endParaRPr lang="en-US" dirty="0"/>
          </a:p>
        </p:txBody>
      </p:sp>
      <p:pic>
        <p:nvPicPr>
          <p:cNvPr id="8" name="Picture 7"/>
          <p:cNvPicPr>
            <a:picLocks noChangeAspect="1"/>
          </p:cNvPicPr>
          <p:nvPr/>
        </p:nvPicPr>
        <p:blipFill>
          <a:blip r:embed="rId3"/>
          <a:stretch>
            <a:fillRect/>
          </a:stretch>
        </p:blipFill>
        <p:spPr>
          <a:xfrm>
            <a:off x="3560862" y="1371601"/>
            <a:ext cx="2327644" cy="2349500"/>
          </a:xfrm>
          <a:prstGeom prst="rect">
            <a:avLst/>
          </a:prstGeom>
        </p:spPr>
      </p:pic>
      <p:pic>
        <p:nvPicPr>
          <p:cNvPr id="9" name="Picture 8"/>
          <p:cNvPicPr>
            <a:picLocks noChangeAspect="1"/>
          </p:cNvPicPr>
          <p:nvPr/>
        </p:nvPicPr>
        <p:blipFill>
          <a:blip r:embed="rId4"/>
          <a:stretch>
            <a:fillRect/>
          </a:stretch>
        </p:blipFill>
        <p:spPr>
          <a:xfrm>
            <a:off x="3533649" y="4182208"/>
            <a:ext cx="2382071" cy="2370992"/>
          </a:xfrm>
          <a:prstGeom prst="rect">
            <a:avLst/>
          </a:prstGeom>
        </p:spPr>
      </p:pic>
      <p:sp>
        <p:nvSpPr>
          <p:cNvPr id="3" name="TextBox 2"/>
          <p:cNvSpPr txBox="1"/>
          <p:nvPr/>
        </p:nvSpPr>
        <p:spPr>
          <a:xfrm>
            <a:off x="1461541" y="3733800"/>
            <a:ext cx="1011214" cy="400110"/>
          </a:xfrm>
          <a:prstGeom prst="rect">
            <a:avLst/>
          </a:prstGeom>
          <a:noFill/>
        </p:spPr>
        <p:txBody>
          <a:bodyPr wrap="none" rtlCol="0">
            <a:spAutoFit/>
          </a:bodyPr>
          <a:lstStyle/>
          <a:p>
            <a:r>
              <a:rPr lang="en-US" sz="2000" dirty="0" smtClean="0">
                <a:solidFill>
                  <a:srgbClr val="F2F2F2"/>
                </a:solidFill>
              </a:rPr>
              <a:t>Normal</a:t>
            </a:r>
            <a:endParaRPr lang="en-US" sz="2000" dirty="0">
              <a:solidFill>
                <a:srgbClr val="F2F2F2"/>
              </a:solidFill>
            </a:endParaRPr>
          </a:p>
        </p:txBody>
      </p:sp>
      <p:sp>
        <p:nvSpPr>
          <p:cNvPr id="10" name="TextBox 9"/>
          <p:cNvSpPr txBox="1"/>
          <p:nvPr/>
        </p:nvSpPr>
        <p:spPr>
          <a:xfrm>
            <a:off x="4266560" y="3733800"/>
            <a:ext cx="996111" cy="400110"/>
          </a:xfrm>
          <a:prstGeom prst="rect">
            <a:avLst/>
          </a:prstGeom>
          <a:noFill/>
        </p:spPr>
        <p:txBody>
          <a:bodyPr wrap="none" rtlCol="0">
            <a:spAutoFit/>
          </a:bodyPr>
          <a:lstStyle/>
          <a:p>
            <a:r>
              <a:rPr lang="en-US" sz="2000" dirty="0" smtClean="0">
                <a:solidFill>
                  <a:srgbClr val="F2F2F2"/>
                </a:solidFill>
              </a:rPr>
              <a:t>Albedo</a:t>
            </a:r>
            <a:endParaRPr lang="en-US" sz="2000" dirty="0">
              <a:solidFill>
                <a:srgbClr val="F2F2F2"/>
              </a:solidFill>
            </a:endParaRPr>
          </a:p>
        </p:txBody>
      </p:sp>
      <p:sp>
        <p:nvSpPr>
          <p:cNvPr id="11" name="テキスト ボックス 8"/>
          <p:cNvSpPr txBox="1"/>
          <p:nvPr/>
        </p:nvSpPr>
        <p:spPr>
          <a:xfrm rot="16200000">
            <a:off x="-569267" y="5141267"/>
            <a:ext cx="19050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p:txBody>
      </p:sp>
      <p:sp>
        <p:nvSpPr>
          <p:cNvPr id="12" name="テキスト ボックス 8"/>
          <p:cNvSpPr txBox="1"/>
          <p:nvPr/>
        </p:nvSpPr>
        <p:spPr>
          <a:xfrm rot="16200000">
            <a:off x="-721667" y="2438400"/>
            <a:ext cx="22098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p:txBody>
      </p:sp>
      <p:pic>
        <p:nvPicPr>
          <p:cNvPr id="4" name="Picture 3" descr="nimg_nosep.png"/>
          <p:cNvPicPr>
            <a:picLocks/>
          </p:cNvPicPr>
          <p:nvPr/>
        </p:nvPicPr>
        <p:blipFill>
          <a:blip r:embed="rId5">
            <a:extLst>
              <a:ext uri="{28A0092B-C50C-407E-A947-70E740481C1C}">
                <a14:useLocalDpi xmlns:a14="http://schemas.microsoft.com/office/drawing/2010/main" val="0"/>
              </a:ext>
            </a:extLst>
          </a:blip>
          <a:stretch>
            <a:fillRect/>
          </a:stretch>
        </p:blipFill>
        <p:spPr>
          <a:xfrm>
            <a:off x="762000" y="1371601"/>
            <a:ext cx="2327643" cy="2350008"/>
          </a:xfrm>
          <a:prstGeom prst="rect">
            <a:avLst/>
          </a:prstGeom>
          <a:ln>
            <a:solidFill>
              <a:schemeClr val="bg1">
                <a:lumMod val="95000"/>
              </a:schemeClr>
            </a:solidFill>
          </a:ln>
        </p:spPr>
      </p:pic>
      <p:pic>
        <p:nvPicPr>
          <p:cNvPr id="5" name="Picture 4" descr="nimg_mux.png"/>
          <p:cNvPicPr>
            <a:picLocks/>
          </p:cNvPicPr>
          <p:nvPr/>
        </p:nvPicPr>
        <p:blipFill>
          <a:blip r:embed="rId6">
            <a:extLst>
              <a:ext uri="{28A0092B-C50C-407E-A947-70E740481C1C}">
                <a14:useLocalDpi xmlns:a14="http://schemas.microsoft.com/office/drawing/2010/main" val="0"/>
              </a:ext>
            </a:extLst>
          </a:blip>
          <a:stretch>
            <a:fillRect/>
          </a:stretch>
        </p:blipFill>
        <p:spPr>
          <a:xfrm>
            <a:off x="762000" y="4182208"/>
            <a:ext cx="2327643" cy="2368296"/>
          </a:xfrm>
          <a:prstGeom prst="rect">
            <a:avLst/>
          </a:prstGeom>
          <a:ln>
            <a:solidFill>
              <a:schemeClr val="bg1">
                <a:lumMod val="95000"/>
              </a:schemeClr>
            </a:solidFill>
          </a:ln>
        </p:spPr>
      </p:pic>
      <p:pic>
        <p:nvPicPr>
          <p:cNvPr id="13" name="Picture 12"/>
          <p:cNvPicPr>
            <a:picLocks noChangeAspect="1"/>
          </p:cNvPicPr>
          <p:nvPr/>
        </p:nvPicPr>
        <p:blipFill>
          <a:blip r:embed="rId7"/>
          <a:stretch>
            <a:fillRect/>
          </a:stretch>
        </p:blipFill>
        <p:spPr>
          <a:xfrm>
            <a:off x="6096000" y="2344738"/>
            <a:ext cx="2713642" cy="2752725"/>
          </a:xfrm>
          <a:prstGeom prst="rect">
            <a:avLst/>
          </a:prstGeom>
        </p:spPr>
      </p:pic>
      <p:sp>
        <p:nvSpPr>
          <p:cNvPr id="15" name="TextBox 14"/>
          <p:cNvSpPr txBox="1"/>
          <p:nvPr/>
        </p:nvSpPr>
        <p:spPr>
          <a:xfrm>
            <a:off x="6705600" y="5193268"/>
            <a:ext cx="1667318" cy="400110"/>
          </a:xfrm>
          <a:prstGeom prst="rect">
            <a:avLst/>
          </a:prstGeom>
          <a:noFill/>
        </p:spPr>
        <p:txBody>
          <a:bodyPr wrap="none" rtlCol="0">
            <a:spAutoFit/>
          </a:bodyPr>
          <a:lstStyle/>
          <a:p>
            <a:r>
              <a:rPr lang="en-US" sz="2000" dirty="0" smtClean="0">
                <a:solidFill>
                  <a:srgbClr val="F2F2F2"/>
                </a:solidFill>
              </a:rPr>
              <a:t>Depth Profile</a:t>
            </a:r>
            <a:endParaRPr lang="en-US" sz="2000" dirty="0">
              <a:solidFill>
                <a:srgbClr val="F2F2F2"/>
              </a:solidFill>
            </a:endParaRPr>
          </a:p>
        </p:txBody>
      </p:sp>
      <p:sp>
        <p:nvSpPr>
          <p:cNvPr id="16" name="TextBox 15"/>
          <p:cNvSpPr txBox="1"/>
          <p:nvPr/>
        </p:nvSpPr>
        <p:spPr>
          <a:xfrm>
            <a:off x="6055804" y="2438400"/>
            <a:ext cx="954596" cy="646331"/>
          </a:xfrm>
          <a:prstGeom prst="rect">
            <a:avLst/>
          </a:prstGeom>
          <a:noFill/>
        </p:spPr>
        <p:txBody>
          <a:bodyPr wrap="none" rtlCol="0">
            <a:spAutoFit/>
          </a:bodyPr>
          <a:lstStyle/>
          <a:p>
            <a:pPr algn="ctr"/>
            <a:r>
              <a:rPr lang="en-US" dirty="0" smtClean="0"/>
              <a:t>Ground </a:t>
            </a:r>
          </a:p>
          <a:p>
            <a:pPr algn="ctr"/>
            <a:r>
              <a:rPr lang="en-US" dirty="0" smtClean="0"/>
              <a:t>Truth</a:t>
            </a:r>
            <a:endParaRPr lang="en-US" dirty="0"/>
          </a:p>
        </p:txBody>
      </p:sp>
      <p:sp>
        <p:nvSpPr>
          <p:cNvPr id="17" name="TextBox 16"/>
          <p:cNvSpPr txBox="1"/>
          <p:nvPr/>
        </p:nvSpPr>
        <p:spPr>
          <a:xfrm>
            <a:off x="7959454" y="3097703"/>
            <a:ext cx="684878" cy="369332"/>
          </a:xfrm>
          <a:prstGeom prst="rect">
            <a:avLst/>
          </a:prstGeom>
          <a:noFill/>
        </p:spPr>
        <p:txBody>
          <a:bodyPr wrap="none" rtlCol="0">
            <a:spAutoFit/>
          </a:bodyPr>
          <a:lstStyle/>
          <a:p>
            <a:r>
              <a:rPr lang="en-US" dirty="0" smtClean="0"/>
              <a:t>Ours</a:t>
            </a:r>
            <a:endParaRPr lang="en-US" dirty="0"/>
          </a:p>
        </p:txBody>
      </p:sp>
      <p:sp>
        <p:nvSpPr>
          <p:cNvPr id="18" name="TextBox 17"/>
          <p:cNvSpPr txBox="1"/>
          <p:nvPr/>
        </p:nvSpPr>
        <p:spPr>
          <a:xfrm>
            <a:off x="6705600" y="4572000"/>
            <a:ext cx="1660393" cy="369332"/>
          </a:xfrm>
          <a:prstGeom prst="rect">
            <a:avLst/>
          </a:prstGeom>
          <a:noFill/>
        </p:spPr>
        <p:txBody>
          <a:bodyPr wrap="none" rtlCol="0">
            <a:spAutoFit/>
          </a:bodyPr>
          <a:lstStyle/>
          <a:p>
            <a:r>
              <a:rPr lang="en-US" dirty="0" smtClean="0"/>
              <a:t>No Separation</a:t>
            </a:r>
            <a:endParaRPr lang="en-US" dirty="0"/>
          </a:p>
        </p:txBody>
      </p:sp>
      <p:cxnSp>
        <p:nvCxnSpPr>
          <p:cNvPr id="20" name="Straight Arrow Connector 19"/>
          <p:cNvCxnSpPr/>
          <p:nvPr/>
        </p:nvCxnSpPr>
        <p:spPr bwMode="auto">
          <a:xfrm flipH="1" flipV="1">
            <a:off x="7239000" y="4103133"/>
            <a:ext cx="228600" cy="468867"/>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H="1" flipV="1">
            <a:off x="7349533" y="2792905"/>
            <a:ext cx="757052" cy="30479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flipV="1">
            <a:off x="6934200" y="2590801"/>
            <a:ext cx="304800" cy="202104"/>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8312115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p:spPr>
        <p:txBody>
          <a:bodyPr>
            <a:normAutofit/>
          </a:bodyPr>
          <a:lstStyle/>
          <a:p>
            <a:r>
              <a:rPr lang="en-US" altLang="ja-JP" dirty="0" smtClean="0"/>
              <a:t>2. Christmas Scene (Phase Shifting: N=3)</a:t>
            </a:r>
            <a:endParaRPr kumimoji="1" lang="ja-JP" altLang="en-US" dirty="0"/>
          </a:p>
        </p:txBody>
      </p:sp>
      <p:pic>
        <p:nvPicPr>
          <p:cNvPr id="7170" name="Picture 2" descr="C:\Users\bak\Documents\My Dropbox\demux_material\christmas\cimg_nose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556792"/>
            <a:ext cx="6480720" cy="4909256"/>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24103" y="6031468"/>
            <a:ext cx="828697" cy="369332"/>
          </a:xfrm>
          <a:prstGeom prst="rect">
            <a:avLst/>
          </a:prstGeom>
          <a:noFill/>
        </p:spPr>
        <p:txBody>
          <a:bodyPr wrap="none" rtlCol="0">
            <a:spAutoFit/>
          </a:bodyPr>
          <a:lstStyle/>
          <a:p>
            <a:r>
              <a:rPr lang="en-US" dirty="0" smtClean="0">
                <a:solidFill>
                  <a:schemeClr val="bg1"/>
                </a:solidFill>
              </a:rPr>
              <a:t>Candle</a:t>
            </a:r>
            <a:endParaRPr lang="en-US" dirty="0">
              <a:solidFill>
                <a:schemeClr val="bg1"/>
              </a:solidFill>
            </a:endParaRPr>
          </a:p>
        </p:txBody>
      </p:sp>
      <p:sp>
        <p:nvSpPr>
          <p:cNvPr id="5" name="TextBox 4"/>
          <p:cNvSpPr txBox="1"/>
          <p:nvPr/>
        </p:nvSpPr>
        <p:spPr>
          <a:xfrm>
            <a:off x="2529964" y="4724400"/>
            <a:ext cx="822836" cy="369332"/>
          </a:xfrm>
          <a:prstGeom prst="rect">
            <a:avLst/>
          </a:prstGeom>
          <a:noFill/>
        </p:spPr>
        <p:txBody>
          <a:bodyPr wrap="none" rtlCol="0">
            <a:spAutoFit/>
          </a:bodyPr>
          <a:lstStyle/>
          <a:p>
            <a:r>
              <a:rPr lang="en-US" dirty="0" smtClean="0">
                <a:solidFill>
                  <a:schemeClr val="bg1"/>
                </a:solidFill>
              </a:rPr>
              <a:t>Flower</a:t>
            </a:r>
            <a:endParaRPr lang="en-US" dirty="0">
              <a:solidFill>
                <a:schemeClr val="bg1"/>
              </a:solidFill>
            </a:endParaRPr>
          </a:p>
        </p:txBody>
      </p:sp>
      <p:sp>
        <p:nvSpPr>
          <p:cNvPr id="6" name="TextBox 5"/>
          <p:cNvSpPr txBox="1"/>
          <p:nvPr/>
        </p:nvSpPr>
        <p:spPr>
          <a:xfrm>
            <a:off x="5501764" y="4572000"/>
            <a:ext cx="747433" cy="369332"/>
          </a:xfrm>
          <a:prstGeom prst="rect">
            <a:avLst/>
          </a:prstGeom>
          <a:noFill/>
        </p:spPr>
        <p:txBody>
          <a:bodyPr wrap="none" rtlCol="0">
            <a:spAutoFit/>
          </a:bodyPr>
          <a:lstStyle/>
          <a:p>
            <a:r>
              <a:rPr lang="en-US" dirty="0" smtClean="0">
                <a:solidFill>
                  <a:schemeClr val="bg1"/>
                </a:solidFill>
              </a:rPr>
              <a:t>Fabric</a:t>
            </a:r>
            <a:endParaRPr lang="en-US" dirty="0">
              <a:solidFill>
                <a:schemeClr val="bg1"/>
              </a:solidFill>
            </a:endParaRPr>
          </a:p>
        </p:txBody>
      </p:sp>
      <p:sp>
        <p:nvSpPr>
          <p:cNvPr id="7" name="TextBox 6"/>
          <p:cNvSpPr txBox="1"/>
          <p:nvPr/>
        </p:nvSpPr>
        <p:spPr>
          <a:xfrm>
            <a:off x="3962400" y="4724400"/>
            <a:ext cx="1121383" cy="369332"/>
          </a:xfrm>
          <a:prstGeom prst="rect">
            <a:avLst/>
          </a:prstGeom>
          <a:noFill/>
        </p:spPr>
        <p:txBody>
          <a:bodyPr wrap="none" rtlCol="0">
            <a:spAutoFit/>
          </a:bodyPr>
          <a:lstStyle/>
          <a:p>
            <a:r>
              <a:rPr lang="en-US" dirty="0" smtClean="0">
                <a:solidFill>
                  <a:schemeClr val="bg1"/>
                </a:solidFill>
              </a:rPr>
              <a:t>V-groove</a:t>
            </a:r>
            <a:endParaRPr lang="en-US" dirty="0">
              <a:solidFill>
                <a:schemeClr val="bg1"/>
              </a:solidFill>
            </a:endParaRPr>
          </a:p>
        </p:txBody>
      </p:sp>
    </p:spTree>
    <p:extLst>
      <p:ext uri="{BB962C8B-B14F-4D97-AF65-F5344CB8AC3E}">
        <p14:creationId xmlns:p14="http://schemas.microsoft.com/office/powerpoint/2010/main" val="9620628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362200" y="690265"/>
            <a:ext cx="5943600" cy="555813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5" name="テキスト ボックス 8"/>
          <p:cNvSpPr txBox="1"/>
          <p:nvPr/>
        </p:nvSpPr>
        <p:spPr>
          <a:xfrm>
            <a:off x="304800" y="838200"/>
            <a:ext cx="2057400" cy="830997"/>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Projected </a:t>
            </a:r>
          </a:p>
          <a:p>
            <a:pPr algn="ctr"/>
            <a:r>
              <a:rPr lang="en-US" altLang="ja-JP" sz="2400" dirty="0" smtClean="0">
                <a:solidFill>
                  <a:schemeClr val="bg1">
                    <a:lumMod val="95000"/>
                  </a:schemeClr>
                </a:solidFill>
                <a:latin typeface="Palatino Linotype" pitchFamily="18" charset="0"/>
              </a:rPr>
              <a:t>Patterns</a:t>
            </a:r>
          </a:p>
        </p:txBody>
      </p:sp>
      <p:sp>
        <p:nvSpPr>
          <p:cNvPr id="6" name="テキスト ボックス 8"/>
          <p:cNvSpPr txBox="1"/>
          <p:nvPr/>
        </p:nvSpPr>
        <p:spPr>
          <a:xfrm>
            <a:off x="304800" y="3512403"/>
            <a:ext cx="2057400" cy="830997"/>
          </a:xfrm>
          <a:prstGeom prst="rect">
            <a:avLst/>
          </a:prstGeom>
          <a:noFill/>
        </p:spPr>
        <p:txBody>
          <a:bodyPr wrap="square" rtlCol="0">
            <a:spAutoFit/>
          </a:bodyPr>
          <a:lstStyle/>
          <a:p>
            <a:pPr algn="ctr"/>
            <a:r>
              <a:rPr lang="en-US" altLang="ja-JP" sz="2400" dirty="0" smtClean="0">
                <a:solidFill>
                  <a:schemeClr val="bg1">
                    <a:lumMod val="95000"/>
                  </a:schemeClr>
                </a:solidFill>
                <a:latin typeface="Palatino Linotype" pitchFamily="18" charset="0"/>
              </a:rPr>
              <a:t>Captured</a:t>
            </a:r>
          </a:p>
          <a:p>
            <a:pPr algn="ctr"/>
            <a:r>
              <a:rPr lang="en-US" altLang="ja-JP" sz="2400" dirty="0" smtClean="0">
                <a:solidFill>
                  <a:schemeClr val="bg1">
                    <a:lumMod val="95000"/>
                  </a:schemeClr>
                </a:solidFill>
                <a:latin typeface="Palatino Linotype" pitchFamily="18" charset="0"/>
              </a:rPr>
              <a:t>Images</a:t>
            </a:r>
          </a:p>
        </p:txBody>
      </p:sp>
      <p:sp>
        <p:nvSpPr>
          <p:cNvPr id="7" name="テキスト ボックス 8"/>
          <p:cNvSpPr txBox="1"/>
          <p:nvPr/>
        </p:nvSpPr>
        <p:spPr>
          <a:xfrm>
            <a:off x="2438400" y="228600"/>
            <a:ext cx="20574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1</a:t>
            </a:r>
          </a:p>
        </p:txBody>
      </p:sp>
      <p:sp>
        <p:nvSpPr>
          <p:cNvPr id="8" name="テキスト ボックス 8"/>
          <p:cNvSpPr txBox="1"/>
          <p:nvPr/>
        </p:nvSpPr>
        <p:spPr>
          <a:xfrm>
            <a:off x="4419600" y="224135"/>
            <a:ext cx="20574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2</a:t>
            </a:r>
          </a:p>
        </p:txBody>
      </p:sp>
      <p:sp>
        <p:nvSpPr>
          <p:cNvPr id="9" name="テキスト ボックス 8"/>
          <p:cNvSpPr txBox="1"/>
          <p:nvPr/>
        </p:nvSpPr>
        <p:spPr>
          <a:xfrm>
            <a:off x="6248400" y="219670"/>
            <a:ext cx="20574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3</a:t>
            </a:r>
          </a:p>
        </p:txBody>
      </p:sp>
      <p:sp>
        <p:nvSpPr>
          <p:cNvPr id="12" name="テキスト ボックス 8"/>
          <p:cNvSpPr txBox="1"/>
          <p:nvPr/>
        </p:nvSpPr>
        <p:spPr>
          <a:xfrm>
            <a:off x="3352800" y="6243935"/>
            <a:ext cx="4267200" cy="461665"/>
          </a:xfrm>
          <a:prstGeom prst="rect">
            <a:avLst/>
          </a:prstGeom>
          <a:noFill/>
          <a:ln>
            <a:noFill/>
          </a:ln>
        </p:spPr>
        <p:txBody>
          <a:bodyPr wrap="square" rtlCol="0">
            <a:spAutoFit/>
          </a:bodyPr>
          <a:lstStyle/>
          <a:p>
            <a:pPr algn="ctr"/>
            <a:r>
              <a:rPr lang="en-US" altLang="ja-JP" sz="2400" dirty="0" smtClean="0">
                <a:solidFill>
                  <a:srgbClr val="FF6600"/>
                </a:solidFill>
                <a:latin typeface="Palatino Linotype" pitchFamily="18" charset="0"/>
              </a:rPr>
              <a:t>Input</a:t>
            </a:r>
            <a:r>
              <a:rPr lang="en-US" altLang="ja-JP" sz="2400" dirty="0" smtClean="0">
                <a:solidFill>
                  <a:srgbClr val="F2F2F2"/>
                </a:solidFill>
                <a:latin typeface="Palatino Linotype" pitchFamily="18" charset="0"/>
              </a:rPr>
              <a:t>: </a:t>
            </a:r>
            <a:r>
              <a:rPr kumimoji="1" lang="en-US" altLang="ja-JP" sz="2400" dirty="0" smtClean="0">
                <a:solidFill>
                  <a:srgbClr val="F2F2F2"/>
                </a:solidFill>
                <a:latin typeface="Palatino Linotype" pitchFamily="18" charset="0"/>
              </a:rPr>
              <a:t>3*2+1=7 images</a:t>
            </a:r>
            <a:endParaRPr kumimoji="1" lang="ja-JP" altLang="en-US" sz="2400" dirty="0">
              <a:solidFill>
                <a:srgbClr val="F2F2F2"/>
              </a:solidFill>
              <a:latin typeface="Palatino Linotype" pitchFamily="18" charset="0"/>
            </a:endParaRPr>
          </a:p>
        </p:txBody>
      </p:sp>
      <p:pic>
        <p:nvPicPr>
          <p:cNvPr id="10" name="Picture 9" descr="comp.gif"/>
          <p:cNvPicPr>
            <a:picLocks noChangeAspect="1"/>
          </p:cNvPicPr>
          <p:nvPr/>
        </p:nvPicPr>
        <p:blipFill>
          <a:blip r:embed="rId3"/>
          <a:stretch>
            <a:fillRect/>
          </a:stretch>
        </p:blipFill>
        <p:spPr>
          <a:xfrm>
            <a:off x="2514600" y="762000"/>
            <a:ext cx="5638800" cy="5419817"/>
          </a:xfrm>
          <a:prstGeom prst="rect">
            <a:avLst/>
          </a:prstGeom>
        </p:spPr>
      </p:pic>
    </p:spTree>
    <p:extLst>
      <p:ext uri="{BB962C8B-B14F-4D97-AF65-F5344CB8AC3E}">
        <p14:creationId xmlns:p14="http://schemas.microsoft.com/office/powerpoint/2010/main" val="15183103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Depth Error</a:t>
            </a:r>
            <a:r>
              <a:rPr lang="en-US" altLang="ja-JP" dirty="0" smtClean="0"/>
              <a:t> </a:t>
            </a:r>
            <a:r>
              <a:rPr kumimoji="1" lang="en-US" altLang="ja-JP" dirty="0" smtClean="0"/>
              <a:t>(</a:t>
            </a:r>
            <a:r>
              <a:rPr kumimoji="1" lang="en-US" altLang="ja-JP" dirty="0" err="1" smtClean="0"/>
              <a:t>w.r.t</a:t>
            </a:r>
            <a:r>
              <a:rPr kumimoji="1" lang="en-US" altLang="ja-JP" dirty="0" smtClean="0"/>
              <a:t> </a:t>
            </a:r>
            <a:r>
              <a:rPr lang="en-US" altLang="ja-JP" dirty="0" smtClean="0"/>
              <a:t>G</a:t>
            </a:r>
            <a:r>
              <a:rPr kumimoji="1" lang="en-US" altLang="ja-JP" dirty="0" smtClean="0"/>
              <a:t>round </a:t>
            </a:r>
            <a:r>
              <a:rPr lang="en-US" altLang="ja-JP" dirty="0" smtClean="0"/>
              <a:t>T</a:t>
            </a:r>
            <a:r>
              <a:rPr kumimoji="1" lang="en-US" altLang="ja-JP" dirty="0" smtClean="0"/>
              <a:t>ruth)</a:t>
            </a:r>
            <a:endParaRPr kumimoji="1" lang="ja-JP" altLang="en-US" dirty="0"/>
          </a:p>
        </p:txBody>
      </p:sp>
      <p:pic>
        <p:nvPicPr>
          <p:cNvPr id="16386" name="Picture 2" descr="C:\Users\bak\Documents\My Dropbox\demux_material\christmas\ddiff_gt_nosep.png"/>
          <p:cNvPicPr>
            <a:picLocks noChangeAspect="1" noChangeArrowheads="1"/>
          </p:cNvPicPr>
          <p:nvPr/>
        </p:nvPicPr>
        <p:blipFill>
          <a:blip r:embed="rId3" cstate="print"/>
          <a:srcRect l="12304" t="11812" r="6890" b="15749"/>
          <a:stretch>
            <a:fillRect/>
          </a:stretch>
        </p:blipFill>
        <p:spPr bwMode="auto">
          <a:xfrm>
            <a:off x="1066800" y="1295400"/>
            <a:ext cx="3048000" cy="2049297"/>
          </a:xfrm>
          <a:prstGeom prst="rect">
            <a:avLst/>
          </a:prstGeom>
          <a:noFill/>
        </p:spPr>
      </p:pic>
      <p:pic>
        <p:nvPicPr>
          <p:cNvPr id="5" name="Picture 2" descr="C:\Users\bak\Documents\My Dropbox\demux_material\christmas\ddiff_gt_cb.png"/>
          <p:cNvPicPr>
            <a:picLocks noChangeAspect="1" noChangeArrowheads="1"/>
          </p:cNvPicPr>
          <p:nvPr/>
        </p:nvPicPr>
        <p:blipFill>
          <a:blip r:embed="rId4" cstate="print"/>
          <a:srcRect l="13288" t="12337" r="7973" b="15487"/>
          <a:stretch>
            <a:fillRect/>
          </a:stretch>
        </p:blipFill>
        <p:spPr bwMode="auto">
          <a:xfrm>
            <a:off x="1127760" y="4038600"/>
            <a:ext cx="2926080" cy="2011640"/>
          </a:xfrm>
          <a:prstGeom prst="rect">
            <a:avLst/>
          </a:prstGeom>
          <a:noFill/>
        </p:spPr>
      </p:pic>
      <p:pic>
        <p:nvPicPr>
          <p:cNvPr id="6" name="Picture 2" descr="C:\Users\bak\Documents\My Dropbox\demux_material\christmas\ddiff_gt_mux.png"/>
          <p:cNvPicPr>
            <a:picLocks noChangeAspect="1" noChangeArrowheads="1"/>
          </p:cNvPicPr>
          <p:nvPr/>
        </p:nvPicPr>
        <p:blipFill>
          <a:blip r:embed="rId5" cstate="print"/>
          <a:srcRect l="13288" t="12337" r="8170" b="15487"/>
          <a:stretch>
            <a:fillRect/>
          </a:stretch>
        </p:blipFill>
        <p:spPr bwMode="auto">
          <a:xfrm>
            <a:off x="5509260" y="4038600"/>
            <a:ext cx="2926080" cy="2016686"/>
          </a:xfrm>
          <a:prstGeom prst="rect">
            <a:avLst/>
          </a:prstGeom>
          <a:noFill/>
        </p:spPr>
      </p:pic>
      <p:pic>
        <p:nvPicPr>
          <p:cNvPr id="12" name="Picture 11"/>
          <p:cNvPicPr>
            <a:picLocks noChangeAspect="1"/>
          </p:cNvPicPr>
          <p:nvPr/>
        </p:nvPicPr>
        <p:blipFill>
          <a:blip r:embed="rId6"/>
          <a:stretch>
            <a:fillRect/>
          </a:stretch>
        </p:blipFill>
        <p:spPr>
          <a:xfrm>
            <a:off x="5474424" y="1295400"/>
            <a:ext cx="2995752" cy="2057400"/>
          </a:xfrm>
          <a:prstGeom prst="rect">
            <a:avLst/>
          </a:prstGeom>
        </p:spPr>
      </p:pic>
      <p:sp>
        <p:nvSpPr>
          <p:cNvPr id="13" name="テキスト ボックス 7"/>
          <p:cNvSpPr txBox="1"/>
          <p:nvPr/>
        </p:nvSpPr>
        <p:spPr>
          <a:xfrm>
            <a:off x="894420" y="3276600"/>
            <a:ext cx="3392760" cy="707886"/>
          </a:xfrm>
          <a:prstGeom prst="rect">
            <a:avLst/>
          </a:prstGeom>
          <a:noFill/>
        </p:spPr>
        <p:txBody>
          <a:bodyPr wrap="square" rtlCol="0">
            <a:spAutoFit/>
          </a:bodyPr>
          <a:lstStyle/>
          <a:p>
            <a:pPr algn="ctr"/>
            <a:r>
              <a:rPr lang="en-US" altLang="ja-JP" sz="2000" dirty="0" smtClean="0">
                <a:solidFill>
                  <a:srgbClr val="F2F2F2"/>
                </a:solidFill>
                <a:latin typeface="Palatino Linotype" pitchFamily="18" charset="0"/>
              </a:rPr>
              <a:t>No Separation </a:t>
            </a:r>
          </a:p>
          <a:p>
            <a:pPr algn="ctr"/>
            <a:r>
              <a:rPr lang="en-US" altLang="ja-JP" sz="2000" dirty="0" smtClean="0">
                <a:solidFill>
                  <a:srgbClr val="F2F2F2"/>
                </a:solidFill>
                <a:latin typeface="Palatino Linotype" pitchFamily="18" charset="0"/>
              </a:rPr>
              <a:t>(3 images)</a:t>
            </a:r>
            <a:endParaRPr lang="ja-JP" altLang="en-US" sz="2000" dirty="0">
              <a:solidFill>
                <a:srgbClr val="F2F2F2"/>
              </a:solidFill>
              <a:latin typeface="Palatino Linotype" pitchFamily="18" charset="0"/>
            </a:endParaRPr>
          </a:p>
        </p:txBody>
      </p:sp>
      <p:sp>
        <p:nvSpPr>
          <p:cNvPr id="14" name="テキスト ボックス 9"/>
          <p:cNvSpPr txBox="1"/>
          <p:nvPr/>
        </p:nvSpPr>
        <p:spPr>
          <a:xfrm>
            <a:off x="0" y="6019800"/>
            <a:ext cx="5181600" cy="707886"/>
          </a:xfrm>
          <a:prstGeom prst="rect">
            <a:avLst/>
          </a:prstGeom>
          <a:noFill/>
        </p:spPr>
        <p:txBody>
          <a:bodyPr wrap="square" rtlCol="0">
            <a:spAutoFit/>
          </a:bodyPr>
          <a:lstStyle/>
          <a:p>
            <a:pPr algn="ctr"/>
            <a:r>
              <a:rPr lang="en-US" altLang="ja-JP" sz="2000" dirty="0" smtClean="0">
                <a:solidFill>
                  <a:srgbClr val="F2F2F2"/>
                </a:solidFill>
                <a:latin typeface="Palatino Linotype" pitchFamily="18" charset="0"/>
              </a:rPr>
              <a:t>Sequential (Checkerboard) </a:t>
            </a:r>
          </a:p>
          <a:p>
            <a:pPr algn="ctr"/>
            <a:r>
              <a:rPr lang="en-US" altLang="ja-JP" sz="2000" dirty="0" smtClean="0">
                <a:solidFill>
                  <a:srgbClr val="F2F2F2"/>
                </a:solidFill>
                <a:latin typeface="Palatino Linotype" pitchFamily="18" charset="0"/>
              </a:rPr>
              <a:t>[</a:t>
            </a:r>
            <a:r>
              <a:rPr lang="en-US" altLang="ja-JP" sz="2000" dirty="0" err="1" smtClean="0">
                <a:solidFill>
                  <a:srgbClr val="F2F2F2"/>
                </a:solidFill>
                <a:latin typeface="Palatino Linotype" pitchFamily="18" charset="0"/>
              </a:rPr>
              <a:t>Nayar</a:t>
            </a:r>
            <a:r>
              <a:rPr lang="en-US" altLang="ja-JP" sz="2000" dirty="0" smtClean="0">
                <a:solidFill>
                  <a:srgbClr val="F2F2F2"/>
                </a:solidFill>
                <a:latin typeface="Palatino Linotype" pitchFamily="18" charset="0"/>
              </a:rPr>
              <a:t> 2006] (75 images)</a:t>
            </a:r>
            <a:endParaRPr kumimoji="1" lang="ja-JP" altLang="en-US" sz="2000" dirty="0">
              <a:solidFill>
                <a:srgbClr val="F2F2F2"/>
              </a:solidFill>
              <a:latin typeface="Palatino Linotype" pitchFamily="18" charset="0"/>
            </a:endParaRPr>
          </a:p>
        </p:txBody>
      </p:sp>
      <p:sp>
        <p:nvSpPr>
          <p:cNvPr id="15" name="テキスト ボックス 10"/>
          <p:cNvSpPr txBox="1"/>
          <p:nvPr/>
        </p:nvSpPr>
        <p:spPr>
          <a:xfrm>
            <a:off x="5376664" y="6055295"/>
            <a:ext cx="3191272" cy="707886"/>
          </a:xfrm>
          <a:prstGeom prst="rect">
            <a:avLst/>
          </a:prstGeom>
          <a:noFill/>
        </p:spPr>
        <p:txBody>
          <a:bodyPr wrap="square" rtlCol="0">
            <a:spAutoFit/>
          </a:bodyPr>
          <a:lstStyle/>
          <a:p>
            <a:pPr algn="ctr"/>
            <a:r>
              <a:rPr lang="en-US" altLang="ja-JP" sz="2000" dirty="0" smtClean="0">
                <a:solidFill>
                  <a:srgbClr val="F2F2F2"/>
                </a:solidFill>
                <a:latin typeface="Palatino Linotype" pitchFamily="18" charset="0"/>
              </a:rPr>
              <a:t>Our Method </a:t>
            </a:r>
          </a:p>
          <a:p>
            <a:pPr algn="ctr"/>
            <a:r>
              <a:rPr lang="en-US" altLang="ja-JP" sz="2000" dirty="0" smtClean="0">
                <a:solidFill>
                  <a:srgbClr val="F2F2F2"/>
                </a:solidFill>
                <a:latin typeface="Palatino Linotype" pitchFamily="18" charset="0"/>
              </a:rPr>
              <a:t>(7 images)</a:t>
            </a:r>
            <a:endParaRPr kumimoji="1" lang="ja-JP" altLang="en-US" sz="2000" dirty="0">
              <a:solidFill>
                <a:srgbClr val="F2F2F2"/>
              </a:solidFill>
              <a:latin typeface="Palatino Linotype" pitchFamily="18" charset="0"/>
            </a:endParaRPr>
          </a:p>
        </p:txBody>
      </p:sp>
      <p:sp>
        <p:nvSpPr>
          <p:cNvPr id="16" name="テキスト ボックス 9"/>
          <p:cNvSpPr txBox="1"/>
          <p:nvPr/>
        </p:nvSpPr>
        <p:spPr>
          <a:xfrm>
            <a:off x="4800600" y="3352800"/>
            <a:ext cx="4343400" cy="707886"/>
          </a:xfrm>
          <a:prstGeom prst="rect">
            <a:avLst/>
          </a:prstGeom>
          <a:noFill/>
        </p:spPr>
        <p:txBody>
          <a:bodyPr wrap="square" rtlCol="0">
            <a:spAutoFit/>
          </a:bodyPr>
          <a:lstStyle/>
          <a:p>
            <a:pPr algn="ctr"/>
            <a:r>
              <a:rPr lang="en-US" altLang="ja-JP" sz="2000" dirty="0" smtClean="0">
                <a:solidFill>
                  <a:srgbClr val="F2F2F2"/>
                </a:solidFill>
                <a:latin typeface="Palatino Linotype" pitchFamily="18" charset="0"/>
              </a:rPr>
              <a:t>Sequential (Sinusoid) </a:t>
            </a:r>
          </a:p>
          <a:p>
            <a:pPr algn="ctr"/>
            <a:r>
              <a:rPr lang="en-US" altLang="ja-JP" sz="2000" dirty="0" smtClean="0">
                <a:solidFill>
                  <a:srgbClr val="F2F2F2"/>
                </a:solidFill>
                <a:latin typeface="Palatino Linotype" pitchFamily="18" charset="0"/>
              </a:rPr>
              <a:t>[</a:t>
            </a:r>
            <a:r>
              <a:rPr lang="en-US" altLang="ja-JP" sz="2000" dirty="0" err="1" smtClean="0">
                <a:solidFill>
                  <a:srgbClr val="F2F2F2"/>
                </a:solidFill>
                <a:latin typeface="Palatino Linotype" pitchFamily="18" charset="0"/>
              </a:rPr>
              <a:t>Nayar</a:t>
            </a:r>
            <a:r>
              <a:rPr lang="en-US" altLang="ja-JP" sz="2000" dirty="0" smtClean="0">
                <a:solidFill>
                  <a:srgbClr val="F2F2F2"/>
                </a:solidFill>
                <a:latin typeface="Palatino Linotype" pitchFamily="18" charset="0"/>
              </a:rPr>
              <a:t> 2006] (9 images)</a:t>
            </a:r>
            <a:endParaRPr kumimoji="1" lang="ja-JP" altLang="en-US" sz="2000" dirty="0">
              <a:solidFill>
                <a:srgbClr val="F2F2F2"/>
              </a:solidFill>
              <a:latin typeface="Palatino Linotype" pitchFamily="18" charset="0"/>
            </a:endParaRPr>
          </a:p>
        </p:txBody>
      </p:sp>
    </p:spTree>
    <p:extLst>
      <p:ext uri="{BB962C8B-B14F-4D97-AF65-F5344CB8AC3E}">
        <p14:creationId xmlns:p14="http://schemas.microsoft.com/office/powerpoint/2010/main" val="23447887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1143000"/>
          </a:xfrm>
        </p:spPr>
        <p:txBody>
          <a:bodyPr>
            <a:normAutofit/>
          </a:bodyPr>
          <a:lstStyle/>
          <a:p>
            <a:r>
              <a:rPr kumimoji="1" lang="en-US" altLang="ja-JP" dirty="0" smtClean="0"/>
              <a:t>3. Cake Mold (Normal &amp; BRDF, N=9)</a:t>
            </a:r>
            <a:endParaRPr kumimoji="1" lang="ja-JP" altLang="en-US" dirty="0"/>
          </a:p>
        </p:txBody>
      </p:sp>
      <p:pic>
        <p:nvPicPr>
          <p:cNvPr id="1026" name="Picture 2" descr="C:\Users\bak\Documents\My Dropbox\demux_material\BRDF_0208\cake_mold.png"/>
          <p:cNvPicPr>
            <a:picLocks noChangeAspect="1" noChangeArrowheads="1"/>
          </p:cNvPicPr>
          <p:nvPr/>
        </p:nvPicPr>
        <p:blipFill>
          <a:blip r:embed="rId3" cstate="print"/>
          <a:srcRect/>
          <a:stretch>
            <a:fillRect/>
          </a:stretch>
        </p:blipFill>
        <p:spPr bwMode="auto">
          <a:xfrm>
            <a:off x="2267744" y="1263173"/>
            <a:ext cx="4752528" cy="5275123"/>
          </a:xfrm>
          <a:prstGeom prst="rect">
            <a:avLst/>
          </a:prstGeom>
          <a:noFill/>
        </p:spPr>
      </p:pic>
    </p:spTree>
    <p:extLst>
      <p:ext uri="{BB962C8B-B14F-4D97-AF65-F5344CB8AC3E}">
        <p14:creationId xmlns:p14="http://schemas.microsoft.com/office/powerpoint/2010/main" val="24556066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Direct Illuminations of N=9 Lights</a:t>
            </a:r>
            <a:endParaRPr kumimoji="1" lang="ja-JP" altLang="en-US" dirty="0"/>
          </a:p>
        </p:txBody>
      </p:sp>
      <p:pic>
        <p:nvPicPr>
          <p:cNvPr id="9" name="Picture 8" descr="direct.gif"/>
          <p:cNvPicPr>
            <a:picLocks noChangeAspect="1"/>
          </p:cNvPicPr>
          <p:nvPr/>
        </p:nvPicPr>
        <p:blipFill>
          <a:blip r:embed="rId3"/>
          <a:stretch>
            <a:fillRect/>
          </a:stretch>
        </p:blipFill>
        <p:spPr>
          <a:xfrm>
            <a:off x="228600" y="1469105"/>
            <a:ext cx="8763000" cy="3331495"/>
          </a:xfrm>
          <a:prstGeom prst="rect">
            <a:avLst/>
          </a:prstGeom>
        </p:spPr>
      </p:pic>
      <p:sp>
        <p:nvSpPr>
          <p:cNvPr id="10" name="テキスト ボックス 8"/>
          <p:cNvSpPr txBox="1"/>
          <p:nvPr/>
        </p:nvSpPr>
        <p:spPr>
          <a:xfrm>
            <a:off x="533400" y="4971872"/>
            <a:ext cx="2546176"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a:p>
            <a:pPr algn="ctr"/>
            <a:r>
              <a:rPr kumimoji="1" lang="en-US" altLang="ja-JP" sz="2400" dirty="0" smtClean="0">
                <a:solidFill>
                  <a:srgbClr val="F2F2F2"/>
                </a:solidFill>
                <a:latin typeface="Palatino Linotype" pitchFamily="18" charset="0"/>
              </a:rPr>
              <a:t>(9 images)</a:t>
            </a:r>
            <a:endParaRPr kumimoji="1" lang="ja-JP" altLang="en-US" sz="2400" dirty="0">
              <a:solidFill>
                <a:srgbClr val="F2F2F2"/>
              </a:solidFill>
              <a:latin typeface="Palatino Linotype" pitchFamily="18" charset="0"/>
            </a:endParaRPr>
          </a:p>
        </p:txBody>
      </p:sp>
      <p:sp>
        <p:nvSpPr>
          <p:cNvPr id="12" name="テキスト ボックス 8"/>
          <p:cNvSpPr txBox="1"/>
          <p:nvPr/>
        </p:nvSpPr>
        <p:spPr>
          <a:xfrm>
            <a:off x="6172200" y="4971872"/>
            <a:ext cx="29718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a:p>
            <a:pPr algn="ctr"/>
            <a:r>
              <a:rPr kumimoji="1" lang="en-US" altLang="ja-JP" sz="2400" dirty="0" smtClean="0">
                <a:solidFill>
                  <a:srgbClr val="F2F2F2"/>
                </a:solidFill>
                <a:latin typeface="Palatino Linotype" pitchFamily="18" charset="0"/>
              </a:rPr>
              <a:t>(2*9+1=19 images)</a:t>
            </a:r>
            <a:endParaRPr kumimoji="1" lang="ja-JP" altLang="en-US" sz="2400" dirty="0">
              <a:solidFill>
                <a:srgbClr val="F2F2F2"/>
              </a:solidFill>
              <a:latin typeface="Palatino Linotype" pitchFamily="18" charset="0"/>
            </a:endParaRPr>
          </a:p>
        </p:txBody>
      </p:sp>
      <p:sp>
        <p:nvSpPr>
          <p:cNvPr id="4" name="Rectangle 3"/>
          <p:cNvSpPr/>
          <p:nvPr/>
        </p:nvSpPr>
        <p:spPr bwMode="auto">
          <a:xfrm>
            <a:off x="3079576" y="1371600"/>
            <a:ext cx="3092624" cy="3505200"/>
          </a:xfrm>
          <a:prstGeom prst="rect">
            <a:avLst/>
          </a:prstGeom>
          <a:solidFill>
            <a:schemeClr val="tx2">
              <a:lumMod val="95000"/>
              <a:lumOff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Tree>
    <p:extLst>
      <p:ext uri="{BB962C8B-B14F-4D97-AF65-F5344CB8AC3E}">
        <p14:creationId xmlns:p14="http://schemas.microsoft.com/office/powerpoint/2010/main" val="25598660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Estimated Normal and Depth</a:t>
            </a:r>
            <a:endParaRPr kumimoji="1" lang="ja-JP" altLang="en-US" dirty="0"/>
          </a:p>
        </p:txBody>
      </p:sp>
      <p:pic>
        <p:nvPicPr>
          <p:cNvPr id="5123" name="Picture 3" descr="C:\Users\bak\Documents\My Dropbox\demux_material\BRDF_0208\nmap_mux.png"/>
          <p:cNvPicPr>
            <a:picLocks noChangeAspect="1" noChangeArrowheads="1"/>
          </p:cNvPicPr>
          <p:nvPr/>
        </p:nvPicPr>
        <p:blipFill>
          <a:blip r:embed="rId3" cstate="print"/>
          <a:srcRect/>
          <a:stretch>
            <a:fillRect/>
          </a:stretch>
        </p:blipFill>
        <p:spPr bwMode="auto">
          <a:xfrm>
            <a:off x="3646747" y="1066800"/>
            <a:ext cx="2799066" cy="2812041"/>
          </a:xfrm>
          <a:prstGeom prst="rect">
            <a:avLst/>
          </a:prstGeom>
          <a:noFill/>
        </p:spPr>
      </p:pic>
      <p:pic>
        <p:nvPicPr>
          <p:cNvPr id="5124" name="Picture 4" descr="C:\Users\bak\Documents\My Dropbox\demux_material\BRDF_0208\nmap_nosep.png"/>
          <p:cNvPicPr>
            <a:picLocks noChangeAspect="1" noChangeArrowheads="1"/>
          </p:cNvPicPr>
          <p:nvPr/>
        </p:nvPicPr>
        <p:blipFill>
          <a:blip r:embed="rId4" cstate="print"/>
          <a:srcRect/>
          <a:stretch>
            <a:fillRect/>
          </a:stretch>
        </p:blipFill>
        <p:spPr bwMode="auto">
          <a:xfrm>
            <a:off x="457200" y="1096793"/>
            <a:ext cx="2808312" cy="2821330"/>
          </a:xfrm>
          <a:prstGeom prst="rect">
            <a:avLst/>
          </a:prstGeom>
          <a:noFill/>
        </p:spPr>
      </p:pic>
      <p:sp>
        <p:nvSpPr>
          <p:cNvPr id="10" name="テキスト ボックス 8"/>
          <p:cNvSpPr txBox="1"/>
          <p:nvPr/>
        </p:nvSpPr>
        <p:spPr>
          <a:xfrm>
            <a:off x="696651" y="3874054"/>
            <a:ext cx="2329409"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a:p>
            <a:pPr algn="ctr"/>
            <a:r>
              <a:rPr kumimoji="1" lang="en-US" altLang="ja-JP" sz="2400" dirty="0" smtClean="0">
                <a:solidFill>
                  <a:srgbClr val="F2F2F2"/>
                </a:solidFill>
                <a:latin typeface="Palatino Linotype" pitchFamily="18" charset="0"/>
              </a:rPr>
              <a:t>(9 images)</a:t>
            </a:r>
            <a:endParaRPr kumimoji="1" lang="ja-JP" altLang="en-US" sz="2400" dirty="0">
              <a:solidFill>
                <a:srgbClr val="F2F2F2"/>
              </a:solidFill>
              <a:latin typeface="Palatino Linotype" pitchFamily="18" charset="0"/>
            </a:endParaRPr>
          </a:p>
        </p:txBody>
      </p:sp>
      <p:sp>
        <p:nvSpPr>
          <p:cNvPr id="12" name="テキスト ボックス 8"/>
          <p:cNvSpPr txBox="1"/>
          <p:nvPr/>
        </p:nvSpPr>
        <p:spPr>
          <a:xfrm>
            <a:off x="3581400" y="3878051"/>
            <a:ext cx="29718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a:p>
            <a:pPr algn="ctr"/>
            <a:r>
              <a:rPr kumimoji="1" lang="en-US" altLang="ja-JP" sz="2400" dirty="0" smtClean="0">
                <a:solidFill>
                  <a:srgbClr val="F2F2F2"/>
                </a:solidFill>
                <a:latin typeface="Palatino Linotype" pitchFamily="18" charset="0"/>
              </a:rPr>
              <a:t>(2*9+1=19 images)</a:t>
            </a:r>
            <a:endParaRPr kumimoji="1" lang="ja-JP" altLang="en-US" sz="2400" dirty="0">
              <a:solidFill>
                <a:srgbClr val="F2F2F2"/>
              </a:solidFill>
              <a:latin typeface="Palatino Linotype" pitchFamily="18" charset="0"/>
            </a:endParaRPr>
          </a:p>
        </p:txBody>
      </p:sp>
    </p:spTree>
    <p:extLst>
      <p:ext uri="{BB962C8B-B14F-4D97-AF65-F5344CB8AC3E}">
        <p14:creationId xmlns:p14="http://schemas.microsoft.com/office/powerpoint/2010/main" val="24451167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Estimated Normal and Depth</a:t>
            </a:r>
            <a:endParaRPr kumimoji="1" lang="ja-JP" altLang="en-US" dirty="0"/>
          </a:p>
        </p:txBody>
      </p:sp>
      <p:pic>
        <p:nvPicPr>
          <p:cNvPr id="5123" name="Picture 3" descr="C:\Users\bak\Documents\My Dropbox\demux_material\BRDF_0208\nmap_mux.png"/>
          <p:cNvPicPr>
            <a:picLocks noChangeAspect="1" noChangeArrowheads="1"/>
          </p:cNvPicPr>
          <p:nvPr/>
        </p:nvPicPr>
        <p:blipFill>
          <a:blip r:embed="rId3" cstate="print"/>
          <a:srcRect/>
          <a:stretch>
            <a:fillRect/>
          </a:stretch>
        </p:blipFill>
        <p:spPr bwMode="auto">
          <a:xfrm>
            <a:off x="3646747" y="1066800"/>
            <a:ext cx="2799066" cy="2812041"/>
          </a:xfrm>
          <a:prstGeom prst="rect">
            <a:avLst/>
          </a:prstGeom>
          <a:noFill/>
        </p:spPr>
      </p:pic>
      <p:pic>
        <p:nvPicPr>
          <p:cNvPr id="5124" name="Picture 4" descr="C:\Users\bak\Documents\My Dropbox\demux_material\BRDF_0208\nmap_nosep.png"/>
          <p:cNvPicPr>
            <a:picLocks noChangeAspect="1" noChangeArrowheads="1"/>
          </p:cNvPicPr>
          <p:nvPr/>
        </p:nvPicPr>
        <p:blipFill>
          <a:blip r:embed="rId4" cstate="print"/>
          <a:srcRect/>
          <a:stretch>
            <a:fillRect/>
          </a:stretch>
        </p:blipFill>
        <p:spPr bwMode="auto">
          <a:xfrm>
            <a:off x="457200" y="1096793"/>
            <a:ext cx="2808312" cy="2821330"/>
          </a:xfrm>
          <a:prstGeom prst="rect">
            <a:avLst/>
          </a:prstGeom>
          <a:noFill/>
        </p:spPr>
      </p:pic>
      <p:sp>
        <p:nvSpPr>
          <p:cNvPr id="10" name="テキスト ボックス 8"/>
          <p:cNvSpPr txBox="1"/>
          <p:nvPr/>
        </p:nvSpPr>
        <p:spPr>
          <a:xfrm>
            <a:off x="696651" y="3874054"/>
            <a:ext cx="2329409"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a:p>
            <a:pPr algn="ctr"/>
            <a:r>
              <a:rPr kumimoji="1" lang="en-US" altLang="ja-JP" sz="2400" dirty="0" smtClean="0">
                <a:solidFill>
                  <a:srgbClr val="F2F2F2"/>
                </a:solidFill>
                <a:latin typeface="Palatino Linotype" pitchFamily="18" charset="0"/>
              </a:rPr>
              <a:t>(9 images)</a:t>
            </a:r>
            <a:endParaRPr kumimoji="1" lang="ja-JP" altLang="en-US" sz="2400" dirty="0">
              <a:solidFill>
                <a:srgbClr val="F2F2F2"/>
              </a:solidFill>
              <a:latin typeface="Palatino Linotype" pitchFamily="18" charset="0"/>
            </a:endParaRPr>
          </a:p>
        </p:txBody>
      </p:sp>
      <p:sp>
        <p:nvSpPr>
          <p:cNvPr id="12" name="テキスト ボックス 8"/>
          <p:cNvSpPr txBox="1"/>
          <p:nvPr/>
        </p:nvSpPr>
        <p:spPr>
          <a:xfrm>
            <a:off x="3581400" y="3878051"/>
            <a:ext cx="29718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a:p>
            <a:pPr algn="ctr"/>
            <a:r>
              <a:rPr kumimoji="1" lang="en-US" altLang="ja-JP" sz="2400" dirty="0" smtClean="0">
                <a:solidFill>
                  <a:srgbClr val="F2F2F2"/>
                </a:solidFill>
                <a:latin typeface="Palatino Linotype" pitchFamily="18" charset="0"/>
              </a:rPr>
              <a:t>(2*9+1=19 images)</a:t>
            </a:r>
            <a:endParaRPr kumimoji="1" lang="ja-JP" altLang="en-US" sz="2400" dirty="0">
              <a:solidFill>
                <a:srgbClr val="F2F2F2"/>
              </a:solidFill>
              <a:latin typeface="Palatino Linotype" pitchFamily="18" charset="0"/>
            </a:endParaRPr>
          </a:p>
        </p:txBody>
      </p:sp>
      <p:grpSp>
        <p:nvGrpSpPr>
          <p:cNvPr id="7" name="Group 6"/>
          <p:cNvGrpSpPr/>
          <p:nvPr/>
        </p:nvGrpSpPr>
        <p:grpSpPr>
          <a:xfrm>
            <a:off x="674948" y="2057400"/>
            <a:ext cx="8697652" cy="4617204"/>
            <a:chOff x="674948" y="2057400"/>
            <a:chExt cx="8697652" cy="4617204"/>
          </a:xfrm>
        </p:grpSpPr>
        <p:pic>
          <p:nvPicPr>
            <p:cNvPr id="3" name="Picture 2"/>
            <p:cNvPicPr>
              <a:picLocks noChangeAspect="1"/>
            </p:cNvPicPr>
            <p:nvPr/>
          </p:nvPicPr>
          <p:blipFill>
            <a:blip r:embed="rId5"/>
            <a:stretch>
              <a:fillRect/>
            </a:stretch>
          </p:blipFill>
          <p:spPr>
            <a:xfrm>
              <a:off x="3799147" y="4817131"/>
              <a:ext cx="2525453" cy="1853107"/>
            </a:xfrm>
            <a:prstGeom prst="rect">
              <a:avLst/>
            </a:prstGeom>
          </p:spPr>
        </p:pic>
        <p:pic>
          <p:nvPicPr>
            <p:cNvPr id="4" name="Picture 3"/>
            <p:cNvPicPr>
              <a:picLocks noChangeAspect="1"/>
            </p:cNvPicPr>
            <p:nvPr/>
          </p:nvPicPr>
          <p:blipFill>
            <a:blip r:embed="rId6"/>
            <a:stretch>
              <a:fillRect/>
            </a:stretch>
          </p:blipFill>
          <p:spPr>
            <a:xfrm>
              <a:off x="674948" y="4800600"/>
              <a:ext cx="2525452" cy="1853106"/>
            </a:xfrm>
            <a:prstGeom prst="rect">
              <a:avLst/>
            </a:prstGeom>
          </p:spPr>
        </p:pic>
        <p:pic>
          <p:nvPicPr>
            <p:cNvPr id="5" name="Picture 4"/>
            <p:cNvPicPr>
              <a:picLocks noChangeAspect="1"/>
            </p:cNvPicPr>
            <p:nvPr/>
          </p:nvPicPr>
          <p:blipFill>
            <a:blip r:embed="rId7"/>
            <a:stretch>
              <a:fillRect/>
            </a:stretch>
          </p:blipFill>
          <p:spPr>
            <a:xfrm>
              <a:off x="6564053" y="4817131"/>
              <a:ext cx="2531403" cy="1857473"/>
            </a:xfrm>
            <a:prstGeom prst="rect">
              <a:avLst/>
            </a:prstGeom>
          </p:spPr>
        </p:pic>
        <p:sp>
          <p:nvSpPr>
            <p:cNvPr id="13" name="テキスト ボックス 8"/>
            <p:cNvSpPr txBox="1"/>
            <p:nvPr/>
          </p:nvSpPr>
          <p:spPr>
            <a:xfrm>
              <a:off x="6400800" y="3886200"/>
              <a:ext cx="29718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Ground</a:t>
              </a:r>
            </a:p>
            <a:p>
              <a:pPr algn="ctr"/>
              <a:r>
                <a:rPr kumimoji="1" lang="en-US" altLang="ja-JP" sz="2400" dirty="0" smtClean="0">
                  <a:solidFill>
                    <a:srgbClr val="FF6600"/>
                  </a:solidFill>
                  <a:latin typeface="Palatino Linotype" pitchFamily="18" charset="0"/>
                </a:rPr>
                <a:t>Truth Depth</a:t>
              </a:r>
              <a:endParaRPr kumimoji="1" lang="ja-JP" altLang="en-US" sz="2400" dirty="0">
                <a:solidFill>
                  <a:srgbClr val="F2F2F2"/>
                </a:solidFill>
                <a:latin typeface="Palatino Linotype" pitchFamily="18" charset="0"/>
              </a:endParaRPr>
            </a:p>
          </p:txBody>
        </p:sp>
        <p:sp>
          <p:nvSpPr>
            <p:cNvPr id="6" name="Rounded Rectangle 5"/>
            <p:cNvSpPr/>
            <p:nvPr/>
          </p:nvSpPr>
          <p:spPr bwMode="auto">
            <a:xfrm>
              <a:off x="5257800" y="2057400"/>
              <a:ext cx="762000" cy="609600"/>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14" name="Rounded Rectangle 13"/>
            <p:cNvSpPr/>
            <p:nvPr/>
          </p:nvSpPr>
          <p:spPr bwMode="auto">
            <a:xfrm>
              <a:off x="2133600" y="2057400"/>
              <a:ext cx="762000" cy="609600"/>
            </a:xfrm>
            <a:prstGeom prst="round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grpSp>
    </p:spTree>
    <p:extLst>
      <p:ext uri="{BB962C8B-B14F-4D97-AF65-F5344CB8AC3E}">
        <p14:creationId xmlns:p14="http://schemas.microsoft.com/office/powerpoint/2010/main" val="15588580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Estimated BRDF</a:t>
            </a:r>
            <a:endParaRPr kumimoji="1" lang="ja-JP" altLang="en-US" dirty="0"/>
          </a:p>
        </p:txBody>
      </p:sp>
      <p:sp>
        <p:nvSpPr>
          <p:cNvPr id="8" name="テキスト ボックス 8"/>
          <p:cNvSpPr txBox="1"/>
          <p:nvPr/>
        </p:nvSpPr>
        <p:spPr>
          <a:xfrm>
            <a:off x="609600" y="4648200"/>
            <a:ext cx="23622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a:p>
            <a:pPr algn="ctr"/>
            <a:r>
              <a:rPr kumimoji="1" lang="en-US" altLang="ja-JP" sz="2400" dirty="0" smtClean="0">
                <a:solidFill>
                  <a:srgbClr val="F2F2F2"/>
                </a:solidFill>
                <a:latin typeface="Palatino Linotype" pitchFamily="18" charset="0"/>
              </a:rPr>
              <a:t>(9 images)</a:t>
            </a:r>
            <a:endParaRPr kumimoji="1" lang="ja-JP" altLang="en-US" sz="2400" dirty="0">
              <a:solidFill>
                <a:srgbClr val="F2F2F2"/>
              </a:solidFill>
              <a:latin typeface="Palatino Linotype" pitchFamily="18" charset="0"/>
            </a:endParaRPr>
          </a:p>
        </p:txBody>
      </p:sp>
      <p:sp>
        <p:nvSpPr>
          <p:cNvPr id="9" name="テキスト ボックス 8"/>
          <p:cNvSpPr txBox="1"/>
          <p:nvPr/>
        </p:nvSpPr>
        <p:spPr>
          <a:xfrm>
            <a:off x="6019800" y="4667072"/>
            <a:ext cx="29718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Ground Truth</a:t>
            </a:r>
            <a:endParaRPr kumimoji="1" lang="ja-JP" altLang="en-US" sz="2400" dirty="0">
              <a:solidFill>
                <a:srgbClr val="F2F2F2"/>
              </a:solidFill>
              <a:latin typeface="Palatino Linotype" pitchFamily="18" charset="0"/>
            </a:endParaRPr>
          </a:p>
        </p:txBody>
      </p:sp>
      <p:sp>
        <p:nvSpPr>
          <p:cNvPr id="10" name="テキスト ボックス 8"/>
          <p:cNvSpPr txBox="1"/>
          <p:nvPr/>
        </p:nvSpPr>
        <p:spPr>
          <a:xfrm>
            <a:off x="3200400" y="4682873"/>
            <a:ext cx="29718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a:p>
            <a:pPr algn="ctr"/>
            <a:r>
              <a:rPr kumimoji="1" lang="en-US" altLang="ja-JP" sz="2400" dirty="0" smtClean="0">
                <a:solidFill>
                  <a:srgbClr val="F2F2F2"/>
                </a:solidFill>
                <a:latin typeface="Palatino Linotype" pitchFamily="18" charset="0"/>
              </a:rPr>
              <a:t>(2*9+1=19 image</a:t>
            </a:r>
            <a:r>
              <a:rPr kumimoji="1" lang="en-US" altLang="ja-JP" sz="2400" dirty="0" smtClean="0">
                <a:solidFill>
                  <a:schemeClr val="bg1">
                    <a:lumMod val="95000"/>
                  </a:schemeClr>
                </a:solidFill>
                <a:latin typeface="Palatino Linotype" pitchFamily="18" charset="0"/>
              </a:rPr>
              <a:t>s)</a:t>
            </a:r>
            <a:endParaRPr kumimoji="1" lang="ja-JP" altLang="en-US" sz="2400" dirty="0">
              <a:solidFill>
                <a:schemeClr val="bg1">
                  <a:lumMod val="95000"/>
                </a:schemeClr>
              </a:solidFill>
              <a:latin typeface="Palatino Linotype" pitchFamily="18" charset="0"/>
            </a:endParaRPr>
          </a:p>
        </p:txBody>
      </p:sp>
      <p:pic>
        <p:nvPicPr>
          <p:cNvPr id="11" name="Picture 10" descr="orth_test1.png"/>
          <p:cNvPicPr>
            <a:picLocks noChangeAspect="1"/>
          </p:cNvPicPr>
          <p:nvPr/>
        </p:nvPicPr>
        <p:blipFill>
          <a:blip r:embed="rId3"/>
          <a:stretch>
            <a:fillRect/>
          </a:stretch>
        </p:blipFill>
        <p:spPr>
          <a:xfrm>
            <a:off x="381000" y="1905000"/>
            <a:ext cx="2743200" cy="2743200"/>
          </a:xfrm>
          <a:prstGeom prst="rect">
            <a:avLst/>
          </a:prstGeom>
        </p:spPr>
      </p:pic>
      <p:pic>
        <p:nvPicPr>
          <p:cNvPr id="12" name="Picture 11" descr="orth_test2.png"/>
          <p:cNvPicPr>
            <a:picLocks noChangeAspect="1"/>
          </p:cNvPicPr>
          <p:nvPr/>
        </p:nvPicPr>
        <p:blipFill>
          <a:blip r:embed="rId4"/>
          <a:stretch>
            <a:fillRect/>
          </a:stretch>
        </p:blipFill>
        <p:spPr>
          <a:xfrm>
            <a:off x="3238500" y="1905000"/>
            <a:ext cx="2743200" cy="2743200"/>
          </a:xfrm>
          <a:prstGeom prst="rect">
            <a:avLst/>
          </a:prstGeom>
        </p:spPr>
      </p:pic>
      <p:pic>
        <p:nvPicPr>
          <p:cNvPr id="13" name="Picture 12" descr="orth_test3.png"/>
          <p:cNvPicPr>
            <a:picLocks noChangeAspect="1"/>
          </p:cNvPicPr>
          <p:nvPr/>
        </p:nvPicPr>
        <p:blipFill>
          <a:blip r:embed="rId5"/>
          <a:stretch>
            <a:fillRect/>
          </a:stretch>
        </p:blipFill>
        <p:spPr>
          <a:xfrm>
            <a:off x="6096000" y="1905000"/>
            <a:ext cx="2743200" cy="2743200"/>
          </a:xfrm>
          <a:prstGeom prst="rect">
            <a:avLst/>
          </a:prstGeom>
        </p:spPr>
      </p:pic>
    </p:spTree>
    <p:extLst>
      <p:ext uri="{BB962C8B-B14F-4D97-AF65-F5344CB8AC3E}">
        <p14:creationId xmlns:p14="http://schemas.microsoft.com/office/powerpoint/2010/main" val="157414752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77939"/>
            <a:ext cx="8229600" cy="2989262"/>
          </a:xfrm>
        </p:spPr>
        <p:txBody>
          <a:bodyPr/>
          <a:lstStyle/>
          <a:p>
            <a:r>
              <a:rPr lang="en-US" dirty="0" smtClean="0"/>
              <a:t>We proposed a method to extract direct illuminations for multiple light sources with fewer images.</a:t>
            </a:r>
          </a:p>
          <a:p>
            <a:endParaRPr lang="en-US" dirty="0"/>
          </a:p>
          <a:p>
            <a:endParaRPr lang="en-US" dirty="0" smtClean="0"/>
          </a:p>
          <a:p>
            <a:r>
              <a:rPr lang="en-US" dirty="0" smtClean="0"/>
              <a:t>For dim light sources, the proposed method has SNR advantage because of illumination multiplexing.</a:t>
            </a:r>
          </a:p>
          <a:p>
            <a:endParaRPr lang="en-US" dirty="0"/>
          </a:p>
          <a:p>
            <a:endParaRPr lang="en-US" dirty="0"/>
          </a:p>
        </p:txBody>
      </p:sp>
      <p:sp>
        <p:nvSpPr>
          <p:cNvPr id="4" name="TextBox 3"/>
          <p:cNvSpPr txBox="1"/>
          <p:nvPr/>
        </p:nvSpPr>
        <p:spPr>
          <a:xfrm>
            <a:off x="2292282" y="5486400"/>
            <a:ext cx="4613841" cy="369332"/>
          </a:xfrm>
          <a:prstGeom prst="rect">
            <a:avLst/>
          </a:prstGeom>
          <a:noFill/>
        </p:spPr>
        <p:txBody>
          <a:bodyPr wrap="none" rtlCol="0">
            <a:spAutoFit/>
          </a:bodyPr>
          <a:lstStyle/>
          <a:p>
            <a:r>
              <a:rPr lang="en-US" i="1" dirty="0" smtClean="0">
                <a:solidFill>
                  <a:srgbClr val="F2F2F2"/>
                </a:solidFill>
              </a:rPr>
              <a:t>http://</a:t>
            </a:r>
            <a:r>
              <a:rPr lang="en-US" i="1" dirty="0" err="1" smtClean="0">
                <a:solidFill>
                  <a:srgbClr val="F2F2F2"/>
                </a:solidFill>
              </a:rPr>
              <a:t>www.cis.rit.edu/jwgu/research/demux</a:t>
            </a:r>
            <a:endParaRPr lang="en-US" i="1" dirty="0">
              <a:solidFill>
                <a:srgbClr val="F2F2F2"/>
              </a:solidFill>
            </a:endParaRPr>
          </a:p>
        </p:txBody>
      </p:sp>
      <p:sp>
        <p:nvSpPr>
          <p:cNvPr id="5" name="TextBox 4"/>
          <p:cNvSpPr txBox="1"/>
          <p:nvPr/>
        </p:nvSpPr>
        <p:spPr>
          <a:xfrm>
            <a:off x="2057400" y="4821311"/>
            <a:ext cx="5034075" cy="523220"/>
          </a:xfrm>
          <a:prstGeom prst="rect">
            <a:avLst/>
          </a:prstGeom>
          <a:noFill/>
        </p:spPr>
        <p:txBody>
          <a:bodyPr wrap="none" rtlCol="0">
            <a:spAutoFit/>
          </a:bodyPr>
          <a:lstStyle/>
          <a:p>
            <a:r>
              <a:rPr lang="en-US" sz="2800" dirty="0" smtClean="0">
                <a:solidFill>
                  <a:srgbClr val="FF6600"/>
                </a:solidFill>
              </a:rPr>
              <a:t>More experimental results are:</a:t>
            </a:r>
            <a:endParaRPr lang="en-US" sz="2800" dirty="0">
              <a:solidFill>
                <a:srgbClr val="FF6600"/>
              </a:solidFill>
            </a:endParaRPr>
          </a:p>
        </p:txBody>
      </p:sp>
    </p:spTree>
    <p:extLst>
      <p:ext uri="{BB962C8B-B14F-4D97-AF65-F5344CB8AC3E}">
        <p14:creationId xmlns:p14="http://schemas.microsoft.com/office/powerpoint/2010/main" val="10204135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4643438" y="2254250"/>
            <a:ext cx="1344612" cy="3375025"/>
          </a:xfrm>
          <a:custGeom>
            <a:avLst/>
            <a:gdLst>
              <a:gd name="T0" fmla="*/ 237 w 692"/>
              <a:gd name="T1" fmla="*/ 0 h 1736"/>
              <a:gd name="T2" fmla="*/ 515 w 692"/>
              <a:gd name="T3" fmla="*/ 185 h 1736"/>
              <a:gd name="T4" fmla="*/ 680 w 692"/>
              <a:gd name="T5" fmla="*/ 400 h 1736"/>
              <a:gd name="T6" fmla="*/ 587 w 692"/>
              <a:gd name="T7" fmla="*/ 626 h 1736"/>
              <a:gd name="T8" fmla="*/ 283 w 692"/>
              <a:gd name="T9" fmla="*/ 895 h 1736"/>
              <a:gd name="T10" fmla="*/ 71 w 692"/>
              <a:gd name="T11" fmla="*/ 1122 h 1736"/>
              <a:gd name="T12" fmla="*/ 0 w 692"/>
              <a:gd name="T13" fmla="*/ 1304 h 1736"/>
              <a:gd name="T14" fmla="*/ 72 w 692"/>
              <a:gd name="T15" fmla="*/ 1512 h 1736"/>
              <a:gd name="T16" fmla="*/ 340 w 692"/>
              <a:gd name="T17"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1736">
                <a:moveTo>
                  <a:pt x="237" y="0"/>
                </a:moveTo>
                <a:cubicBezTo>
                  <a:pt x="339" y="59"/>
                  <a:pt x="441" y="118"/>
                  <a:pt x="515" y="185"/>
                </a:cubicBezTo>
                <a:cubicBezTo>
                  <a:pt x="589" y="251"/>
                  <a:pt x="668" y="326"/>
                  <a:pt x="680" y="400"/>
                </a:cubicBezTo>
                <a:cubicBezTo>
                  <a:pt x="692" y="474"/>
                  <a:pt x="653" y="544"/>
                  <a:pt x="587" y="626"/>
                </a:cubicBezTo>
                <a:cubicBezTo>
                  <a:pt x="521" y="708"/>
                  <a:pt x="369" y="812"/>
                  <a:pt x="283" y="895"/>
                </a:cubicBezTo>
                <a:cubicBezTo>
                  <a:pt x="197" y="978"/>
                  <a:pt x="118" y="1054"/>
                  <a:pt x="71" y="1122"/>
                </a:cubicBezTo>
                <a:cubicBezTo>
                  <a:pt x="24" y="1190"/>
                  <a:pt x="0" y="1239"/>
                  <a:pt x="0" y="1304"/>
                </a:cubicBezTo>
                <a:cubicBezTo>
                  <a:pt x="0" y="1369"/>
                  <a:pt x="15" y="1440"/>
                  <a:pt x="72" y="1512"/>
                </a:cubicBezTo>
                <a:cubicBezTo>
                  <a:pt x="129" y="1584"/>
                  <a:pt x="284" y="1689"/>
                  <a:pt x="340" y="1736"/>
                </a:cubicBezTo>
              </a:path>
            </a:pathLst>
          </a:custGeom>
          <a:noFill/>
          <a:ln w="28575"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7411" name="Group 3"/>
          <p:cNvGrpSpPr>
            <a:grpSpLocks/>
          </p:cNvGrpSpPr>
          <p:nvPr/>
        </p:nvGrpSpPr>
        <p:grpSpPr bwMode="auto">
          <a:xfrm rot="4284781">
            <a:off x="1062037" y="4640263"/>
            <a:ext cx="411163" cy="839788"/>
            <a:chOff x="2032" y="3078"/>
            <a:chExt cx="275" cy="563"/>
          </a:xfrm>
        </p:grpSpPr>
        <p:sp>
          <p:nvSpPr>
            <p:cNvPr id="17412" name="Rectangle 4"/>
            <p:cNvSpPr>
              <a:spLocks noChangeArrowheads="1"/>
            </p:cNvSpPr>
            <p:nvPr/>
          </p:nvSpPr>
          <p:spPr bwMode="auto">
            <a:xfrm>
              <a:off x="2052" y="3317"/>
              <a:ext cx="239" cy="324"/>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3" name="AutoShape 5"/>
            <p:cNvSpPr>
              <a:spLocks noChangeArrowheads="1"/>
            </p:cNvSpPr>
            <p:nvPr/>
          </p:nvSpPr>
          <p:spPr bwMode="auto">
            <a:xfrm>
              <a:off x="2032" y="3078"/>
              <a:ext cx="275" cy="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14" name="Text Box 6"/>
          <p:cNvSpPr txBox="1">
            <a:spLocks noChangeArrowheads="1"/>
          </p:cNvSpPr>
          <p:nvPr/>
        </p:nvSpPr>
        <p:spPr bwMode="auto">
          <a:xfrm>
            <a:off x="309563" y="24892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source</a:t>
            </a:r>
          </a:p>
        </p:txBody>
      </p:sp>
      <p:sp>
        <p:nvSpPr>
          <p:cNvPr id="17415" name="Text Box 7"/>
          <p:cNvSpPr txBox="1">
            <a:spLocks noChangeArrowheads="1"/>
          </p:cNvSpPr>
          <p:nvPr/>
        </p:nvSpPr>
        <p:spPr bwMode="auto">
          <a:xfrm>
            <a:off x="4664075" y="1811338"/>
            <a:ext cx="9906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surface</a:t>
            </a:r>
          </a:p>
        </p:txBody>
      </p:sp>
      <p:sp>
        <p:nvSpPr>
          <p:cNvPr id="17416" name="AutoShape 8"/>
          <p:cNvSpPr>
            <a:spLocks noChangeArrowheads="1"/>
          </p:cNvSpPr>
          <p:nvPr/>
        </p:nvSpPr>
        <p:spPr bwMode="auto">
          <a:xfrm rot="5400000">
            <a:off x="646113" y="3017838"/>
            <a:ext cx="398462" cy="398462"/>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7" name="Text Box 9"/>
          <p:cNvSpPr txBox="1">
            <a:spLocks noChangeArrowheads="1"/>
          </p:cNvSpPr>
          <p:nvPr/>
        </p:nvSpPr>
        <p:spPr bwMode="auto">
          <a:xfrm>
            <a:off x="4659313" y="4484688"/>
            <a:ext cx="338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Palatino Linotype" charset="0"/>
              </a:rPr>
              <a:t>P</a:t>
            </a:r>
          </a:p>
        </p:txBody>
      </p:sp>
      <p:sp>
        <p:nvSpPr>
          <p:cNvPr id="17418" name="Oval 10"/>
          <p:cNvSpPr>
            <a:spLocks noChangeArrowheads="1"/>
          </p:cNvSpPr>
          <p:nvPr/>
        </p:nvSpPr>
        <p:spPr bwMode="auto">
          <a:xfrm>
            <a:off x="4722813" y="4414838"/>
            <a:ext cx="77787" cy="77787"/>
          </a:xfrm>
          <a:prstGeom prst="ellipse">
            <a:avLst/>
          </a:prstGeom>
          <a:solidFill>
            <a:srgbClr val="FFFF8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9" name="Text Box 11"/>
          <p:cNvSpPr txBox="1">
            <a:spLocks noChangeArrowheads="1"/>
          </p:cNvSpPr>
          <p:nvPr/>
        </p:nvSpPr>
        <p:spPr bwMode="auto">
          <a:xfrm>
            <a:off x="1708150" y="238125"/>
            <a:ext cx="6196929"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FFFF66"/>
                </a:solidFill>
                <a:latin typeface="+mj-lt"/>
                <a:ea typeface="+mj-ea"/>
                <a:cs typeface="+mj-cs"/>
              </a:rPr>
              <a:t>Direct</a:t>
            </a:r>
            <a:r>
              <a:rPr lang="en-US" sz="3200" dirty="0">
                <a:solidFill>
                  <a:srgbClr val="FF9900"/>
                </a:solidFill>
                <a:latin typeface="Palatino Linotype" charset="0"/>
              </a:rPr>
              <a:t> </a:t>
            </a:r>
            <a:r>
              <a:rPr lang="en-US" sz="3600" dirty="0">
                <a:solidFill>
                  <a:srgbClr val="FFFF66"/>
                </a:solidFill>
                <a:latin typeface="+mj-lt"/>
                <a:ea typeface="+mj-ea"/>
                <a:cs typeface="+mj-cs"/>
              </a:rPr>
              <a:t>and Global Illumination</a:t>
            </a:r>
          </a:p>
        </p:txBody>
      </p:sp>
      <p:grpSp>
        <p:nvGrpSpPr>
          <p:cNvPr id="17421" name="Group 13"/>
          <p:cNvGrpSpPr>
            <a:grpSpLocks/>
          </p:cNvGrpSpPr>
          <p:nvPr/>
        </p:nvGrpSpPr>
        <p:grpSpPr bwMode="auto">
          <a:xfrm>
            <a:off x="923925" y="1562100"/>
            <a:ext cx="6867525" cy="3402013"/>
            <a:chOff x="582" y="984"/>
            <a:chExt cx="4326" cy="2143"/>
          </a:xfrm>
        </p:grpSpPr>
        <p:grpSp>
          <p:nvGrpSpPr>
            <p:cNvPr id="17422" name="Group 14"/>
            <p:cNvGrpSpPr>
              <a:grpSpLocks/>
            </p:cNvGrpSpPr>
            <p:nvPr/>
          </p:nvGrpSpPr>
          <p:grpSpPr bwMode="auto">
            <a:xfrm>
              <a:off x="582" y="984"/>
              <a:ext cx="2415" cy="2143"/>
              <a:chOff x="1509" y="984"/>
              <a:chExt cx="2415" cy="2143"/>
            </a:xfrm>
          </p:grpSpPr>
          <p:sp>
            <p:nvSpPr>
              <p:cNvPr id="17423" name="Line 15"/>
              <p:cNvSpPr>
                <a:spLocks noChangeShapeType="1"/>
              </p:cNvSpPr>
              <p:nvPr/>
            </p:nvSpPr>
            <p:spPr bwMode="auto">
              <a:xfrm rot="5400000" flipV="1">
                <a:off x="2335" y="1215"/>
                <a:ext cx="764" cy="2415"/>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4" name="Line 16"/>
              <p:cNvSpPr>
                <a:spLocks noChangeShapeType="1"/>
              </p:cNvSpPr>
              <p:nvPr/>
            </p:nvSpPr>
            <p:spPr bwMode="auto">
              <a:xfrm rot="5400000">
                <a:off x="2788" y="2005"/>
                <a:ext cx="328" cy="1916"/>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5" name="Text Box 17"/>
              <p:cNvSpPr txBox="1">
                <a:spLocks noChangeArrowheads="1"/>
              </p:cNvSpPr>
              <p:nvPr/>
            </p:nvSpPr>
            <p:spPr bwMode="auto">
              <a:xfrm>
                <a:off x="2879" y="2487"/>
                <a:ext cx="23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FFCC00"/>
                    </a:solidFill>
                    <a:latin typeface="Palatino Linotype" charset="0"/>
                  </a:rPr>
                  <a:t>A</a:t>
                </a:r>
              </a:p>
            </p:txBody>
          </p:sp>
          <p:sp>
            <p:nvSpPr>
              <p:cNvPr id="17426" name="Text Box 18"/>
              <p:cNvSpPr txBox="1">
                <a:spLocks noChangeArrowheads="1"/>
              </p:cNvSpPr>
              <p:nvPr/>
            </p:nvSpPr>
            <p:spPr bwMode="auto">
              <a:xfrm rot="5400000">
                <a:off x="1510" y="1109"/>
                <a:ext cx="307"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spAutoFit/>
              </a:bodyPr>
              <a:lstStyle/>
              <a:p>
                <a:endParaRPr lang="en-US" sz="2000">
                  <a:solidFill>
                    <a:srgbClr val="FFFF99"/>
                  </a:solidFill>
                  <a:latin typeface="Palatino Linotype" charset="0"/>
                </a:endParaRPr>
              </a:p>
            </p:txBody>
          </p:sp>
          <p:sp>
            <p:nvSpPr>
              <p:cNvPr id="17427" name="Line 19"/>
              <p:cNvSpPr>
                <a:spLocks noChangeShapeType="1"/>
              </p:cNvSpPr>
              <p:nvPr/>
            </p:nvSpPr>
            <p:spPr bwMode="auto">
              <a:xfrm rot="5400000" flipV="1">
                <a:off x="3002" y="2488"/>
                <a:ext cx="20" cy="54"/>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8" name="Line 20"/>
              <p:cNvSpPr>
                <a:spLocks noChangeShapeType="1"/>
              </p:cNvSpPr>
              <p:nvPr/>
            </p:nvSpPr>
            <p:spPr bwMode="auto">
              <a:xfrm rot="5400000">
                <a:off x="3034" y="2926"/>
                <a:ext cx="10" cy="40"/>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29" name="Text Box 21"/>
            <p:cNvSpPr txBox="1">
              <a:spLocks noChangeArrowheads="1"/>
            </p:cNvSpPr>
            <p:nvPr/>
          </p:nvSpPr>
          <p:spPr bwMode="auto">
            <a:xfrm>
              <a:off x="4114" y="2813"/>
              <a:ext cx="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CC00"/>
                  </a:solidFill>
                  <a:latin typeface="Palatino Linotype" charset="0"/>
                </a:rPr>
                <a:t>A : Direct</a:t>
              </a:r>
            </a:p>
          </p:txBody>
        </p:sp>
      </p:grpSp>
      <p:pic>
        <p:nvPicPr>
          <p:cNvPr id="17430" name="Picture 22" descr="interref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088" y="1470025"/>
            <a:ext cx="2227262" cy="2227263"/>
          </a:xfrm>
          <a:prstGeom prst="rect">
            <a:avLst/>
          </a:prstGeom>
          <a:noFill/>
          <a:extLst>
            <a:ext uri="{909E8E84-426E-40dd-AFC4-6F175D3DCCD1}">
              <a14:hiddenFill xmlns:a14="http://schemas.microsoft.com/office/drawing/2010/main">
                <a:solidFill>
                  <a:srgbClr val="FFFFFF"/>
                </a:solidFill>
              </a14:hiddenFill>
            </a:ext>
          </a:extLst>
        </p:spPr>
      </p:pic>
      <p:grpSp>
        <p:nvGrpSpPr>
          <p:cNvPr id="17431" name="Group 23"/>
          <p:cNvGrpSpPr>
            <a:grpSpLocks/>
          </p:cNvGrpSpPr>
          <p:nvPr/>
        </p:nvGrpSpPr>
        <p:grpSpPr bwMode="auto">
          <a:xfrm>
            <a:off x="854075" y="2444750"/>
            <a:ext cx="7742238" cy="2889251"/>
            <a:chOff x="538" y="1540"/>
            <a:chExt cx="4877" cy="1820"/>
          </a:xfrm>
        </p:grpSpPr>
        <p:grpSp>
          <p:nvGrpSpPr>
            <p:cNvPr id="17432" name="Group 24"/>
            <p:cNvGrpSpPr>
              <a:grpSpLocks/>
            </p:cNvGrpSpPr>
            <p:nvPr/>
          </p:nvGrpSpPr>
          <p:grpSpPr bwMode="auto">
            <a:xfrm>
              <a:off x="538" y="1540"/>
              <a:ext cx="2919" cy="1269"/>
              <a:chOff x="1465" y="1540"/>
              <a:chExt cx="2919" cy="1269"/>
            </a:xfrm>
          </p:grpSpPr>
          <p:sp>
            <p:nvSpPr>
              <p:cNvPr id="17433" name="Line 25"/>
              <p:cNvSpPr>
                <a:spLocks noChangeShapeType="1"/>
              </p:cNvSpPr>
              <p:nvPr/>
            </p:nvSpPr>
            <p:spPr bwMode="auto">
              <a:xfrm rot="5400000" flipH="1" flipV="1">
                <a:off x="2658" y="349"/>
                <a:ext cx="488" cy="2874"/>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34" name="Line 26"/>
              <p:cNvSpPr>
                <a:spLocks noChangeShapeType="1"/>
              </p:cNvSpPr>
              <p:nvPr/>
            </p:nvSpPr>
            <p:spPr bwMode="auto">
              <a:xfrm rot="5400000">
                <a:off x="3496" y="1964"/>
                <a:ext cx="1269" cy="421"/>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35" name="Text Box 27"/>
              <p:cNvSpPr txBox="1">
                <a:spLocks noChangeArrowheads="1"/>
              </p:cNvSpPr>
              <p:nvPr/>
            </p:nvSpPr>
            <p:spPr bwMode="auto">
              <a:xfrm>
                <a:off x="4153" y="1925"/>
                <a:ext cx="2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B</a:t>
                </a:r>
              </a:p>
            </p:txBody>
          </p:sp>
          <p:sp>
            <p:nvSpPr>
              <p:cNvPr id="17436" name="Line 28"/>
              <p:cNvSpPr>
                <a:spLocks noChangeShapeType="1"/>
              </p:cNvSpPr>
              <p:nvPr/>
            </p:nvSpPr>
            <p:spPr bwMode="auto">
              <a:xfrm rot="5400000">
                <a:off x="4141" y="2068"/>
                <a:ext cx="44" cy="1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37" name="Text Box 29"/>
            <p:cNvSpPr txBox="1">
              <a:spLocks noChangeArrowheads="1"/>
            </p:cNvSpPr>
            <p:nvPr/>
          </p:nvSpPr>
          <p:spPr bwMode="auto">
            <a:xfrm>
              <a:off x="4128" y="3110"/>
              <a:ext cx="1287" cy="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B : </a:t>
              </a:r>
              <a:r>
                <a:rPr lang="en-US" sz="2000" dirty="0" err="1">
                  <a:solidFill>
                    <a:srgbClr val="FF6600"/>
                  </a:solidFill>
                  <a:latin typeface="Palatino Linotype" charset="0"/>
                </a:rPr>
                <a:t>Interrelection</a:t>
              </a:r>
              <a:endParaRPr lang="en-US" sz="2000" dirty="0">
                <a:solidFill>
                  <a:srgbClr val="FF6600"/>
                </a:solidFill>
                <a:latin typeface="Palatino Linotype" charset="0"/>
              </a:endParaRPr>
            </a:p>
          </p:txBody>
        </p:sp>
      </p:grpSp>
      <p:grpSp>
        <p:nvGrpSpPr>
          <p:cNvPr id="17438" name="Group 30"/>
          <p:cNvGrpSpPr>
            <a:grpSpLocks/>
          </p:cNvGrpSpPr>
          <p:nvPr/>
        </p:nvGrpSpPr>
        <p:grpSpPr bwMode="auto">
          <a:xfrm>
            <a:off x="919163" y="1470025"/>
            <a:ext cx="7723187" cy="4264026"/>
            <a:chOff x="579" y="926"/>
            <a:chExt cx="4865" cy="2686"/>
          </a:xfrm>
        </p:grpSpPr>
        <p:pic>
          <p:nvPicPr>
            <p:cNvPr id="17439" name="Picture 31" descr="baby_s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 y="926"/>
              <a:ext cx="1403" cy="1403"/>
            </a:xfrm>
            <a:prstGeom prst="rect">
              <a:avLst/>
            </a:prstGeom>
            <a:noFill/>
            <a:extLst>
              <a:ext uri="{909E8E84-426E-40dd-AFC4-6F175D3DCCD1}">
                <a14:hiddenFill xmlns:a14="http://schemas.microsoft.com/office/drawing/2010/main">
                  <a:solidFill>
                    <a:srgbClr val="FFFFFF"/>
                  </a:solidFill>
                </a14:hiddenFill>
              </a:ext>
            </a:extLst>
          </p:spPr>
        </p:pic>
        <p:grpSp>
          <p:nvGrpSpPr>
            <p:cNvPr id="17440" name="Group 32"/>
            <p:cNvGrpSpPr>
              <a:grpSpLocks/>
            </p:cNvGrpSpPr>
            <p:nvPr/>
          </p:nvGrpSpPr>
          <p:grpSpPr bwMode="auto">
            <a:xfrm>
              <a:off x="579" y="2032"/>
              <a:ext cx="2883" cy="937"/>
              <a:chOff x="1506" y="2032"/>
              <a:chExt cx="2883" cy="937"/>
            </a:xfrm>
          </p:grpSpPr>
          <p:sp>
            <p:nvSpPr>
              <p:cNvPr id="17441" name="Line 33"/>
              <p:cNvSpPr>
                <a:spLocks noChangeShapeType="1"/>
              </p:cNvSpPr>
              <p:nvPr/>
            </p:nvSpPr>
            <p:spPr bwMode="auto">
              <a:xfrm rot="5400000" flipV="1">
                <a:off x="2558" y="980"/>
                <a:ext cx="529" cy="2633"/>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42" name="Freeform 34"/>
              <p:cNvSpPr>
                <a:spLocks/>
              </p:cNvSpPr>
              <p:nvPr/>
            </p:nvSpPr>
            <p:spPr bwMode="auto">
              <a:xfrm rot="5400000">
                <a:off x="3934" y="2538"/>
                <a:ext cx="299" cy="356"/>
              </a:xfrm>
              <a:custGeom>
                <a:avLst/>
                <a:gdLst>
                  <a:gd name="T0" fmla="*/ 0 w 166"/>
                  <a:gd name="T1" fmla="*/ 56 h 185"/>
                  <a:gd name="T2" fmla="*/ 95 w 166"/>
                  <a:gd name="T3" fmla="*/ 0 h 185"/>
                  <a:gd name="T4" fmla="*/ 166 w 166"/>
                  <a:gd name="T5" fmla="*/ 84 h 185"/>
                  <a:gd name="T6" fmla="*/ 136 w 166"/>
                  <a:gd name="T7" fmla="*/ 185 h 185"/>
                </a:gdLst>
                <a:ahLst/>
                <a:cxnLst>
                  <a:cxn ang="0">
                    <a:pos x="T0" y="T1"/>
                  </a:cxn>
                  <a:cxn ang="0">
                    <a:pos x="T2" y="T3"/>
                  </a:cxn>
                  <a:cxn ang="0">
                    <a:pos x="T4" y="T5"/>
                  </a:cxn>
                  <a:cxn ang="0">
                    <a:pos x="T6" y="T7"/>
                  </a:cxn>
                </a:cxnLst>
                <a:rect l="0" t="0" r="r" b="b"/>
                <a:pathLst>
                  <a:path w="166" h="185">
                    <a:moveTo>
                      <a:pt x="0" y="56"/>
                    </a:moveTo>
                    <a:lnTo>
                      <a:pt x="95" y="0"/>
                    </a:lnTo>
                    <a:lnTo>
                      <a:pt x="166" y="84"/>
                    </a:lnTo>
                    <a:lnTo>
                      <a:pt x="136" y="185"/>
                    </a:lnTo>
                  </a:path>
                </a:pathLst>
              </a:custGeom>
              <a:noFill/>
              <a:ln w="12700" cap="flat" cmpd="sng">
                <a:solidFill>
                  <a:srgbClr val="FFFF9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43" name="Text Box 35"/>
              <p:cNvSpPr txBox="1">
                <a:spLocks noChangeArrowheads="1"/>
              </p:cNvSpPr>
              <p:nvPr/>
            </p:nvSpPr>
            <p:spPr bwMode="auto">
              <a:xfrm>
                <a:off x="4157" y="2719"/>
                <a:ext cx="2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C</a:t>
                </a:r>
              </a:p>
            </p:txBody>
          </p:sp>
          <p:sp>
            <p:nvSpPr>
              <p:cNvPr id="17444" name="Line 36"/>
              <p:cNvSpPr>
                <a:spLocks noChangeShapeType="1"/>
              </p:cNvSpPr>
              <p:nvPr/>
            </p:nvSpPr>
            <p:spPr bwMode="auto">
              <a:xfrm rot="5400000">
                <a:off x="4158" y="2786"/>
                <a:ext cx="29" cy="3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45" name="Text Box 37"/>
            <p:cNvSpPr txBox="1">
              <a:spLocks noChangeArrowheads="1"/>
            </p:cNvSpPr>
            <p:nvPr/>
          </p:nvSpPr>
          <p:spPr bwMode="auto">
            <a:xfrm>
              <a:off x="4128" y="3360"/>
              <a:ext cx="113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C : Subsurface</a:t>
              </a:r>
            </a:p>
          </p:txBody>
        </p:sp>
      </p:grpSp>
      <p:sp>
        <p:nvSpPr>
          <p:cNvPr id="17471" name="Text Box 63"/>
          <p:cNvSpPr txBox="1">
            <a:spLocks noChangeArrowheads="1"/>
          </p:cNvSpPr>
          <p:nvPr/>
        </p:nvSpPr>
        <p:spPr bwMode="auto">
          <a:xfrm>
            <a:off x="333375" y="5484813"/>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camera</a:t>
            </a:r>
          </a:p>
        </p:txBody>
      </p:sp>
      <p:sp>
        <p:nvSpPr>
          <p:cNvPr id="17473" name="Rectangle 65"/>
          <p:cNvSpPr>
            <a:spLocks noChangeArrowheads="1"/>
          </p:cNvSpPr>
          <p:nvPr/>
        </p:nvSpPr>
        <p:spPr bwMode="auto">
          <a:xfrm>
            <a:off x="6415088" y="1470025"/>
            <a:ext cx="2227262" cy="22272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6051557" y="6550223"/>
            <a:ext cx="3012581" cy="307777"/>
          </a:xfrm>
          <a:prstGeom prst="rect">
            <a:avLst/>
          </a:prstGeom>
          <a:noFill/>
        </p:spPr>
        <p:txBody>
          <a:bodyPr wrap="none" rtlCol="0">
            <a:spAutoFit/>
          </a:bodyPr>
          <a:lstStyle/>
          <a:p>
            <a:r>
              <a:rPr lang="en-US" sz="1400" i="1" dirty="0" smtClean="0">
                <a:solidFill>
                  <a:schemeClr val="bg1">
                    <a:lumMod val="75000"/>
                  </a:schemeClr>
                </a:solidFill>
              </a:rPr>
              <a:t>Slide courtesy of </a:t>
            </a:r>
            <a:r>
              <a:rPr lang="en-US" sz="1400" i="1" dirty="0" err="1" smtClean="0">
                <a:solidFill>
                  <a:schemeClr val="bg1">
                    <a:lumMod val="75000"/>
                  </a:schemeClr>
                </a:solidFill>
              </a:rPr>
              <a:t>Nayar</a:t>
            </a:r>
            <a:r>
              <a:rPr lang="en-US" sz="1400" i="1" dirty="0" smtClean="0">
                <a:solidFill>
                  <a:schemeClr val="bg1">
                    <a:lumMod val="75000"/>
                  </a:schemeClr>
                </a:solidFill>
              </a:rPr>
              <a:t>, et al. 2006</a:t>
            </a:r>
            <a:endParaRPr lang="en-US" sz="1400" i="1" dirty="0">
              <a:solidFill>
                <a:schemeClr val="bg1">
                  <a:lumMod val="75000"/>
                </a:schemeClr>
              </a:solidFill>
            </a:endParaRPr>
          </a:p>
        </p:txBody>
      </p:sp>
    </p:spTree>
    <p:extLst>
      <p:ext uri="{BB962C8B-B14F-4D97-AF65-F5344CB8AC3E}">
        <p14:creationId xmlns:p14="http://schemas.microsoft.com/office/powerpoint/2010/main" val="417717402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735012"/>
          </a:xfrm>
        </p:spPr>
        <p:txBody>
          <a:bodyPr/>
          <a:lstStyle/>
          <a:p>
            <a:r>
              <a:rPr lang="en-US" sz="4400" dirty="0" smtClean="0">
                <a:cs typeface="Times New Roman" pitchFamily="18" charset="0"/>
              </a:rPr>
              <a:t>Global Illumination Can Be </a:t>
            </a:r>
            <a:r>
              <a:rPr lang="en-US" sz="4400" dirty="0">
                <a:cs typeface="Times New Roman" pitchFamily="18" charset="0"/>
              </a:rPr>
              <a:t>U</a:t>
            </a:r>
            <a:r>
              <a:rPr lang="en-US" sz="4400" dirty="0" smtClean="0">
                <a:cs typeface="Times New Roman" pitchFamily="18" charset="0"/>
              </a:rPr>
              <a:t>seful. </a:t>
            </a:r>
            <a:endParaRPr lang="en-US" sz="4400" dirty="0">
              <a:cs typeface="Times New Roman" pitchFamily="18" charset="0"/>
            </a:endParaRPr>
          </a:p>
        </p:txBody>
      </p:sp>
    </p:spTree>
    <p:extLst>
      <p:ext uri="{BB962C8B-B14F-4D97-AF65-F5344CB8AC3E}">
        <p14:creationId xmlns:p14="http://schemas.microsoft.com/office/powerpoint/2010/main" val="296235516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79388"/>
            <a:ext cx="9144000" cy="735012"/>
          </a:xfrm>
        </p:spPr>
        <p:txBody>
          <a:bodyPr/>
          <a:lstStyle/>
          <a:p>
            <a:r>
              <a:rPr lang="en-US" sz="3200" dirty="0" smtClean="0">
                <a:cs typeface="Times New Roman" pitchFamily="18" charset="0"/>
              </a:rPr>
              <a:t>Future Work: </a:t>
            </a:r>
            <a:br>
              <a:rPr lang="en-US" sz="3200" dirty="0" smtClean="0">
                <a:cs typeface="Times New Roman" pitchFamily="18" charset="0"/>
              </a:rPr>
            </a:br>
            <a:r>
              <a:rPr lang="en-US" sz="3200" dirty="0" smtClean="0">
                <a:cs typeface="Times New Roman" pitchFamily="18" charset="0"/>
              </a:rPr>
              <a:t>Using Global Illumination for Scene Recovery</a:t>
            </a:r>
            <a:endParaRPr lang="en-US" sz="3200" dirty="0">
              <a:cs typeface="Times New Roman" pitchFamily="18" charset="0"/>
            </a:endParaRPr>
          </a:p>
        </p:txBody>
      </p:sp>
      <p:sp>
        <p:nvSpPr>
          <p:cNvPr id="5" name="Text Box 5"/>
          <p:cNvSpPr txBox="1">
            <a:spLocks noChangeArrowheads="1"/>
          </p:cNvSpPr>
          <p:nvPr/>
        </p:nvSpPr>
        <p:spPr bwMode="auto">
          <a:xfrm>
            <a:off x="871025" y="6076949"/>
            <a:ext cx="3429000" cy="400050"/>
          </a:xfrm>
          <a:prstGeom prst="rect">
            <a:avLst/>
          </a:prstGeom>
          <a:noFill/>
          <a:ln w="9525">
            <a:noFill/>
            <a:miter lim="800000"/>
            <a:headEnd/>
            <a:tailEnd/>
          </a:ln>
        </p:spPr>
        <p:txBody>
          <a:bodyPr>
            <a:spAutoFit/>
          </a:bodyPr>
          <a:lstStyle/>
          <a:p>
            <a:pPr algn="ctr">
              <a:spcBef>
                <a:spcPct val="50000"/>
              </a:spcBef>
            </a:pPr>
            <a:r>
              <a:rPr lang="en-US" sz="2000" dirty="0">
                <a:solidFill>
                  <a:srgbClr val="FFFFCC"/>
                </a:solidFill>
                <a:latin typeface="+mj-lt"/>
                <a:cs typeface="Times New Roman" pitchFamily="18" charset="0"/>
              </a:rPr>
              <a:t>Direct Component</a:t>
            </a:r>
          </a:p>
        </p:txBody>
      </p:sp>
      <p:sp>
        <p:nvSpPr>
          <p:cNvPr id="6" name="Text Box 5"/>
          <p:cNvSpPr txBox="1">
            <a:spLocks noChangeArrowheads="1"/>
          </p:cNvSpPr>
          <p:nvPr/>
        </p:nvSpPr>
        <p:spPr bwMode="auto">
          <a:xfrm>
            <a:off x="4985825" y="6076949"/>
            <a:ext cx="3429000" cy="400050"/>
          </a:xfrm>
          <a:prstGeom prst="rect">
            <a:avLst/>
          </a:prstGeom>
          <a:noFill/>
          <a:ln w="9525">
            <a:noFill/>
            <a:miter lim="800000"/>
            <a:headEnd/>
            <a:tailEnd/>
          </a:ln>
        </p:spPr>
        <p:txBody>
          <a:bodyPr>
            <a:spAutoFit/>
          </a:bodyPr>
          <a:lstStyle/>
          <a:p>
            <a:pPr algn="ctr">
              <a:spcBef>
                <a:spcPct val="50000"/>
              </a:spcBef>
            </a:pPr>
            <a:r>
              <a:rPr lang="en-US" sz="2000">
                <a:solidFill>
                  <a:srgbClr val="FFFFCC"/>
                </a:solidFill>
                <a:latin typeface="+mj-lt"/>
                <a:cs typeface="Times New Roman" pitchFamily="18" charset="0"/>
              </a:rPr>
              <a:t>Global Component</a:t>
            </a:r>
          </a:p>
        </p:txBody>
      </p:sp>
      <p:pic>
        <p:nvPicPr>
          <p:cNvPr id="7" name="Picture 2" descr="C:\Documents and Settings\mohit\Desktop\ppts+pdfs\CVPR Talk\ColorBalancedImages\OrganicScene02\IMG_GLO_ALL_PLANES_Processed.tif"/>
          <p:cNvPicPr>
            <a:picLocks noChangeArrowheads="1"/>
          </p:cNvPicPr>
          <p:nvPr/>
        </p:nvPicPr>
        <p:blipFill>
          <a:blip r:embed="rId3" cstate="print"/>
          <a:srcRect/>
          <a:stretch>
            <a:fillRect/>
          </a:stretch>
        </p:blipFill>
        <p:spPr bwMode="auto">
          <a:xfrm>
            <a:off x="5004749" y="3981449"/>
            <a:ext cx="3301051" cy="2114550"/>
          </a:xfrm>
          <a:prstGeom prst="rect">
            <a:avLst/>
          </a:prstGeom>
          <a:noFill/>
          <a:ln>
            <a:solidFill>
              <a:schemeClr val="tx1">
                <a:lumMod val="75000"/>
                <a:lumOff val="25000"/>
              </a:schemeClr>
            </a:solidFill>
          </a:ln>
        </p:spPr>
      </p:pic>
      <p:pic>
        <p:nvPicPr>
          <p:cNvPr id="8" name="Picture 3" descr="C:\Documents and Settings\mohit\Desktop\ppts+pdfs\CVPR Talk\ColorBalancedImages\OrganicScene02\IMG_DIR_ALL_PLANES_Processed.tif"/>
          <p:cNvPicPr>
            <a:picLocks noChangeArrowheads="1"/>
          </p:cNvPicPr>
          <p:nvPr/>
        </p:nvPicPr>
        <p:blipFill>
          <a:blip r:embed="rId4" cstate="print"/>
          <a:srcRect/>
          <a:stretch>
            <a:fillRect/>
          </a:stretch>
        </p:blipFill>
        <p:spPr bwMode="auto">
          <a:xfrm>
            <a:off x="889949" y="3981449"/>
            <a:ext cx="3301051" cy="2114550"/>
          </a:xfrm>
          <a:prstGeom prst="rect">
            <a:avLst/>
          </a:prstGeom>
          <a:noFill/>
          <a:ln>
            <a:solidFill>
              <a:schemeClr val="tx1">
                <a:lumMod val="75000"/>
                <a:lumOff val="25000"/>
              </a:schemeClr>
            </a:solidFill>
          </a:ln>
        </p:spPr>
      </p:pic>
      <p:pic>
        <p:nvPicPr>
          <p:cNvPr id="9" name="Picture 3" descr="C:\Documents and Settings\mohit\Desktop\ppts+pdfs\CVPR Talk\ColorBalancedImages\OrganicScene02\IMG_TOT_Processed.tif"/>
          <p:cNvPicPr>
            <a:picLocks noChangeAspect="1" noChangeArrowheads="1"/>
          </p:cNvPicPr>
          <p:nvPr/>
        </p:nvPicPr>
        <p:blipFill>
          <a:blip r:embed="rId5" cstate="print"/>
          <a:srcRect/>
          <a:stretch>
            <a:fillRect/>
          </a:stretch>
        </p:blipFill>
        <p:spPr bwMode="auto">
          <a:xfrm>
            <a:off x="2971800" y="1447800"/>
            <a:ext cx="3048000" cy="2012386"/>
          </a:xfrm>
          <a:prstGeom prst="rect">
            <a:avLst/>
          </a:prstGeom>
          <a:noFill/>
          <a:ln>
            <a:solidFill>
              <a:schemeClr val="tx1">
                <a:lumMod val="75000"/>
                <a:lumOff val="25000"/>
              </a:schemeClr>
            </a:solidFill>
          </a:ln>
        </p:spPr>
      </p:pic>
      <p:sp>
        <p:nvSpPr>
          <p:cNvPr id="11" name="Text Box 5"/>
          <p:cNvSpPr txBox="1">
            <a:spLocks noChangeArrowheads="1"/>
          </p:cNvSpPr>
          <p:nvPr/>
        </p:nvSpPr>
        <p:spPr bwMode="auto">
          <a:xfrm>
            <a:off x="2939310" y="3460186"/>
            <a:ext cx="3429000" cy="400050"/>
          </a:xfrm>
          <a:prstGeom prst="rect">
            <a:avLst/>
          </a:prstGeom>
          <a:noFill/>
          <a:ln w="9525">
            <a:noFill/>
            <a:miter lim="800000"/>
            <a:headEnd/>
            <a:tailEnd/>
          </a:ln>
        </p:spPr>
        <p:txBody>
          <a:bodyPr>
            <a:spAutoFit/>
          </a:bodyPr>
          <a:lstStyle/>
          <a:p>
            <a:pPr algn="ctr">
              <a:spcBef>
                <a:spcPct val="50000"/>
              </a:spcBef>
            </a:pPr>
            <a:r>
              <a:rPr lang="en-US" sz="2000" dirty="0" smtClean="0">
                <a:solidFill>
                  <a:srgbClr val="FFFFCC"/>
                </a:solidFill>
                <a:latin typeface="+mj-lt"/>
                <a:cs typeface="Times New Roman" pitchFamily="18" charset="0"/>
              </a:rPr>
              <a:t>Scene</a:t>
            </a:r>
            <a:endParaRPr lang="en-US" sz="2000" dirty="0">
              <a:solidFill>
                <a:srgbClr val="FFFFCC"/>
              </a:solidFill>
              <a:latin typeface="+mj-lt"/>
              <a:cs typeface="Times New Roman" pitchFamily="18" charset="0"/>
            </a:endParaRPr>
          </a:p>
        </p:txBody>
      </p:sp>
    </p:spTree>
    <p:extLst>
      <p:ext uri="{BB962C8B-B14F-4D97-AF65-F5344CB8AC3E}">
        <p14:creationId xmlns:p14="http://schemas.microsoft.com/office/powerpoint/2010/main" val="27443954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flipH="1" flipV="1">
            <a:off x="2447126" y="2774089"/>
            <a:ext cx="3088681" cy="1252168"/>
            <a:chOff x="1254" y="1184"/>
            <a:chExt cx="2472" cy="1350"/>
          </a:xfrm>
        </p:grpSpPr>
        <p:sp>
          <p:nvSpPr>
            <p:cNvPr id="77"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78" name="Line 33"/>
            <p:cNvSpPr>
              <a:spLocks noChangeShapeType="1"/>
            </p:cNvSpPr>
            <p:nvPr/>
          </p:nvSpPr>
          <p:spPr bwMode="auto">
            <a:xfrm flipH="1">
              <a:off x="2528" y="1714"/>
              <a:ext cx="232" cy="127"/>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3" name="Group 29"/>
          <p:cNvGrpSpPr>
            <a:grpSpLocks/>
          </p:cNvGrpSpPr>
          <p:nvPr/>
        </p:nvGrpSpPr>
        <p:grpSpPr bwMode="auto">
          <a:xfrm flipH="1">
            <a:off x="5494926" y="2724458"/>
            <a:ext cx="541747" cy="1385277"/>
            <a:chOff x="1254" y="1184"/>
            <a:chExt cx="2472" cy="1350"/>
          </a:xfrm>
        </p:grpSpPr>
        <p:sp>
          <p:nvSpPr>
            <p:cNvPr id="8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81" name="Line 33"/>
            <p:cNvSpPr>
              <a:spLocks noChangeShapeType="1"/>
            </p:cNvSpPr>
            <p:nvPr/>
          </p:nvSpPr>
          <p:spPr bwMode="auto">
            <a:xfrm flipH="1">
              <a:off x="2529" y="1712"/>
              <a:ext cx="232" cy="128"/>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4" name="Group 64"/>
          <p:cNvGrpSpPr>
            <a:grpSpLocks/>
          </p:cNvGrpSpPr>
          <p:nvPr/>
        </p:nvGrpSpPr>
        <p:grpSpPr bwMode="auto">
          <a:xfrm>
            <a:off x="1872871" y="3843707"/>
            <a:ext cx="481603" cy="481603"/>
            <a:chOff x="5735638" y="2925763"/>
            <a:chExt cx="368300" cy="368300"/>
          </a:xfrm>
        </p:grpSpPr>
        <p:sp>
          <p:nvSpPr>
            <p:cNvPr id="24626" name="Oval 20"/>
            <p:cNvSpPr>
              <a:spLocks noChangeArrowheads="1"/>
            </p:cNvSpPr>
            <p:nvPr/>
          </p:nvSpPr>
          <p:spPr bwMode="auto">
            <a:xfrm>
              <a:off x="5818188" y="3005138"/>
              <a:ext cx="203200" cy="203200"/>
            </a:xfrm>
            <a:prstGeom prst="ellipse">
              <a:avLst/>
            </a:prstGeom>
            <a:solidFill>
              <a:srgbClr val="FFFF00"/>
            </a:solidFill>
            <a:ln w="9525">
              <a:no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27" name="Line 21"/>
            <p:cNvSpPr>
              <a:spLocks noChangeShapeType="1"/>
            </p:cNvSpPr>
            <p:nvPr/>
          </p:nvSpPr>
          <p:spPr bwMode="auto">
            <a:xfrm>
              <a:off x="5735638" y="3109913"/>
              <a:ext cx="368300" cy="1587"/>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28" name="Line 22"/>
            <p:cNvSpPr>
              <a:spLocks noChangeShapeType="1"/>
            </p:cNvSpPr>
            <p:nvPr/>
          </p:nvSpPr>
          <p:spPr bwMode="auto">
            <a:xfrm rot="5400000">
              <a:off x="5736432" y="3109119"/>
              <a:ext cx="368300" cy="1587"/>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29" name="Line 23"/>
            <p:cNvSpPr>
              <a:spLocks noChangeShapeType="1"/>
            </p:cNvSpPr>
            <p:nvPr/>
          </p:nvSpPr>
          <p:spPr bwMode="auto">
            <a:xfrm flipV="1">
              <a:off x="5794375" y="2962275"/>
              <a:ext cx="266700" cy="271463"/>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30" name="Line 24"/>
            <p:cNvSpPr>
              <a:spLocks noChangeShapeType="1"/>
            </p:cNvSpPr>
            <p:nvPr/>
          </p:nvSpPr>
          <p:spPr bwMode="auto">
            <a:xfrm>
              <a:off x="5784850" y="2967038"/>
              <a:ext cx="271463" cy="271462"/>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grpSp>
      <p:sp>
        <p:nvSpPr>
          <p:cNvPr id="24580" name="Text Box 25"/>
          <p:cNvSpPr txBox="1">
            <a:spLocks noChangeArrowheads="1"/>
          </p:cNvSpPr>
          <p:nvPr/>
        </p:nvSpPr>
        <p:spPr bwMode="auto">
          <a:xfrm>
            <a:off x="1371600" y="4449907"/>
            <a:ext cx="1515158" cy="400110"/>
          </a:xfrm>
          <a:prstGeom prst="rect">
            <a:avLst/>
          </a:prstGeom>
          <a:noFill/>
          <a:ln w="9525">
            <a:noFill/>
            <a:miter lim="800000"/>
            <a:headEnd/>
            <a:tailEnd/>
          </a:ln>
        </p:spPr>
        <p:txBody>
          <a:bodyPr wrap="none">
            <a:spAutoFit/>
          </a:bodyPr>
          <a:lstStyle/>
          <a:p>
            <a:r>
              <a:rPr lang="en-US" altLang="zh-CN" sz="2000" dirty="0">
                <a:solidFill>
                  <a:srgbClr val="F8A662"/>
                </a:solidFill>
                <a:latin typeface="Times New Roman" pitchFamily="18" charset="0"/>
                <a:cs typeface="Times New Roman" pitchFamily="18" charset="0"/>
              </a:rPr>
              <a:t>Light Source</a:t>
            </a:r>
          </a:p>
        </p:txBody>
      </p:sp>
      <p:grpSp>
        <p:nvGrpSpPr>
          <p:cNvPr id="5" name="Group 29"/>
          <p:cNvGrpSpPr>
            <a:grpSpLocks/>
          </p:cNvGrpSpPr>
          <p:nvPr/>
        </p:nvGrpSpPr>
        <p:grpSpPr bwMode="auto">
          <a:xfrm flipH="1">
            <a:off x="2423275" y="4050107"/>
            <a:ext cx="3602736" cy="41279"/>
            <a:chOff x="1254" y="1184"/>
            <a:chExt cx="2472" cy="1350"/>
          </a:xfrm>
        </p:grpSpPr>
        <p:sp>
          <p:nvSpPr>
            <p:cNvPr id="7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69" name="Line 33"/>
            <p:cNvSpPr>
              <a:spLocks noChangeShapeType="1"/>
            </p:cNvSpPr>
            <p:nvPr/>
          </p:nvSpPr>
          <p:spPr bwMode="auto">
            <a:xfrm flipH="1">
              <a:off x="2182" y="1711"/>
              <a:ext cx="232" cy="128"/>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6" name="Group 29"/>
          <p:cNvGrpSpPr>
            <a:grpSpLocks/>
          </p:cNvGrpSpPr>
          <p:nvPr/>
        </p:nvGrpSpPr>
        <p:grpSpPr bwMode="auto">
          <a:xfrm flipH="1" flipV="1">
            <a:off x="2423274" y="3441912"/>
            <a:ext cx="3696877" cy="608196"/>
            <a:chOff x="1254" y="1184"/>
            <a:chExt cx="2472" cy="1350"/>
          </a:xfrm>
        </p:grpSpPr>
        <p:sp>
          <p:nvSpPr>
            <p:cNvPr id="3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1" name="Line 33"/>
            <p:cNvSpPr>
              <a:spLocks noChangeShapeType="1"/>
            </p:cNvSpPr>
            <p:nvPr/>
          </p:nvSpPr>
          <p:spPr bwMode="auto">
            <a:xfrm flipH="1">
              <a:off x="2370" y="1791"/>
              <a:ext cx="232" cy="127"/>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sp>
        <p:nvSpPr>
          <p:cNvPr id="34" name="Line 33"/>
          <p:cNvSpPr>
            <a:spLocks noChangeShapeType="1"/>
          </p:cNvSpPr>
          <p:nvPr/>
        </p:nvSpPr>
        <p:spPr bwMode="auto">
          <a:xfrm>
            <a:off x="6114132" y="3444170"/>
            <a:ext cx="412802" cy="206402"/>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5" name="Line 33"/>
          <p:cNvSpPr>
            <a:spLocks noChangeShapeType="1"/>
          </p:cNvSpPr>
          <p:nvPr/>
        </p:nvSpPr>
        <p:spPr bwMode="auto">
          <a:xfrm flipH="1">
            <a:off x="6458135" y="3650570"/>
            <a:ext cx="41567" cy="412802"/>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6" name="Line 33"/>
          <p:cNvSpPr>
            <a:spLocks noChangeShapeType="1"/>
          </p:cNvSpPr>
          <p:nvPr/>
        </p:nvSpPr>
        <p:spPr bwMode="auto">
          <a:xfrm flipH="1">
            <a:off x="6036674" y="4063373"/>
            <a:ext cx="421460" cy="50086"/>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24589" name="Text Box 28"/>
          <p:cNvSpPr txBox="1">
            <a:spLocks noChangeArrowheads="1"/>
          </p:cNvSpPr>
          <p:nvPr/>
        </p:nvSpPr>
        <p:spPr bwMode="auto">
          <a:xfrm>
            <a:off x="5544956" y="4933890"/>
            <a:ext cx="965565" cy="400110"/>
          </a:xfrm>
          <a:prstGeom prst="rect">
            <a:avLst/>
          </a:prstGeom>
          <a:noFill/>
          <a:ln w="9525">
            <a:noFill/>
            <a:miter lim="800000"/>
            <a:headEnd/>
            <a:tailEnd/>
          </a:ln>
        </p:spPr>
        <p:txBody>
          <a:bodyPr wrap="square">
            <a:spAutoFit/>
          </a:bodyPr>
          <a:lstStyle/>
          <a:p>
            <a:r>
              <a:rPr lang="en-US" altLang="zh-CN" sz="2000" dirty="0">
                <a:solidFill>
                  <a:srgbClr val="F8A662"/>
                </a:solidFill>
                <a:latin typeface="Times New Roman" pitchFamily="18" charset="0"/>
                <a:cs typeface="Times New Roman" pitchFamily="18" charset="0"/>
              </a:rPr>
              <a:t>Scene</a:t>
            </a:r>
          </a:p>
        </p:txBody>
      </p:sp>
      <p:grpSp>
        <p:nvGrpSpPr>
          <p:cNvPr id="7" name="Group 143"/>
          <p:cNvGrpSpPr/>
          <p:nvPr/>
        </p:nvGrpSpPr>
        <p:grpSpPr>
          <a:xfrm>
            <a:off x="3730483" y="2488797"/>
            <a:ext cx="596271" cy="619204"/>
            <a:chOff x="4164013" y="1081492"/>
            <a:chExt cx="660400" cy="685800"/>
          </a:xfrm>
        </p:grpSpPr>
        <p:sp>
          <p:nvSpPr>
            <p:cNvPr id="40" name="Oval 39"/>
            <p:cNvSpPr>
              <a:spLocks noChangeArrowheads="1"/>
            </p:cNvSpPr>
            <p:nvPr/>
          </p:nvSpPr>
          <p:spPr bwMode="auto">
            <a:xfrm>
              <a:off x="4316413" y="1081492"/>
              <a:ext cx="128587"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1" name="Oval 40"/>
            <p:cNvSpPr>
              <a:spLocks noChangeArrowheads="1"/>
            </p:cNvSpPr>
            <p:nvPr/>
          </p:nvSpPr>
          <p:spPr bwMode="auto">
            <a:xfrm>
              <a:off x="4392613" y="1575204"/>
              <a:ext cx="128587" cy="11588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2" name="Oval 41"/>
            <p:cNvSpPr>
              <a:spLocks noChangeArrowheads="1"/>
            </p:cNvSpPr>
            <p:nvPr/>
          </p:nvSpPr>
          <p:spPr bwMode="auto">
            <a:xfrm>
              <a:off x="4189413" y="1233892"/>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3" name="Oval 42"/>
            <p:cNvSpPr>
              <a:spLocks noChangeArrowheads="1"/>
            </p:cNvSpPr>
            <p:nvPr/>
          </p:nvSpPr>
          <p:spPr bwMode="auto">
            <a:xfrm>
              <a:off x="4545013" y="1157692"/>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5" name="Oval 44"/>
            <p:cNvSpPr>
              <a:spLocks noChangeArrowheads="1"/>
            </p:cNvSpPr>
            <p:nvPr/>
          </p:nvSpPr>
          <p:spPr bwMode="auto">
            <a:xfrm>
              <a:off x="4492625" y="1345017"/>
              <a:ext cx="128588"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7" name="Oval 46"/>
            <p:cNvSpPr>
              <a:spLocks noChangeArrowheads="1"/>
            </p:cNvSpPr>
            <p:nvPr/>
          </p:nvSpPr>
          <p:spPr bwMode="auto">
            <a:xfrm>
              <a:off x="4545013" y="1651404"/>
              <a:ext cx="128587" cy="11588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8" name="Oval 47"/>
            <p:cNvSpPr>
              <a:spLocks noChangeArrowheads="1"/>
            </p:cNvSpPr>
            <p:nvPr/>
          </p:nvSpPr>
          <p:spPr bwMode="auto">
            <a:xfrm>
              <a:off x="4164013" y="1422804"/>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9" name="Oval 48"/>
            <p:cNvSpPr>
              <a:spLocks noChangeArrowheads="1"/>
            </p:cNvSpPr>
            <p:nvPr/>
          </p:nvSpPr>
          <p:spPr bwMode="auto">
            <a:xfrm>
              <a:off x="4697413" y="1346604"/>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8" name="Group 29"/>
          <p:cNvGrpSpPr>
            <a:grpSpLocks/>
          </p:cNvGrpSpPr>
          <p:nvPr/>
        </p:nvGrpSpPr>
        <p:grpSpPr bwMode="auto">
          <a:xfrm flipH="1" flipV="1">
            <a:off x="2447126" y="2724456"/>
            <a:ext cx="1502602" cy="1301800"/>
            <a:chOff x="1254" y="1184"/>
            <a:chExt cx="2472" cy="1350"/>
          </a:xfrm>
        </p:grpSpPr>
        <p:sp>
          <p:nvSpPr>
            <p:cNvPr id="24614"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15" name="Line 33"/>
            <p:cNvSpPr>
              <a:spLocks noChangeShapeType="1"/>
            </p:cNvSpPr>
            <p:nvPr/>
          </p:nvSpPr>
          <p:spPr bwMode="auto">
            <a:xfrm flipH="1">
              <a:off x="2528" y="1712"/>
              <a:ext cx="232" cy="128"/>
            </a:xfrm>
            <a:prstGeom prst="line">
              <a:avLst/>
            </a:prstGeom>
            <a:noFill/>
            <a:ln w="25400">
              <a:solidFill>
                <a:srgbClr val="FFCC66"/>
              </a:solidFill>
              <a:prstDash val="sysDot"/>
              <a:round/>
              <a:headEnd/>
              <a:tailEnd type="triangle" w="med" len="med"/>
            </a:ln>
          </p:spPr>
          <p:txBody>
            <a:bodyPr wrap="none" anchor="ctr"/>
            <a:lstStyle/>
            <a:p>
              <a:endParaRPr lang="en-US">
                <a:solidFill>
                  <a:srgbClr val="F8A662"/>
                </a:solidFill>
                <a:latin typeface="Times New Roman" pitchFamily="18" charset="0"/>
                <a:cs typeface="Times New Roman" pitchFamily="18" charset="0"/>
              </a:endParaRPr>
            </a:p>
          </p:txBody>
        </p:sp>
      </p:grpSp>
      <p:sp>
        <p:nvSpPr>
          <p:cNvPr id="24612" name="Line 31"/>
          <p:cNvSpPr>
            <a:spLocks noChangeShapeType="1"/>
          </p:cNvSpPr>
          <p:nvPr/>
        </p:nvSpPr>
        <p:spPr bwMode="auto">
          <a:xfrm>
            <a:off x="3949726" y="2724457"/>
            <a:ext cx="2144337" cy="1381185"/>
          </a:xfrm>
          <a:prstGeom prst="line">
            <a:avLst/>
          </a:prstGeom>
          <a:noFill/>
          <a:ln w="25400">
            <a:solidFill>
              <a:srgbClr val="FFCC66"/>
            </a:solidFill>
            <a:prstDash val="sysDot"/>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13" name="Line 33"/>
          <p:cNvSpPr>
            <a:spLocks noChangeShapeType="1"/>
          </p:cNvSpPr>
          <p:nvPr/>
        </p:nvSpPr>
        <p:spPr bwMode="auto">
          <a:xfrm>
            <a:off x="4787683" y="3264654"/>
            <a:ext cx="201248" cy="130957"/>
          </a:xfrm>
          <a:prstGeom prst="line">
            <a:avLst/>
          </a:prstGeom>
          <a:noFill/>
          <a:ln w="25400">
            <a:solidFill>
              <a:srgbClr val="FFCC66"/>
            </a:solidFill>
            <a:prstDash val="sysDot"/>
            <a:round/>
            <a:headEnd/>
            <a:tailEnd type="triangle" w="med" len="med"/>
          </a:ln>
        </p:spPr>
        <p:txBody>
          <a:bodyPr wrap="none" anchor="ctr"/>
          <a:lstStyle/>
          <a:p>
            <a:endParaRPr lang="en-US">
              <a:solidFill>
                <a:srgbClr val="F8A662"/>
              </a:solidFill>
              <a:latin typeface="Times New Roman" pitchFamily="18" charset="0"/>
              <a:cs typeface="Times New Roman" pitchFamily="18" charset="0"/>
            </a:endParaRPr>
          </a:p>
        </p:txBody>
      </p:sp>
      <p:sp>
        <p:nvSpPr>
          <p:cNvPr id="24604" name="Freeform 71"/>
          <p:cNvSpPr>
            <a:spLocks/>
          </p:cNvSpPr>
          <p:nvPr/>
        </p:nvSpPr>
        <p:spPr bwMode="auto">
          <a:xfrm rot="15893002">
            <a:off x="5291394" y="2509841"/>
            <a:ext cx="473003" cy="438603"/>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28575">
            <a:solidFill>
              <a:srgbClr val="FFFF99"/>
            </a:solid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05" name="Freeform 26"/>
          <p:cNvSpPr>
            <a:spLocks/>
          </p:cNvSpPr>
          <p:nvPr/>
        </p:nvSpPr>
        <p:spPr bwMode="auto">
          <a:xfrm rot="18883618">
            <a:off x="5428502" y="3649136"/>
            <a:ext cx="1340175" cy="961774"/>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31750">
            <a:solidFill>
              <a:srgbClr val="FFFF99"/>
            </a:solid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150" name="Text Box 5"/>
          <p:cNvSpPr txBox="1">
            <a:spLocks noChangeArrowheads="1"/>
          </p:cNvSpPr>
          <p:nvPr/>
        </p:nvSpPr>
        <p:spPr bwMode="auto">
          <a:xfrm>
            <a:off x="4860902" y="2057961"/>
            <a:ext cx="1871285" cy="396441"/>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Inter-reflections</a:t>
            </a:r>
          </a:p>
        </p:txBody>
      </p:sp>
      <p:sp>
        <p:nvSpPr>
          <p:cNvPr id="152" name="Text Box 5"/>
          <p:cNvSpPr txBox="1">
            <a:spLocks noChangeArrowheads="1"/>
          </p:cNvSpPr>
          <p:nvPr/>
        </p:nvSpPr>
        <p:spPr bwMode="auto">
          <a:xfrm>
            <a:off x="6095999" y="4100326"/>
            <a:ext cx="1709922" cy="707886"/>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Sub-surface scattering</a:t>
            </a:r>
          </a:p>
        </p:txBody>
      </p:sp>
      <p:sp>
        <p:nvSpPr>
          <p:cNvPr id="154" name="Text Box 5"/>
          <p:cNvSpPr txBox="1">
            <a:spLocks noChangeArrowheads="1"/>
          </p:cNvSpPr>
          <p:nvPr/>
        </p:nvSpPr>
        <p:spPr bwMode="auto">
          <a:xfrm>
            <a:off x="2280170" y="2057961"/>
            <a:ext cx="1502602" cy="707886"/>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Volumetric Scattering</a:t>
            </a:r>
          </a:p>
        </p:txBody>
      </p:sp>
      <p:sp>
        <p:nvSpPr>
          <p:cNvPr id="92" name="Text Box 5"/>
          <p:cNvSpPr txBox="1">
            <a:spLocks noChangeArrowheads="1"/>
          </p:cNvSpPr>
          <p:nvPr/>
        </p:nvSpPr>
        <p:spPr bwMode="auto">
          <a:xfrm>
            <a:off x="2841350" y="4114566"/>
            <a:ext cx="2754771" cy="400110"/>
          </a:xfrm>
          <a:prstGeom prst="rect">
            <a:avLst/>
          </a:prstGeom>
          <a:noFill/>
          <a:ln w="9525">
            <a:noFill/>
            <a:miter lim="800000"/>
            <a:headEnd/>
            <a:tailEnd/>
          </a:ln>
        </p:spPr>
        <p:txBody>
          <a:bodyPr wrap="square">
            <a:spAutoFit/>
          </a:bodyPr>
          <a:lstStyle/>
          <a:p>
            <a:pPr algn="ctr">
              <a:spcBef>
                <a:spcPct val="50000"/>
              </a:spcBef>
            </a:pPr>
            <a:r>
              <a:rPr lang="en-US" sz="2000" dirty="0" smtClean="0">
                <a:solidFill>
                  <a:srgbClr val="F8A662"/>
                </a:solidFill>
                <a:latin typeface="Times New Roman" pitchFamily="18" charset="0"/>
                <a:cs typeface="Times New Roman" pitchFamily="18" charset="0"/>
              </a:rPr>
              <a:t>Direct Illumination</a:t>
            </a:r>
            <a:endParaRPr lang="en-US" sz="2000" dirty="0">
              <a:solidFill>
                <a:srgbClr val="F8A662"/>
              </a:solidFill>
              <a:latin typeface="Times New Roman" pitchFamily="18" charset="0"/>
              <a:cs typeface="Times New Roman" pitchFamily="18" charset="0"/>
            </a:endParaRPr>
          </a:p>
        </p:txBody>
      </p:sp>
      <p:sp>
        <p:nvSpPr>
          <p:cNvPr id="75" name="Title 1"/>
          <p:cNvSpPr txBox="1">
            <a:spLocks/>
          </p:cNvSpPr>
          <p:nvPr/>
        </p:nvSpPr>
        <p:spPr>
          <a:xfrm>
            <a:off x="0" y="179388"/>
            <a:ext cx="9144000" cy="735012"/>
          </a:xfrm>
          <a:prstGeom prst="rect">
            <a:avLst/>
          </a:prstGeom>
        </p:spPr>
        <p:txBody>
          <a:bodyPr/>
          <a:lstStyle>
            <a:lvl1pPr algn="ctr" rtl="0" fontAlgn="base">
              <a:spcBef>
                <a:spcPct val="0"/>
              </a:spcBef>
              <a:spcAft>
                <a:spcPct val="0"/>
              </a:spcAft>
              <a:defRPr sz="3600">
                <a:solidFill>
                  <a:srgbClr val="FFFF66"/>
                </a:solidFill>
                <a:latin typeface="+mj-lt"/>
                <a:ea typeface="+mj-ea"/>
                <a:cs typeface="+mj-cs"/>
              </a:defRPr>
            </a:lvl1pPr>
            <a:lvl2pPr algn="ctr" rtl="0" fontAlgn="base">
              <a:spcBef>
                <a:spcPct val="0"/>
              </a:spcBef>
              <a:spcAft>
                <a:spcPct val="0"/>
              </a:spcAft>
              <a:defRPr sz="3600">
                <a:solidFill>
                  <a:srgbClr val="FFFF66"/>
                </a:solidFill>
                <a:latin typeface="Microsoft Sans Serif" pitchFamily="34" charset="0"/>
              </a:defRPr>
            </a:lvl2pPr>
            <a:lvl3pPr algn="ctr" rtl="0" fontAlgn="base">
              <a:spcBef>
                <a:spcPct val="0"/>
              </a:spcBef>
              <a:spcAft>
                <a:spcPct val="0"/>
              </a:spcAft>
              <a:defRPr sz="3600">
                <a:solidFill>
                  <a:srgbClr val="FFFF66"/>
                </a:solidFill>
                <a:latin typeface="Microsoft Sans Serif" pitchFamily="34" charset="0"/>
              </a:defRPr>
            </a:lvl3pPr>
            <a:lvl4pPr algn="ctr" rtl="0" fontAlgn="base">
              <a:spcBef>
                <a:spcPct val="0"/>
              </a:spcBef>
              <a:spcAft>
                <a:spcPct val="0"/>
              </a:spcAft>
              <a:defRPr sz="3600">
                <a:solidFill>
                  <a:srgbClr val="FFFF66"/>
                </a:solidFill>
                <a:latin typeface="Microsoft Sans Serif" pitchFamily="34" charset="0"/>
              </a:defRPr>
            </a:lvl4pPr>
            <a:lvl5pPr algn="ctr" rtl="0" fontAlgn="base">
              <a:spcBef>
                <a:spcPct val="0"/>
              </a:spcBef>
              <a:spcAft>
                <a:spcPct val="0"/>
              </a:spcAft>
              <a:defRPr sz="3600">
                <a:solidFill>
                  <a:srgbClr val="FFFF66"/>
                </a:solidFill>
                <a:latin typeface="Microsoft Sans Serif" pitchFamily="34" charset="0"/>
              </a:defRPr>
            </a:lvl5pPr>
            <a:lvl6pPr marL="457200" algn="ctr" rtl="0" fontAlgn="base">
              <a:spcBef>
                <a:spcPct val="0"/>
              </a:spcBef>
              <a:spcAft>
                <a:spcPct val="0"/>
              </a:spcAft>
              <a:defRPr sz="3600">
                <a:solidFill>
                  <a:srgbClr val="FFFF66"/>
                </a:solidFill>
                <a:latin typeface="Microsoft Sans Serif" pitchFamily="34" charset="0"/>
              </a:defRPr>
            </a:lvl6pPr>
            <a:lvl7pPr marL="914400" algn="ctr" rtl="0" fontAlgn="base">
              <a:spcBef>
                <a:spcPct val="0"/>
              </a:spcBef>
              <a:spcAft>
                <a:spcPct val="0"/>
              </a:spcAft>
              <a:defRPr sz="3600">
                <a:solidFill>
                  <a:srgbClr val="FFFF66"/>
                </a:solidFill>
                <a:latin typeface="Microsoft Sans Serif" pitchFamily="34" charset="0"/>
              </a:defRPr>
            </a:lvl7pPr>
            <a:lvl8pPr marL="1371600" algn="ctr" rtl="0" fontAlgn="base">
              <a:spcBef>
                <a:spcPct val="0"/>
              </a:spcBef>
              <a:spcAft>
                <a:spcPct val="0"/>
              </a:spcAft>
              <a:defRPr sz="3600">
                <a:solidFill>
                  <a:srgbClr val="FFFF66"/>
                </a:solidFill>
                <a:latin typeface="Microsoft Sans Serif" pitchFamily="34" charset="0"/>
              </a:defRPr>
            </a:lvl8pPr>
            <a:lvl9pPr marL="1828800" algn="ctr" rtl="0" fontAlgn="base">
              <a:spcBef>
                <a:spcPct val="0"/>
              </a:spcBef>
              <a:spcAft>
                <a:spcPct val="0"/>
              </a:spcAft>
              <a:defRPr sz="3600">
                <a:solidFill>
                  <a:srgbClr val="FFFF66"/>
                </a:solidFill>
                <a:latin typeface="Microsoft Sans Serif" pitchFamily="34" charset="0"/>
              </a:defRPr>
            </a:lvl9pPr>
          </a:lstStyle>
          <a:p>
            <a:r>
              <a:rPr lang="en-US" dirty="0" smtClean="0">
                <a:cs typeface="Times New Roman" pitchFamily="18" charset="0"/>
              </a:rPr>
              <a:t>Future Work: </a:t>
            </a:r>
            <a:br>
              <a:rPr lang="en-US" dirty="0" smtClean="0">
                <a:cs typeface="Times New Roman" pitchFamily="18" charset="0"/>
              </a:rPr>
            </a:br>
            <a:r>
              <a:rPr lang="en-US" dirty="0" smtClean="0">
                <a:cs typeface="Times New Roman" pitchFamily="18" charset="0"/>
              </a:rPr>
              <a:t>Decomposing Global Illumination</a:t>
            </a:r>
            <a:endParaRPr lang="en-US" dirty="0">
              <a:cs typeface="Times New Roman" pitchFamily="18" charset="0"/>
            </a:endParaRPr>
          </a:p>
        </p:txBody>
      </p:sp>
    </p:spTree>
    <p:extLst>
      <p:ext uri="{BB962C8B-B14F-4D97-AF65-F5344CB8AC3E}">
        <p14:creationId xmlns:p14="http://schemas.microsoft.com/office/powerpoint/2010/main" val="1270994966"/>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flipH="1" flipV="1">
            <a:off x="2447126" y="2774089"/>
            <a:ext cx="3088681" cy="1252168"/>
            <a:chOff x="1254" y="1184"/>
            <a:chExt cx="2472" cy="1350"/>
          </a:xfrm>
        </p:grpSpPr>
        <p:sp>
          <p:nvSpPr>
            <p:cNvPr id="77"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78" name="Line 33"/>
            <p:cNvSpPr>
              <a:spLocks noChangeShapeType="1"/>
            </p:cNvSpPr>
            <p:nvPr/>
          </p:nvSpPr>
          <p:spPr bwMode="auto">
            <a:xfrm flipH="1">
              <a:off x="2528" y="1714"/>
              <a:ext cx="232" cy="127"/>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3" name="Group 29"/>
          <p:cNvGrpSpPr>
            <a:grpSpLocks/>
          </p:cNvGrpSpPr>
          <p:nvPr/>
        </p:nvGrpSpPr>
        <p:grpSpPr bwMode="auto">
          <a:xfrm flipH="1">
            <a:off x="5494926" y="2724458"/>
            <a:ext cx="541747" cy="1385277"/>
            <a:chOff x="1254" y="1184"/>
            <a:chExt cx="2472" cy="1350"/>
          </a:xfrm>
        </p:grpSpPr>
        <p:sp>
          <p:nvSpPr>
            <p:cNvPr id="8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81" name="Line 33"/>
            <p:cNvSpPr>
              <a:spLocks noChangeShapeType="1"/>
            </p:cNvSpPr>
            <p:nvPr/>
          </p:nvSpPr>
          <p:spPr bwMode="auto">
            <a:xfrm flipH="1">
              <a:off x="2529" y="1712"/>
              <a:ext cx="232" cy="128"/>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4" name="Group 64"/>
          <p:cNvGrpSpPr>
            <a:grpSpLocks/>
          </p:cNvGrpSpPr>
          <p:nvPr/>
        </p:nvGrpSpPr>
        <p:grpSpPr bwMode="auto">
          <a:xfrm>
            <a:off x="1872871" y="3843707"/>
            <a:ext cx="481603" cy="481603"/>
            <a:chOff x="5735638" y="2925763"/>
            <a:chExt cx="368300" cy="368300"/>
          </a:xfrm>
        </p:grpSpPr>
        <p:sp>
          <p:nvSpPr>
            <p:cNvPr id="24626" name="Oval 20"/>
            <p:cNvSpPr>
              <a:spLocks noChangeArrowheads="1"/>
            </p:cNvSpPr>
            <p:nvPr/>
          </p:nvSpPr>
          <p:spPr bwMode="auto">
            <a:xfrm>
              <a:off x="5818188" y="3005138"/>
              <a:ext cx="203200" cy="203200"/>
            </a:xfrm>
            <a:prstGeom prst="ellipse">
              <a:avLst/>
            </a:prstGeom>
            <a:solidFill>
              <a:srgbClr val="FFFF00"/>
            </a:solidFill>
            <a:ln w="9525">
              <a:no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27" name="Line 21"/>
            <p:cNvSpPr>
              <a:spLocks noChangeShapeType="1"/>
            </p:cNvSpPr>
            <p:nvPr/>
          </p:nvSpPr>
          <p:spPr bwMode="auto">
            <a:xfrm>
              <a:off x="5735638" y="3109913"/>
              <a:ext cx="368300" cy="1587"/>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28" name="Line 22"/>
            <p:cNvSpPr>
              <a:spLocks noChangeShapeType="1"/>
            </p:cNvSpPr>
            <p:nvPr/>
          </p:nvSpPr>
          <p:spPr bwMode="auto">
            <a:xfrm rot="5400000">
              <a:off x="5736432" y="3109119"/>
              <a:ext cx="368300" cy="1587"/>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29" name="Line 23"/>
            <p:cNvSpPr>
              <a:spLocks noChangeShapeType="1"/>
            </p:cNvSpPr>
            <p:nvPr/>
          </p:nvSpPr>
          <p:spPr bwMode="auto">
            <a:xfrm flipV="1">
              <a:off x="5794375" y="2962275"/>
              <a:ext cx="266700" cy="271463"/>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30" name="Line 24"/>
            <p:cNvSpPr>
              <a:spLocks noChangeShapeType="1"/>
            </p:cNvSpPr>
            <p:nvPr/>
          </p:nvSpPr>
          <p:spPr bwMode="auto">
            <a:xfrm>
              <a:off x="5784850" y="2967038"/>
              <a:ext cx="271463" cy="271462"/>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grpSp>
      <p:sp>
        <p:nvSpPr>
          <p:cNvPr id="24580" name="Text Box 25"/>
          <p:cNvSpPr txBox="1">
            <a:spLocks noChangeArrowheads="1"/>
          </p:cNvSpPr>
          <p:nvPr/>
        </p:nvSpPr>
        <p:spPr bwMode="auto">
          <a:xfrm>
            <a:off x="1371600" y="4449907"/>
            <a:ext cx="1515158" cy="400110"/>
          </a:xfrm>
          <a:prstGeom prst="rect">
            <a:avLst/>
          </a:prstGeom>
          <a:noFill/>
          <a:ln w="9525">
            <a:noFill/>
            <a:miter lim="800000"/>
            <a:headEnd/>
            <a:tailEnd/>
          </a:ln>
        </p:spPr>
        <p:txBody>
          <a:bodyPr wrap="none">
            <a:spAutoFit/>
          </a:bodyPr>
          <a:lstStyle/>
          <a:p>
            <a:r>
              <a:rPr lang="en-US" altLang="zh-CN" sz="2000" dirty="0">
                <a:solidFill>
                  <a:srgbClr val="F8A662"/>
                </a:solidFill>
                <a:latin typeface="Times New Roman" pitchFamily="18" charset="0"/>
                <a:cs typeface="Times New Roman" pitchFamily="18" charset="0"/>
              </a:rPr>
              <a:t>Light Source</a:t>
            </a:r>
          </a:p>
        </p:txBody>
      </p:sp>
      <p:grpSp>
        <p:nvGrpSpPr>
          <p:cNvPr id="5" name="Group 29"/>
          <p:cNvGrpSpPr>
            <a:grpSpLocks/>
          </p:cNvGrpSpPr>
          <p:nvPr/>
        </p:nvGrpSpPr>
        <p:grpSpPr bwMode="auto">
          <a:xfrm flipH="1">
            <a:off x="2423275" y="4050107"/>
            <a:ext cx="3602736" cy="41279"/>
            <a:chOff x="1254" y="1184"/>
            <a:chExt cx="2472" cy="1350"/>
          </a:xfrm>
        </p:grpSpPr>
        <p:sp>
          <p:nvSpPr>
            <p:cNvPr id="7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69" name="Line 33"/>
            <p:cNvSpPr>
              <a:spLocks noChangeShapeType="1"/>
            </p:cNvSpPr>
            <p:nvPr/>
          </p:nvSpPr>
          <p:spPr bwMode="auto">
            <a:xfrm flipH="1">
              <a:off x="2182" y="1711"/>
              <a:ext cx="232" cy="128"/>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6" name="Group 29"/>
          <p:cNvGrpSpPr>
            <a:grpSpLocks/>
          </p:cNvGrpSpPr>
          <p:nvPr/>
        </p:nvGrpSpPr>
        <p:grpSpPr bwMode="auto">
          <a:xfrm flipH="1" flipV="1">
            <a:off x="2423274" y="3441912"/>
            <a:ext cx="3696877" cy="608196"/>
            <a:chOff x="1254" y="1184"/>
            <a:chExt cx="2472" cy="1350"/>
          </a:xfrm>
        </p:grpSpPr>
        <p:sp>
          <p:nvSpPr>
            <p:cNvPr id="3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1" name="Line 33"/>
            <p:cNvSpPr>
              <a:spLocks noChangeShapeType="1"/>
            </p:cNvSpPr>
            <p:nvPr/>
          </p:nvSpPr>
          <p:spPr bwMode="auto">
            <a:xfrm flipH="1">
              <a:off x="2370" y="1791"/>
              <a:ext cx="232" cy="127"/>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sp>
        <p:nvSpPr>
          <p:cNvPr id="34" name="Line 33"/>
          <p:cNvSpPr>
            <a:spLocks noChangeShapeType="1"/>
          </p:cNvSpPr>
          <p:nvPr/>
        </p:nvSpPr>
        <p:spPr bwMode="auto">
          <a:xfrm>
            <a:off x="6114132" y="3444170"/>
            <a:ext cx="412802" cy="206402"/>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5" name="Line 33"/>
          <p:cNvSpPr>
            <a:spLocks noChangeShapeType="1"/>
          </p:cNvSpPr>
          <p:nvPr/>
        </p:nvSpPr>
        <p:spPr bwMode="auto">
          <a:xfrm flipH="1">
            <a:off x="6458135" y="3650570"/>
            <a:ext cx="41567" cy="412802"/>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6" name="Line 33"/>
          <p:cNvSpPr>
            <a:spLocks noChangeShapeType="1"/>
          </p:cNvSpPr>
          <p:nvPr/>
        </p:nvSpPr>
        <p:spPr bwMode="auto">
          <a:xfrm flipH="1">
            <a:off x="6036674" y="4063373"/>
            <a:ext cx="421460" cy="50086"/>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24589" name="Text Box 28"/>
          <p:cNvSpPr txBox="1">
            <a:spLocks noChangeArrowheads="1"/>
          </p:cNvSpPr>
          <p:nvPr/>
        </p:nvSpPr>
        <p:spPr bwMode="auto">
          <a:xfrm>
            <a:off x="5544956" y="4933890"/>
            <a:ext cx="965565" cy="400110"/>
          </a:xfrm>
          <a:prstGeom prst="rect">
            <a:avLst/>
          </a:prstGeom>
          <a:noFill/>
          <a:ln w="9525">
            <a:noFill/>
            <a:miter lim="800000"/>
            <a:headEnd/>
            <a:tailEnd/>
          </a:ln>
        </p:spPr>
        <p:txBody>
          <a:bodyPr wrap="square">
            <a:spAutoFit/>
          </a:bodyPr>
          <a:lstStyle/>
          <a:p>
            <a:r>
              <a:rPr lang="en-US" altLang="zh-CN" sz="2000" dirty="0">
                <a:solidFill>
                  <a:srgbClr val="F8A662"/>
                </a:solidFill>
                <a:latin typeface="Times New Roman" pitchFamily="18" charset="0"/>
                <a:cs typeface="Times New Roman" pitchFamily="18" charset="0"/>
              </a:rPr>
              <a:t>Scene</a:t>
            </a:r>
          </a:p>
        </p:txBody>
      </p:sp>
      <p:grpSp>
        <p:nvGrpSpPr>
          <p:cNvPr id="7" name="Group 143"/>
          <p:cNvGrpSpPr/>
          <p:nvPr/>
        </p:nvGrpSpPr>
        <p:grpSpPr>
          <a:xfrm>
            <a:off x="3730483" y="2488797"/>
            <a:ext cx="596271" cy="619204"/>
            <a:chOff x="4164013" y="1081492"/>
            <a:chExt cx="660400" cy="685800"/>
          </a:xfrm>
        </p:grpSpPr>
        <p:sp>
          <p:nvSpPr>
            <p:cNvPr id="40" name="Oval 39"/>
            <p:cNvSpPr>
              <a:spLocks noChangeArrowheads="1"/>
            </p:cNvSpPr>
            <p:nvPr/>
          </p:nvSpPr>
          <p:spPr bwMode="auto">
            <a:xfrm>
              <a:off x="4316413" y="1081492"/>
              <a:ext cx="128587"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1" name="Oval 40"/>
            <p:cNvSpPr>
              <a:spLocks noChangeArrowheads="1"/>
            </p:cNvSpPr>
            <p:nvPr/>
          </p:nvSpPr>
          <p:spPr bwMode="auto">
            <a:xfrm>
              <a:off x="4392613" y="1575204"/>
              <a:ext cx="128587" cy="11588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2" name="Oval 41"/>
            <p:cNvSpPr>
              <a:spLocks noChangeArrowheads="1"/>
            </p:cNvSpPr>
            <p:nvPr/>
          </p:nvSpPr>
          <p:spPr bwMode="auto">
            <a:xfrm>
              <a:off x="4189413" y="1233892"/>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3" name="Oval 42"/>
            <p:cNvSpPr>
              <a:spLocks noChangeArrowheads="1"/>
            </p:cNvSpPr>
            <p:nvPr/>
          </p:nvSpPr>
          <p:spPr bwMode="auto">
            <a:xfrm>
              <a:off x="4545013" y="1157692"/>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5" name="Oval 44"/>
            <p:cNvSpPr>
              <a:spLocks noChangeArrowheads="1"/>
            </p:cNvSpPr>
            <p:nvPr/>
          </p:nvSpPr>
          <p:spPr bwMode="auto">
            <a:xfrm>
              <a:off x="4492625" y="1345017"/>
              <a:ext cx="128588"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7" name="Oval 46"/>
            <p:cNvSpPr>
              <a:spLocks noChangeArrowheads="1"/>
            </p:cNvSpPr>
            <p:nvPr/>
          </p:nvSpPr>
          <p:spPr bwMode="auto">
            <a:xfrm>
              <a:off x="4545013" y="1651404"/>
              <a:ext cx="128587" cy="11588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8" name="Oval 47"/>
            <p:cNvSpPr>
              <a:spLocks noChangeArrowheads="1"/>
            </p:cNvSpPr>
            <p:nvPr/>
          </p:nvSpPr>
          <p:spPr bwMode="auto">
            <a:xfrm>
              <a:off x="4164013" y="1422804"/>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9" name="Oval 48"/>
            <p:cNvSpPr>
              <a:spLocks noChangeArrowheads="1"/>
            </p:cNvSpPr>
            <p:nvPr/>
          </p:nvSpPr>
          <p:spPr bwMode="auto">
            <a:xfrm>
              <a:off x="4697413" y="1346604"/>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8" name="Group 29"/>
          <p:cNvGrpSpPr>
            <a:grpSpLocks/>
          </p:cNvGrpSpPr>
          <p:nvPr/>
        </p:nvGrpSpPr>
        <p:grpSpPr bwMode="auto">
          <a:xfrm flipH="1" flipV="1">
            <a:off x="2447125" y="2724455"/>
            <a:ext cx="1502603" cy="1301801"/>
            <a:chOff x="1254" y="1184"/>
            <a:chExt cx="2472" cy="1350"/>
          </a:xfrm>
        </p:grpSpPr>
        <p:sp>
          <p:nvSpPr>
            <p:cNvPr id="24614"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15" name="Line 33"/>
            <p:cNvSpPr>
              <a:spLocks noChangeShapeType="1"/>
            </p:cNvSpPr>
            <p:nvPr/>
          </p:nvSpPr>
          <p:spPr bwMode="auto">
            <a:xfrm flipH="1">
              <a:off x="2528" y="1712"/>
              <a:ext cx="232" cy="128"/>
            </a:xfrm>
            <a:prstGeom prst="line">
              <a:avLst/>
            </a:prstGeom>
            <a:noFill/>
            <a:ln w="25400">
              <a:solidFill>
                <a:srgbClr val="FFCC66"/>
              </a:solidFill>
              <a:prstDash val="sysDot"/>
              <a:round/>
              <a:headEnd/>
              <a:tailEnd type="triangle" w="med" len="med"/>
            </a:ln>
          </p:spPr>
          <p:txBody>
            <a:bodyPr wrap="none" anchor="ctr"/>
            <a:lstStyle/>
            <a:p>
              <a:endParaRPr lang="en-US">
                <a:solidFill>
                  <a:srgbClr val="F8A662"/>
                </a:solidFill>
                <a:latin typeface="Times New Roman" pitchFamily="18" charset="0"/>
                <a:cs typeface="Times New Roman" pitchFamily="18" charset="0"/>
              </a:endParaRPr>
            </a:p>
          </p:txBody>
        </p:sp>
      </p:grpSp>
      <p:grpSp>
        <p:nvGrpSpPr>
          <p:cNvPr id="9" name="Group 29"/>
          <p:cNvGrpSpPr>
            <a:grpSpLocks/>
          </p:cNvGrpSpPr>
          <p:nvPr/>
        </p:nvGrpSpPr>
        <p:grpSpPr bwMode="auto">
          <a:xfrm flipH="1">
            <a:off x="3949726" y="2724457"/>
            <a:ext cx="2144337" cy="1381185"/>
            <a:chOff x="1254" y="1184"/>
            <a:chExt cx="2472" cy="1350"/>
          </a:xfrm>
        </p:grpSpPr>
        <p:sp>
          <p:nvSpPr>
            <p:cNvPr id="24612"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13" name="Line 33"/>
            <p:cNvSpPr>
              <a:spLocks noChangeShapeType="1"/>
            </p:cNvSpPr>
            <p:nvPr/>
          </p:nvSpPr>
          <p:spPr bwMode="auto">
            <a:xfrm flipH="1">
              <a:off x="2528" y="1712"/>
              <a:ext cx="232" cy="128"/>
            </a:xfrm>
            <a:prstGeom prst="line">
              <a:avLst/>
            </a:prstGeom>
            <a:noFill/>
            <a:ln w="25400">
              <a:solidFill>
                <a:srgbClr val="FFCC66"/>
              </a:solidFill>
              <a:prstDash val="sysDot"/>
              <a:round/>
              <a:headEnd/>
              <a:tailEnd type="triangle" w="med" len="med"/>
            </a:ln>
          </p:spPr>
          <p:txBody>
            <a:bodyPr wrap="none" anchor="ctr"/>
            <a:lstStyle/>
            <a:p>
              <a:endParaRPr lang="en-US">
                <a:solidFill>
                  <a:srgbClr val="F8A662"/>
                </a:solidFill>
                <a:latin typeface="Times New Roman" pitchFamily="18" charset="0"/>
                <a:cs typeface="Times New Roman" pitchFamily="18" charset="0"/>
              </a:endParaRPr>
            </a:p>
          </p:txBody>
        </p:sp>
      </p:grpSp>
      <p:sp>
        <p:nvSpPr>
          <p:cNvPr id="24604" name="Freeform 71"/>
          <p:cNvSpPr>
            <a:spLocks/>
          </p:cNvSpPr>
          <p:nvPr/>
        </p:nvSpPr>
        <p:spPr bwMode="auto">
          <a:xfrm rot="15893002">
            <a:off x="5291394" y="2509841"/>
            <a:ext cx="473003" cy="438603"/>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28575">
            <a:solidFill>
              <a:srgbClr val="FFFF99"/>
            </a:solid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05" name="Freeform 26"/>
          <p:cNvSpPr>
            <a:spLocks/>
          </p:cNvSpPr>
          <p:nvPr/>
        </p:nvSpPr>
        <p:spPr bwMode="auto">
          <a:xfrm rot="18883618">
            <a:off x="5428502" y="3649136"/>
            <a:ext cx="1340175" cy="961774"/>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31750">
            <a:solidFill>
              <a:srgbClr val="FFFF99"/>
            </a:solid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150" name="Text Box 5"/>
          <p:cNvSpPr txBox="1">
            <a:spLocks noChangeArrowheads="1"/>
          </p:cNvSpPr>
          <p:nvPr/>
        </p:nvSpPr>
        <p:spPr bwMode="auto">
          <a:xfrm>
            <a:off x="4860902" y="2057961"/>
            <a:ext cx="1871285" cy="396441"/>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Inter-reflections</a:t>
            </a:r>
          </a:p>
        </p:txBody>
      </p:sp>
      <p:sp>
        <p:nvSpPr>
          <p:cNvPr id="152" name="Text Box 5"/>
          <p:cNvSpPr txBox="1">
            <a:spLocks noChangeArrowheads="1"/>
          </p:cNvSpPr>
          <p:nvPr/>
        </p:nvSpPr>
        <p:spPr bwMode="auto">
          <a:xfrm>
            <a:off x="6095999" y="4100326"/>
            <a:ext cx="1709922" cy="707886"/>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Sub-surface scattering</a:t>
            </a:r>
          </a:p>
        </p:txBody>
      </p:sp>
      <p:sp>
        <p:nvSpPr>
          <p:cNvPr id="154" name="Text Box 5"/>
          <p:cNvSpPr txBox="1">
            <a:spLocks noChangeArrowheads="1"/>
          </p:cNvSpPr>
          <p:nvPr/>
        </p:nvSpPr>
        <p:spPr bwMode="auto">
          <a:xfrm>
            <a:off x="2280170" y="2057961"/>
            <a:ext cx="1502602" cy="707886"/>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Volumetric Scattering</a:t>
            </a:r>
          </a:p>
        </p:txBody>
      </p:sp>
      <p:sp>
        <p:nvSpPr>
          <p:cNvPr id="92" name="Text Box 5"/>
          <p:cNvSpPr txBox="1">
            <a:spLocks noChangeArrowheads="1"/>
          </p:cNvSpPr>
          <p:nvPr/>
        </p:nvSpPr>
        <p:spPr bwMode="auto">
          <a:xfrm>
            <a:off x="2841350" y="4114566"/>
            <a:ext cx="2754771" cy="400110"/>
          </a:xfrm>
          <a:prstGeom prst="rect">
            <a:avLst/>
          </a:prstGeom>
          <a:noFill/>
          <a:ln w="9525">
            <a:noFill/>
            <a:miter lim="800000"/>
            <a:headEnd/>
            <a:tailEnd/>
          </a:ln>
        </p:spPr>
        <p:txBody>
          <a:bodyPr wrap="square">
            <a:spAutoFit/>
          </a:bodyPr>
          <a:lstStyle/>
          <a:p>
            <a:pPr algn="ctr">
              <a:spcBef>
                <a:spcPct val="50000"/>
              </a:spcBef>
            </a:pPr>
            <a:r>
              <a:rPr lang="en-US" sz="2000" dirty="0" smtClean="0">
                <a:solidFill>
                  <a:srgbClr val="F8A662"/>
                </a:solidFill>
                <a:latin typeface="Times New Roman" pitchFamily="18" charset="0"/>
                <a:cs typeface="Times New Roman" pitchFamily="18" charset="0"/>
              </a:rPr>
              <a:t>Direct Illumination</a:t>
            </a:r>
            <a:endParaRPr lang="en-US" sz="2000" dirty="0">
              <a:solidFill>
                <a:srgbClr val="F8A662"/>
              </a:solidFill>
              <a:latin typeface="Times New Roman" pitchFamily="18" charset="0"/>
              <a:cs typeface="Times New Roman" pitchFamily="18" charset="0"/>
            </a:endParaRPr>
          </a:p>
        </p:txBody>
      </p:sp>
      <p:sp>
        <p:nvSpPr>
          <p:cNvPr id="54" name="Rectangle 53"/>
          <p:cNvSpPr/>
          <p:nvPr/>
        </p:nvSpPr>
        <p:spPr bwMode="auto">
          <a:xfrm>
            <a:off x="2438400" y="4000614"/>
            <a:ext cx="3581400" cy="152400"/>
          </a:xfrm>
          <a:prstGeom prst="rect">
            <a:avLst/>
          </a:prstGeom>
          <a:solidFill>
            <a:srgbClr val="FFFF00">
              <a:alpha val="60000"/>
            </a:srgb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56" name="Rectangle 55"/>
          <p:cNvSpPr/>
          <p:nvPr/>
        </p:nvSpPr>
        <p:spPr bwMode="auto">
          <a:xfrm rot="21039307">
            <a:off x="2425550" y="3672190"/>
            <a:ext cx="3687847" cy="143152"/>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57" name="Rectangle 56"/>
          <p:cNvSpPr/>
          <p:nvPr/>
        </p:nvSpPr>
        <p:spPr bwMode="auto">
          <a:xfrm rot="20256439">
            <a:off x="2346651" y="3321146"/>
            <a:ext cx="3307701" cy="173030"/>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58" name="Rectangle 57"/>
          <p:cNvSpPr/>
          <p:nvPr/>
        </p:nvSpPr>
        <p:spPr bwMode="auto">
          <a:xfrm rot="4143834">
            <a:off x="4986960" y="3389881"/>
            <a:ext cx="1532279" cy="148051"/>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61" name="Rectangle 60"/>
          <p:cNvSpPr/>
          <p:nvPr/>
        </p:nvSpPr>
        <p:spPr bwMode="auto">
          <a:xfrm rot="1666120">
            <a:off x="5978532" y="3460938"/>
            <a:ext cx="575362" cy="187863"/>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63" name="Rectangle 62"/>
          <p:cNvSpPr/>
          <p:nvPr/>
        </p:nvSpPr>
        <p:spPr bwMode="auto">
          <a:xfrm rot="21060587">
            <a:off x="5954744" y="3968215"/>
            <a:ext cx="575362" cy="187863"/>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64" name="Rectangle 63"/>
          <p:cNvSpPr/>
          <p:nvPr/>
        </p:nvSpPr>
        <p:spPr bwMode="auto">
          <a:xfrm rot="6129781">
            <a:off x="6189354" y="3750497"/>
            <a:ext cx="575362" cy="187863"/>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75" name="Title 1"/>
          <p:cNvSpPr txBox="1">
            <a:spLocks/>
          </p:cNvSpPr>
          <p:nvPr/>
        </p:nvSpPr>
        <p:spPr>
          <a:xfrm>
            <a:off x="0" y="179388"/>
            <a:ext cx="9144000" cy="735012"/>
          </a:xfrm>
          <a:prstGeom prst="rect">
            <a:avLst/>
          </a:prstGeom>
        </p:spPr>
        <p:txBody>
          <a:bodyPr/>
          <a:lstStyle>
            <a:lvl1pPr algn="ctr" rtl="0" fontAlgn="base">
              <a:spcBef>
                <a:spcPct val="0"/>
              </a:spcBef>
              <a:spcAft>
                <a:spcPct val="0"/>
              </a:spcAft>
              <a:defRPr sz="3600">
                <a:solidFill>
                  <a:srgbClr val="FFFF66"/>
                </a:solidFill>
                <a:latin typeface="+mj-lt"/>
                <a:ea typeface="+mj-ea"/>
                <a:cs typeface="+mj-cs"/>
              </a:defRPr>
            </a:lvl1pPr>
            <a:lvl2pPr algn="ctr" rtl="0" fontAlgn="base">
              <a:spcBef>
                <a:spcPct val="0"/>
              </a:spcBef>
              <a:spcAft>
                <a:spcPct val="0"/>
              </a:spcAft>
              <a:defRPr sz="3600">
                <a:solidFill>
                  <a:srgbClr val="FFFF66"/>
                </a:solidFill>
                <a:latin typeface="Microsoft Sans Serif" pitchFamily="34" charset="0"/>
              </a:defRPr>
            </a:lvl2pPr>
            <a:lvl3pPr algn="ctr" rtl="0" fontAlgn="base">
              <a:spcBef>
                <a:spcPct val="0"/>
              </a:spcBef>
              <a:spcAft>
                <a:spcPct val="0"/>
              </a:spcAft>
              <a:defRPr sz="3600">
                <a:solidFill>
                  <a:srgbClr val="FFFF66"/>
                </a:solidFill>
                <a:latin typeface="Microsoft Sans Serif" pitchFamily="34" charset="0"/>
              </a:defRPr>
            </a:lvl3pPr>
            <a:lvl4pPr algn="ctr" rtl="0" fontAlgn="base">
              <a:spcBef>
                <a:spcPct val="0"/>
              </a:spcBef>
              <a:spcAft>
                <a:spcPct val="0"/>
              </a:spcAft>
              <a:defRPr sz="3600">
                <a:solidFill>
                  <a:srgbClr val="FFFF66"/>
                </a:solidFill>
                <a:latin typeface="Microsoft Sans Serif" pitchFamily="34" charset="0"/>
              </a:defRPr>
            </a:lvl4pPr>
            <a:lvl5pPr algn="ctr" rtl="0" fontAlgn="base">
              <a:spcBef>
                <a:spcPct val="0"/>
              </a:spcBef>
              <a:spcAft>
                <a:spcPct val="0"/>
              </a:spcAft>
              <a:defRPr sz="3600">
                <a:solidFill>
                  <a:srgbClr val="FFFF66"/>
                </a:solidFill>
                <a:latin typeface="Microsoft Sans Serif" pitchFamily="34" charset="0"/>
              </a:defRPr>
            </a:lvl5pPr>
            <a:lvl6pPr marL="457200" algn="ctr" rtl="0" fontAlgn="base">
              <a:spcBef>
                <a:spcPct val="0"/>
              </a:spcBef>
              <a:spcAft>
                <a:spcPct val="0"/>
              </a:spcAft>
              <a:defRPr sz="3600">
                <a:solidFill>
                  <a:srgbClr val="FFFF66"/>
                </a:solidFill>
                <a:latin typeface="Microsoft Sans Serif" pitchFamily="34" charset="0"/>
              </a:defRPr>
            </a:lvl6pPr>
            <a:lvl7pPr marL="914400" algn="ctr" rtl="0" fontAlgn="base">
              <a:spcBef>
                <a:spcPct val="0"/>
              </a:spcBef>
              <a:spcAft>
                <a:spcPct val="0"/>
              </a:spcAft>
              <a:defRPr sz="3600">
                <a:solidFill>
                  <a:srgbClr val="FFFF66"/>
                </a:solidFill>
                <a:latin typeface="Microsoft Sans Serif" pitchFamily="34" charset="0"/>
              </a:defRPr>
            </a:lvl7pPr>
            <a:lvl8pPr marL="1371600" algn="ctr" rtl="0" fontAlgn="base">
              <a:spcBef>
                <a:spcPct val="0"/>
              </a:spcBef>
              <a:spcAft>
                <a:spcPct val="0"/>
              </a:spcAft>
              <a:defRPr sz="3600">
                <a:solidFill>
                  <a:srgbClr val="FFFF66"/>
                </a:solidFill>
                <a:latin typeface="Microsoft Sans Serif" pitchFamily="34" charset="0"/>
              </a:defRPr>
            </a:lvl8pPr>
            <a:lvl9pPr marL="1828800" algn="ctr" rtl="0" fontAlgn="base">
              <a:spcBef>
                <a:spcPct val="0"/>
              </a:spcBef>
              <a:spcAft>
                <a:spcPct val="0"/>
              </a:spcAft>
              <a:defRPr sz="3600">
                <a:solidFill>
                  <a:srgbClr val="FFFF66"/>
                </a:solidFill>
                <a:latin typeface="Microsoft Sans Serif" pitchFamily="34" charset="0"/>
              </a:defRPr>
            </a:lvl9pPr>
          </a:lstStyle>
          <a:p>
            <a:r>
              <a:rPr lang="en-US" dirty="0" smtClean="0">
                <a:cs typeface="Times New Roman" pitchFamily="18" charset="0"/>
              </a:rPr>
              <a:t>Future Work: </a:t>
            </a:r>
            <a:br>
              <a:rPr lang="en-US" dirty="0" smtClean="0">
                <a:cs typeface="Times New Roman" pitchFamily="18" charset="0"/>
              </a:rPr>
            </a:br>
            <a:r>
              <a:rPr lang="en-US" dirty="0" smtClean="0">
                <a:cs typeface="Times New Roman" pitchFamily="18" charset="0"/>
              </a:rPr>
              <a:t>Decomposing Global Illumination</a:t>
            </a:r>
            <a:endParaRPr lang="en-US" dirty="0">
              <a:cs typeface="Times New Roman" pitchFamily="18" charset="0"/>
            </a:endParaRPr>
          </a:p>
        </p:txBody>
      </p:sp>
      <p:sp>
        <p:nvSpPr>
          <p:cNvPr id="60" name="Rectangle 59"/>
          <p:cNvSpPr/>
          <p:nvPr/>
        </p:nvSpPr>
        <p:spPr bwMode="auto">
          <a:xfrm rot="2000061">
            <a:off x="3717187" y="3295579"/>
            <a:ext cx="2483119" cy="190869"/>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59" name="Rectangle 58"/>
          <p:cNvSpPr/>
          <p:nvPr/>
        </p:nvSpPr>
        <p:spPr bwMode="auto">
          <a:xfrm rot="19143755">
            <a:off x="2248571" y="3258136"/>
            <a:ext cx="1979860" cy="159582"/>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Tree>
    <p:extLst>
      <p:ext uri="{BB962C8B-B14F-4D97-AF65-F5344CB8AC3E}">
        <p14:creationId xmlns:p14="http://schemas.microsoft.com/office/powerpoint/2010/main" val="168167500"/>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flipH="1" flipV="1">
            <a:off x="2447126" y="2774089"/>
            <a:ext cx="3088681" cy="1252168"/>
            <a:chOff x="1254" y="1184"/>
            <a:chExt cx="2472" cy="1350"/>
          </a:xfrm>
        </p:grpSpPr>
        <p:sp>
          <p:nvSpPr>
            <p:cNvPr id="77"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78" name="Line 33"/>
            <p:cNvSpPr>
              <a:spLocks noChangeShapeType="1"/>
            </p:cNvSpPr>
            <p:nvPr/>
          </p:nvSpPr>
          <p:spPr bwMode="auto">
            <a:xfrm flipH="1">
              <a:off x="2528" y="1714"/>
              <a:ext cx="232" cy="127"/>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3" name="Group 29"/>
          <p:cNvGrpSpPr>
            <a:grpSpLocks/>
          </p:cNvGrpSpPr>
          <p:nvPr/>
        </p:nvGrpSpPr>
        <p:grpSpPr bwMode="auto">
          <a:xfrm flipH="1">
            <a:off x="5494926" y="2724458"/>
            <a:ext cx="541747" cy="1385277"/>
            <a:chOff x="1254" y="1184"/>
            <a:chExt cx="2472" cy="1350"/>
          </a:xfrm>
        </p:grpSpPr>
        <p:sp>
          <p:nvSpPr>
            <p:cNvPr id="8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81" name="Line 33"/>
            <p:cNvSpPr>
              <a:spLocks noChangeShapeType="1"/>
            </p:cNvSpPr>
            <p:nvPr/>
          </p:nvSpPr>
          <p:spPr bwMode="auto">
            <a:xfrm flipH="1">
              <a:off x="2529" y="1712"/>
              <a:ext cx="232" cy="128"/>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4" name="Group 64"/>
          <p:cNvGrpSpPr>
            <a:grpSpLocks/>
          </p:cNvGrpSpPr>
          <p:nvPr/>
        </p:nvGrpSpPr>
        <p:grpSpPr bwMode="auto">
          <a:xfrm>
            <a:off x="1872871" y="3843707"/>
            <a:ext cx="481603" cy="481603"/>
            <a:chOff x="5735638" y="2925763"/>
            <a:chExt cx="368300" cy="368300"/>
          </a:xfrm>
        </p:grpSpPr>
        <p:sp>
          <p:nvSpPr>
            <p:cNvPr id="24626" name="Oval 20"/>
            <p:cNvSpPr>
              <a:spLocks noChangeArrowheads="1"/>
            </p:cNvSpPr>
            <p:nvPr/>
          </p:nvSpPr>
          <p:spPr bwMode="auto">
            <a:xfrm>
              <a:off x="5818188" y="3005138"/>
              <a:ext cx="203200" cy="203200"/>
            </a:xfrm>
            <a:prstGeom prst="ellipse">
              <a:avLst/>
            </a:prstGeom>
            <a:solidFill>
              <a:srgbClr val="FFFF00"/>
            </a:solidFill>
            <a:ln w="9525">
              <a:no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27" name="Line 21"/>
            <p:cNvSpPr>
              <a:spLocks noChangeShapeType="1"/>
            </p:cNvSpPr>
            <p:nvPr/>
          </p:nvSpPr>
          <p:spPr bwMode="auto">
            <a:xfrm>
              <a:off x="5735638" y="3109913"/>
              <a:ext cx="368300" cy="1587"/>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28" name="Line 22"/>
            <p:cNvSpPr>
              <a:spLocks noChangeShapeType="1"/>
            </p:cNvSpPr>
            <p:nvPr/>
          </p:nvSpPr>
          <p:spPr bwMode="auto">
            <a:xfrm rot="5400000">
              <a:off x="5736432" y="3109119"/>
              <a:ext cx="368300" cy="1587"/>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29" name="Line 23"/>
            <p:cNvSpPr>
              <a:spLocks noChangeShapeType="1"/>
            </p:cNvSpPr>
            <p:nvPr/>
          </p:nvSpPr>
          <p:spPr bwMode="auto">
            <a:xfrm flipV="1">
              <a:off x="5794375" y="2962275"/>
              <a:ext cx="266700" cy="271463"/>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sp>
          <p:nvSpPr>
            <p:cNvPr id="24630" name="Line 24"/>
            <p:cNvSpPr>
              <a:spLocks noChangeShapeType="1"/>
            </p:cNvSpPr>
            <p:nvPr/>
          </p:nvSpPr>
          <p:spPr bwMode="auto">
            <a:xfrm>
              <a:off x="5784850" y="2967038"/>
              <a:ext cx="271463" cy="271462"/>
            </a:xfrm>
            <a:prstGeom prst="line">
              <a:avLst/>
            </a:prstGeom>
            <a:noFill/>
            <a:ln w="9525">
              <a:solidFill>
                <a:srgbClr val="FFFF00"/>
              </a:solidFill>
              <a:round/>
              <a:headEnd/>
              <a:tailEnd/>
            </a:ln>
          </p:spPr>
          <p:txBody>
            <a:bodyPr/>
            <a:lstStyle/>
            <a:p>
              <a:endParaRPr lang="en-US">
                <a:solidFill>
                  <a:srgbClr val="F8A662"/>
                </a:solidFill>
                <a:latin typeface="Times New Roman" pitchFamily="18" charset="0"/>
                <a:cs typeface="Times New Roman" pitchFamily="18" charset="0"/>
              </a:endParaRPr>
            </a:p>
          </p:txBody>
        </p:sp>
      </p:grpSp>
      <p:sp>
        <p:nvSpPr>
          <p:cNvPr id="24580" name="Text Box 25"/>
          <p:cNvSpPr txBox="1">
            <a:spLocks noChangeArrowheads="1"/>
          </p:cNvSpPr>
          <p:nvPr/>
        </p:nvSpPr>
        <p:spPr bwMode="auto">
          <a:xfrm>
            <a:off x="1371600" y="4449907"/>
            <a:ext cx="1515158" cy="400110"/>
          </a:xfrm>
          <a:prstGeom prst="rect">
            <a:avLst/>
          </a:prstGeom>
          <a:noFill/>
          <a:ln w="9525">
            <a:noFill/>
            <a:miter lim="800000"/>
            <a:headEnd/>
            <a:tailEnd/>
          </a:ln>
        </p:spPr>
        <p:txBody>
          <a:bodyPr wrap="none">
            <a:spAutoFit/>
          </a:bodyPr>
          <a:lstStyle/>
          <a:p>
            <a:r>
              <a:rPr lang="en-US" altLang="zh-CN" sz="2000" dirty="0">
                <a:solidFill>
                  <a:srgbClr val="F8A662"/>
                </a:solidFill>
                <a:latin typeface="Times New Roman" pitchFamily="18" charset="0"/>
                <a:cs typeface="Times New Roman" pitchFamily="18" charset="0"/>
              </a:rPr>
              <a:t>Light Source</a:t>
            </a:r>
          </a:p>
        </p:txBody>
      </p:sp>
      <p:grpSp>
        <p:nvGrpSpPr>
          <p:cNvPr id="5" name="Group 29"/>
          <p:cNvGrpSpPr>
            <a:grpSpLocks/>
          </p:cNvGrpSpPr>
          <p:nvPr/>
        </p:nvGrpSpPr>
        <p:grpSpPr bwMode="auto">
          <a:xfrm flipH="1">
            <a:off x="2423275" y="4050107"/>
            <a:ext cx="3602736" cy="41279"/>
            <a:chOff x="1254" y="1184"/>
            <a:chExt cx="2472" cy="1350"/>
          </a:xfrm>
        </p:grpSpPr>
        <p:sp>
          <p:nvSpPr>
            <p:cNvPr id="7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69" name="Line 33"/>
            <p:cNvSpPr>
              <a:spLocks noChangeShapeType="1"/>
            </p:cNvSpPr>
            <p:nvPr/>
          </p:nvSpPr>
          <p:spPr bwMode="auto">
            <a:xfrm flipH="1">
              <a:off x="2182" y="1711"/>
              <a:ext cx="232" cy="128"/>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6" name="Group 29"/>
          <p:cNvGrpSpPr>
            <a:grpSpLocks/>
          </p:cNvGrpSpPr>
          <p:nvPr/>
        </p:nvGrpSpPr>
        <p:grpSpPr bwMode="auto">
          <a:xfrm flipH="1" flipV="1">
            <a:off x="2423274" y="3441912"/>
            <a:ext cx="3696877" cy="608196"/>
            <a:chOff x="1254" y="1184"/>
            <a:chExt cx="2472" cy="1350"/>
          </a:xfrm>
        </p:grpSpPr>
        <p:sp>
          <p:nvSpPr>
            <p:cNvPr id="30"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1" name="Line 33"/>
            <p:cNvSpPr>
              <a:spLocks noChangeShapeType="1"/>
            </p:cNvSpPr>
            <p:nvPr/>
          </p:nvSpPr>
          <p:spPr bwMode="auto">
            <a:xfrm flipH="1">
              <a:off x="2370" y="1791"/>
              <a:ext cx="232" cy="127"/>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sp>
        <p:nvSpPr>
          <p:cNvPr id="34" name="Line 33"/>
          <p:cNvSpPr>
            <a:spLocks noChangeShapeType="1"/>
          </p:cNvSpPr>
          <p:nvPr/>
        </p:nvSpPr>
        <p:spPr bwMode="auto">
          <a:xfrm>
            <a:off x="6114132" y="3444170"/>
            <a:ext cx="412802" cy="206402"/>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5" name="Line 33"/>
          <p:cNvSpPr>
            <a:spLocks noChangeShapeType="1"/>
          </p:cNvSpPr>
          <p:nvPr/>
        </p:nvSpPr>
        <p:spPr bwMode="auto">
          <a:xfrm flipH="1">
            <a:off x="6458135" y="3650570"/>
            <a:ext cx="41567" cy="412802"/>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36" name="Line 33"/>
          <p:cNvSpPr>
            <a:spLocks noChangeShapeType="1"/>
          </p:cNvSpPr>
          <p:nvPr/>
        </p:nvSpPr>
        <p:spPr bwMode="auto">
          <a:xfrm flipH="1">
            <a:off x="6036674" y="4063373"/>
            <a:ext cx="421460" cy="50086"/>
          </a:xfrm>
          <a:prstGeom prst="line">
            <a:avLst/>
          </a:prstGeom>
          <a:noFill/>
          <a:ln w="25400">
            <a:solidFill>
              <a:srgbClr val="FFCC66"/>
            </a:solidFill>
            <a:prstDash val="sysDot"/>
            <a:round/>
            <a:headEnd/>
            <a:tailEnd type="triangle" w="med" len="me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24589" name="Text Box 28"/>
          <p:cNvSpPr txBox="1">
            <a:spLocks noChangeArrowheads="1"/>
          </p:cNvSpPr>
          <p:nvPr/>
        </p:nvSpPr>
        <p:spPr bwMode="auto">
          <a:xfrm>
            <a:off x="5544956" y="4933890"/>
            <a:ext cx="965565" cy="400110"/>
          </a:xfrm>
          <a:prstGeom prst="rect">
            <a:avLst/>
          </a:prstGeom>
          <a:noFill/>
          <a:ln w="9525">
            <a:noFill/>
            <a:miter lim="800000"/>
            <a:headEnd/>
            <a:tailEnd/>
          </a:ln>
        </p:spPr>
        <p:txBody>
          <a:bodyPr wrap="square">
            <a:spAutoFit/>
          </a:bodyPr>
          <a:lstStyle/>
          <a:p>
            <a:r>
              <a:rPr lang="en-US" altLang="zh-CN" sz="2000" dirty="0">
                <a:solidFill>
                  <a:srgbClr val="F8A662"/>
                </a:solidFill>
                <a:latin typeface="Times New Roman" pitchFamily="18" charset="0"/>
                <a:cs typeface="Times New Roman" pitchFamily="18" charset="0"/>
              </a:rPr>
              <a:t>Scene</a:t>
            </a:r>
          </a:p>
        </p:txBody>
      </p:sp>
      <p:grpSp>
        <p:nvGrpSpPr>
          <p:cNvPr id="7" name="Group 143"/>
          <p:cNvGrpSpPr/>
          <p:nvPr/>
        </p:nvGrpSpPr>
        <p:grpSpPr>
          <a:xfrm>
            <a:off x="3730483" y="2488797"/>
            <a:ext cx="596271" cy="619204"/>
            <a:chOff x="4164013" y="1081492"/>
            <a:chExt cx="660400" cy="685800"/>
          </a:xfrm>
        </p:grpSpPr>
        <p:sp>
          <p:nvSpPr>
            <p:cNvPr id="40" name="Oval 39"/>
            <p:cNvSpPr>
              <a:spLocks noChangeArrowheads="1"/>
            </p:cNvSpPr>
            <p:nvPr/>
          </p:nvSpPr>
          <p:spPr bwMode="auto">
            <a:xfrm>
              <a:off x="4316413" y="1081492"/>
              <a:ext cx="128587"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1" name="Oval 40"/>
            <p:cNvSpPr>
              <a:spLocks noChangeArrowheads="1"/>
            </p:cNvSpPr>
            <p:nvPr/>
          </p:nvSpPr>
          <p:spPr bwMode="auto">
            <a:xfrm>
              <a:off x="4392613" y="1575204"/>
              <a:ext cx="128587" cy="11588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2" name="Oval 41"/>
            <p:cNvSpPr>
              <a:spLocks noChangeArrowheads="1"/>
            </p:cNvSpPr>
            <p:nvPr/>
          </p:nvSpPr>
          <p:spPr bwMode="auto">
            <a:xfrm>
              <a:off x="4189413" y="1233892"/>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3" name="Oval 42"/>
            <p:cNvSpPr>
              <a:spLocks noChangeArrowheads="1"/>
            </p:cNvSpPr>
            <p:nvPr/>
          </p:nvSpPr>
          <p:spPr bwMode="auto">
            <a:xfrm>
              <a:off x="4545013" y="1157692"/>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5" name="Oval 44"/>
            <p:cNvSpPr>
              <a:spLocks noChangeArrowheads="1"/>
            </p:cNvSpPr>
            <p:nvPr/>
          </p:nvSpPr>
          <p:spPr bwMode="auto">
            <a:xfrm>
              <a:off x="4492625" y="1345017"/>
              <a:ext cx="128588"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7" name="Oval 46"/>
            <p:cNvSpPr>
              <a:spLocks noChangeArrowheads="1"/>
            </p:cNvSpPr>
            <p:nvPr/>
          </p:nvSpPr>
          <p:spPr bwMode="auto">
            <a:xfrm>
              <a:off x="4545013" y="1651404"/>
              <a:ext cx="128587" cy="115888"/>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8" name="Oval 47"/>
            <p:cNvSpPr>
              <a:spLocks noChangeArrowheads="1"/>
            </p:cNvSpPr>
            <p:nvPr/>
          </p:nvSpPr>
          <p:spPr bwMode="auto">
            <a:xfrm>
              <a:off x="4164013" y="1422804"/>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sp>
          <p:nvSpPr>
            <p:cNvPr id="49" name="Oval 48"/>
            <p:cNvSpPr>
              <a:spLocks noChangeArrowheads="1"/>
            </p:cNvSpPr>
            <p:nvPr/>
          </p:nvSpPr>
          <p:spPr bwMode="auto">
            <a:xfrm>
              <a:off x="4697413" y="1346604"/>
              <a:ext cx="127000" cy="1174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fontAlgn="auto">
                <a:spcBef>
                  <a:spcPts val="0"/>
                </a:spcBef>
                <a:spcAft>
                  <a:spcPts val="0"/>
                </a:spcAft>
                <a:defRPr/>
              </a:pPr>
              <a:endParaRPr lang="en-US">
                <a:solidFill>
                  <a:srgbClr val="F8A662"/>
                </a:solidFill>
                <a:latin typeface="Times New Roman" pitchFamily="18" charset="0"/>
                <a:cs typeface="Times New Roman" pitchFamily="18" charset="0"/>
              </a:endParaRPr>
            </a:p>
          </p:txBody>
        </p:sp>
      </p:grpSp>
      <p:grpSp>
        <p:nvGrpSpPr>
          <p:cNvPr id="8" name="Group 29"/>
          <p:cNvGrpSpPr>
            <a:grpSpLocks/>
          </p:cNvGrpSpPr>
          <p:nvPr/>
        </p:nvGrpSpPr>
        <p:grpSpPr bwMode="auto">
          <a:xfrm flipH="1" flipV="1">
            <a:off x="2447126" y="2724456"/>
            <a:ext cx="1502602" cy="1301800"/>
            <a:chOff x="1254" y="1184"/>
            <a:chExt cx="2472" cy="1350"/>
          </a:xfrm>
        </p:grpSpPr>
        <p:sp>
          <p:nvSpPr>
            <p:cNvPr id="24614"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15" name="Line 33"/>
            <p:cNvSpPr>
              <a:spLocks noChangeShapeType="1"/>
            </p:cNvSpPr>
            <p:nvPr/>
          </p:nvSpPr>
          <p:spPr bwMode="auto">
            <a:xfrm flipH="1">
              <a:off x="2528" y="1712"/>
              <a:ext cx="232" cy="128"/>
            </a:xfrm>
            <a:prstGeom prst="line">
              <a:avLst/>
            </a:prstGeom>
            <a:noFill/>
            <a:ln w="25400">
              <a:solidFill>
                <a:srgbClr val="FFCC66"/>
              </a:solidFill>
              <a:prstDash val="sysDot"/>
              <a:round/>
              <a:headEnd/>
              <a:tailEnd type="triangle" w="med" len="med"/>
            </a:ln>
          </p:spPr>
          <p:txBody>
            <a:bodyPr wrap="none" anchor="ctr"/>
            <a:lstStyle/>
            <a:p>
              <a:endParaRPr lang="en-US">
                <a:solidFill>
                  <a:srgbClr val="F8A662"/>
                </a:solidFill>
                <a:latin typeface="Times New Roman" pitchFamily="18" charset="0"/>
                <a:cs typeface="Times New Roman" pitchFamily="18" charset="0"/>
              </a:endParaRPr>
            </a:p>
          </p:txBody>
        </p:sp>
      </p:grpSp>
      <p:grpSp>
        <p:nvGrpSpPr>
          <p:cNvPr id="9" name="Group 29"/>
          <p:cNvGrpSpPr>
            <a:grpSpLocks/>
          </p:cNvGrpSpPr>
          <p:nvPr/>
        </p:nvGrpSpPr>
        <p:grpSpPr bwMode="auto">
          <a:xfrm flipH="1">
            <a:off x="3949726" y="2724457"/>
            <a:ext cx="2144337" cy="1381185"/>
            <a:chOff x="1254" y="1184"/>
            <a:chExt cx="2472" cy="1350"/>
          </a:xfrm>
        </p:grpSpPr>
        <p:sp>
          <p:nvSpPr>
            <p:cNvPr id="24612" name="Line 31"/>
            <p:cNvSpPr>
              <a:spLocks noChangeShapeType="1"/>
            </p:cNvSpPr>
            <p:nvPr/>
          </p:nvSpPr>
          <p:spPr bwMode="auto">
            <a:xfrm flipH="1">
              <a:off x="1254" y="1184"/>
              <a:ext cx="2472" cy="1350"/>
            </a:xfrm>
            <a:prstGeom prst="line">
              <a:avLst/>
            </a:prstGeom>
            <a:noFill/>
            <a:ln w="25400">
              <a:solidFill>
                <a:srgbClr val="FFCC66"/>
              </a:solidFill>
              <a:prstDash val="sysDot"/>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13" name="Line 33"/>
            <p:cNvSpPr>
              <a:spLocks noChangeShapeType="1"/>
            </p:cNvSpPr>
            <p:nvPr/>
          </p:nvSpPr>
          <p:spPr bwMode="auto">
            <a:xfrm flipH="1">
              <a:off x="2528" y="1712"/>
              <a:ext cx="232" cy="128"/>
            </a:xfrm>
            <a:prstGeom prst="line">
              <a:avLst/>
            </a:prstGeom>
            <a:noFill/>
            <a:ln w="25400">
              <a:solidFill>
                <a:srgbClr val="FFCC66"/>
              </a:solidFill>
              <a:prstDash val="sysDot"/>
              <a:round/>
              <a:headEnd/>
              <a:tailEnd type="triangle" w="med" len="med"/>
            </a:ln>
          </p:spPr>
          <p:txBody>
            <a:bodyPr wrap="none" anchor="ctr"/>
            <a:lstStyle/>
            <a:p>
              <a:endParaRPr lang="en-US">
                <a:solidFill>
                  <a:srgbClr val="F8A662"/>
                </a:solidFill>
                <a:latin typeface="Times New Roman" pitchFamily="18" charset="0"/>
                <a:cs typeface="Times New Roman" pitchFamily="18" charset="0"/>
              </a:endParaRPr>
            </a:p>
          </p:txBody>
        </p:sp>
      </p:grpSp>
      <p:sp>
        <p:nvSpPr>
          <p:cNvPr id="24604" name="Freeform 71"/>
          <p:cNvSpPr>
            <a:spLocks/>
          </p:cNvSpPr>
          <p:nvPr/>
        </p:nvSpPr>
        <p:spPr bwMode="auto">
          <a:xfrm rot="15893002">
            <a:off x="5291394" y="2509841"/>
            <a:ext cx="473003" cy="438603"/>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28575">
            <a:solidFill>
              <a:srgbClr val="FFFF99"/>
            </a:solid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24605" name="Freeform 26"/>
          <p:cNvSpPr>
            <a:spLocks/>
          </p:cNvSpPr>
          <p:nvPr/>
        </p:nvSpPr>
        <p:spPr bwMode="auto">
          <a:xfrm rot="18883618">
            <a:off x="5428502" y="3649136"/>
            <a:ext cx="1340175" cy="961774"/>
          </a:xfrm>
          <a:custGeom>
            <a:avLst/>
            <a:gdLst>
              <a:gd name="T0" fmla="*/ 2147483647 w 648"/>
              <a:gd name="T1" fmla="*/ 2147483647 h 435"/>
              <a:gd name="T2" fmla="*/ 2147483647 w 648"/>
              <a:gd name="T3" fmla="*/ 2147483647 h 435"/>
              <a:gd name="T4" fmla="*/ 2147483647 w 648"/>
              <a:gd name="T5" fmla="*/ 2147483647 h 435"/>
              <a:gd name="T6" fmla="*/ 0 w 648"/>
              <a:gd name="T7" fmla="*/ 2147483647 h 435"/>
              <a:gd name="T8" fmla="*/ 0 60000 65536"/>
              <a:gd name="T9" fmla="*/ 0 60000 65536"/>
              <a:gd name="T10" fmla="*/ 0 60000 65536"/>
              <a:gd name="T11" fmla="*/ 0 60000 65536"/>
              <a:gd name="T12" fmla="*/ 0 w 648"/>
              <a:gd name="T13" fmla="*/ 0 h 435"/>
              <a:gd name="T14" fmla="*/ 648 w 648"/>
              <a:gd name="T15" fmla="*/ 435 h 435"/>
            </a:gdLst>
            <a:ahLst/>
            <a:cxnLst>
              <a:cxn ang="T8">
                <a:pos x="T0" y="T1"/>
              </a:cxn>
              <a:cxn ang="T9">
                <a:pos x="T2" y="T3"/>
              </a:cxn>
              <a:cxn ang="T10">
                <a:pos x="T4" y="T5"/>
              </a:cxn>
              <a:cxn ang="T11">
                <a:pos x="T6" y="T7"/>
              </a:cxn>
            </a:cxnLst>
            <a:rect l="T12" t="T13" r="T14" b="T15"/>
            <a:pathLst>
              <a:path w="648" h="435">
                <a:moveTo>
                  <a:pt x="648" y="3"/>
                </a:moveTo>
                <a:cubicBezTo>
                  <a:pt x="547" y="1"/>
                  <a:pt x="446" y="0"/>
                  <a:pt x="378" y="57"/>
                </a:cubicBezTo>
                <a:cubicBezTo>
                  <a:pt x="310" y="114"/>
                  <a:pt x="303" y="282"/>
                  <a:pt x="240" y="345"/>
                </a:cubicBezTo>
                <a:cubicBezTo>
                  <a:pt x="177" y="408"/>
                  <a:pt x="40" y="420"/>
                  <a:pt x="0" y="435"/>
                </a:cubicBezTo>
              </a:path>
            </a:pathLst>
          </a:custGeom>
          <a:noFill/>
          <a:ln w="31750">
            <a:solidFill>
              <a:srgbClr val="FFFF99"/>
            </a:solidFill>
            <a:round/>
            <a:headEnd/>
            <a:tailEnd/>
          </a:ln>
        </p:spPr>
        <p:txBody>
          <a:bodyPr wrap="none" anchor="ctr"/>
          <a:lstStyle/>
          <a:p>
            <a:endParaRPr lang="en-US">
              <a:solidFill>
                <a:srgbClr val="F8A662"/>
              </a:solidFill>
              <a:latin typeface="Times New Roman" pitchFamily="18" charset="0"/>
              <a:cs typeface="Times New Roman" pitchFamily="18" charset="0"/>
            </a:endParaRPr>
          </a:p>
        </p:txBody>
      </p:sp>
      <p:sp>
        <p:nvSpPr>
          <p:cNvPr id="150" name="Text Box 5"/>
          <p:cNvSpPr txBox="1">
            <a:spLocks noChangeArrowheads="1"/>
          </p:cNvSpPr>
          <p:nvPr/>
        </p:nvSpPr>
        <p:spPr bwMode="auto">
          <a:xfrm>
            <a:off x="4860902" y="2057961"/>
            <a:ext cx="1871285" cy="396441"/>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Inter-reflections</a:t>
            </a:r>
          </a:p>
        </p:txBody>
      </p:sp>
      <p:sp>
        <p:nvSpPr>
          <p:cNvPr id="152" name="Text Box 5"/>
          <p:cNvSpPr txBox="1">
            <a:spLocks noChangeArrowheads="1"/>
          </p:cNvSpPr>
          <p:nvPr/>
        </p:nvSpPr>
        <p:spPr bwMode="auto">
          <a:xfrm>
            <a:off x="6095999" y="4100326"/>
            <a:ext cx="1709922" cy="707886"/>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Sub-surface scattering</a:t>
            </a:r>
          </a:p>
        </p:txBody>
      </p:sp>
      <p:sp>
        <p:nvSpPr>
          <p:cNvPr id="154" name="Text Box 5"/>
          <p:cNvSpPr txBox="1">
            <a:spLocks noChangeArrowheads="1"/>
          </p:cNvSpPr>
          <p:nvPr/>
        </p:nvSpPr>
        <p:spPr bwMode="auto">
          <a:xfrm>
            <a:off x="2280170" y="2057961"/>
            <a:ext cx="1502602" cy="707886"/>
          </a:xfrm>
          <a:prstGeom prst="rect">
            <a:avLst/>
          </a:prstGeom>
          <a:noFill/>
          <a:ln w="9525">
            <a:noFill/>
            <a:miter lim="800000"/>
            <a:headEnd/>
            <a:tailEnd/>
          </a:ln>
        </p:spPr>
        <p:txBody>
          <a:bodyPr wrap="square">
            <a:spAutoFit/>
          </a:bodyPr>
          <a:lstStyle/>
          <a:p>
            <a:pPr algn="ctr">
              <a:spcBef>
                <a:spcPct val="50000"/>
              </a:spcBef>
            </a:pPr>
            <a:r>
              <a:rPr lang="en-US" sz="2000" dirty="0">
                <a:solidFill>
                  <a:srgbClr val="F8A662"/>
                </a:solidFill>
                <a:latin typeface="Times New Roman" pitchFamily="18" charset="0"/>
                <a:cs typeface="Times New Roman" pitchFamily="18" charset="0"/>
              </a:rPr>
              <a:t>Volumetric Scattering</a:t>
            </a:r>
          </a:p>
        </p:txBody>
      </p:sp>
      <p:sp>
        <p:nvSpPr>
          <p:cNvPr id="92" name="Text Box 5"/>
          <p:cNvSpPr txBox="1">
            <a:spLocks noChangeArrowheads="1"/>
          </p:cNvSpPr>
          <p:nvPr/>
        </p:nvSpPr>
        <p:spPr bwMode="auto">
          <a:xfrm>
            <a:off x="2841350" y="4114566"/>
            <a:ext cx="2754771" cy="400110"/>
          </a:xfrm>
          <a:prstGeom prst="rect">
            <a:avLst/>
          </a:prstGeom>
          <a:noFill/>
          <a:ln w="9525">
            <a:noFill/>
            <a:miter lim="800000"/>
            <a:headEnd/>
            <a:tailEnd/>
          </a:ln>
        </p:spPr>
        <p:txBody>
          <a:bodyPr wrap="square">
            <a:spAutoFit/>
          </a:bodyPr>
          <a:lstStyle/>
          <a:p>
            <a:pPr algn="ctr">
              <a:spcBef>
                <a:spcPct val="50000"/>
              </a:spcBef>
            </a:pPr>
            <a:r>
              <a:rPr lang="en-US" sz="2000" dirty="0" smtClean="0">
                <a:solidFill>
                  <a:srgbClr val="F8A662"/>
                </a:solidFill>
                <a:latin typeface="Times New Roman" pitchFamily="18" charset="0"/>
                <a:cs typeface="Times New Roman" pitchFamily="18" charset="0"/>
              </a:rPr>
              <a:t>Direct Illumination</a:t>
            </a:r>
            <a:endParaRPr lang="en-US" sz="2000" dirty="0">
              <a:solidFill>
                <a:srgbClr val="F8A662"/>
              </a:solidFill>
              <a:latin typeface="Times New Roman" pitchFamily="18" charset="0"/>
              <a:cs typeface="Times New Roman" pitchFamily="18" charset="0"/>
            </a:endParaRPr>
          </a:p>
        </p:txBody>
      </p:sp>
      <p:sp>
        <p:nvSpPr>
          <p:cNvPr id="54" name="Rectangle 53"/>
          <p:cNvSpPr/>
          <p:nvPr/>
        </p:nvSpPr>
        <p:spPr bwMode="auto">
          <a:xfrm>
            <a:off x="2438400" y="4000614"/>
            <a:ext cx="3581400" cy="152400"/>
          </a:xfrm>
          <a:prstGeom prst="rect">
            <a:avLst/>
          </a:prstGeom>
          <a:solidFill>
            <a:srgbClr val="FFFF00">
              <a:alpha val="60000"/>
            </a:srgb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57" name="Rectangle 56"/>
          <p:cNvSpPr/>
          <p:nvPr/>
        </p:nvSpPr>
        <p:spPr bwMode="auto">
          <a:xfrm rot="20256439">
            <a:off x="2346651" y="3321146"/>
            <a:ext cx="3307701" cy="173030"/>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58" name="Rectangle 57"/>
          <p:cNvSpPr/>
          <p:nvPr/>
        </p:nvSpPr>
        <p:spPr bwMode="auto">
          <a:xfrm rot="4143834">
            <a:off x="4986960" y="3389881"/>
            <a:ext cx="1532279" cy="148051"/>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67" name="Rectangle 66"/>
          <p:cNvSpPr/>
          <p:nvPr/>
        </p:nvSpPr>
        <p:spPr bwMode="auto">
          <a:xfrm rot="20256439">
            <a:off x="2346649" y="3328729"/>
            <a:ext cx="3307701" cy="173030"/>
          </a:xfrm>
          <a:prstGeom prst="rect">
            <a:avLst/>
          </a:prstGeom>
          <a:solidFill>
            <a:srgbClr val="C00000">
              <a:alpha val="60000"/>
            </a:srgb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68" name="Rectangle 67"/>
          <p:cNvSpPr/>
          <p:nvPr/>
        </p:nvSpPr>
        <p:spPr bwMode="auto">
          <a:xfrm rot="4143834">
            <a:off x="4986958" y="3397464"/>
            <a:ext cx="1532279" cy="148051"/>
          </a:xfrm>
          <a:prstGeom prst="rect">
            <a:avLst/>
          </a:prstGeom>
          <a:solidFill>
            <a:srgbClr val="C00000">
              <a:alpha val="60000"/>
            </a:srgb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71" name="Rectangle 70"/>
          <p:cNvSpPr/>
          <p:nvPr/>
        </p:nvSpPr>
        <p:spPr bwMode="auto">
          <a:xfrm rot="21039307">
            <a:off x="2425479" y="3649280"/>
            <a:ext cx="3687847" cy="143152"/>
          </a:xfrm>
          <a:prstGeom prst="rect">
            <a:avLst/>
          </a:prstGeom>
          <a:solidFill>
            <a:srgbClr val="00B050">
              <a:alpha val="60000"/>
            </a:srgb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72" name="Rectangle 71"/>
          <p:cNvSpPr/>
          <p:nvPr/>
        </p:nvSpPr>
        <p:spPr bwMode="auto">
          <a:xfrm rot="1666120">
            <a:off x="5978461" y="3438028"/>
            <a:ext cx="575362" cy="187863"/>
          </a:xfrm>
          <a:prstGeom prst="rect">
            <a:avLst/>
          </a:prstGeom>
          <a:solidFill>
            <a:srgbClr val="00B050">
              <a:alpha val="60000"/>
            </a:srgb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73" name="Rectangle 72"/>
          <p:cNvSpPr/>
          <p:nvPr/>
        </p:nvSpPr>
        <p:spPr bwMode="auto">
          <a:xfrm rot="21060587">
            <a:off x="5954673" y="3945305"/>
            <a:ext cx="575362" cy="187863"/>
          </a:xfrm>
          <a:prstGeom prst="rect">
            <a:avLst/>
          </a:prstGeom>
          <a:solidFill>
            <a:srgbClr val="00B050">
              <a:alpha val="60000"/>
            </a:srgb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74" name="Rectangle 73"/>
          <p:cNvSpPr/>
          <p:nvPr/>
        </p:nvSpPr>
        <p:spPr bwMode="auto">
          <a:xfrm rot="6129781">
            <a:off x="6189283" y="3727587"/>
            <a:ext cx="575362" cy="187863"/>
          </a:xfrm>
          <a:prstGeom prst="rect">
            <a:avLst/>
          </a:prstGeom>
          <a:solidFill>
            <a:srgbClr val="00B050">
              <a:alpha val="60000"/>
            </a:srgb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75" name="Title 1"/>
          <p:cNvSpPr txBox="1">
            <a:spLocks/>
          </p:cNvSpPr>
          <p:nvPr/>
        </p:nvSpPr>
        <p:spPr>
          <a:xfrm>
            <a:off x="0" y="179388"/>
            <a:ext cx="9144000" cy="735012"/>
          </a:xfrm>
          <a:prstGeom prst="rect">
            <a:avLst/>
          </a:prstGeom>
        </p:spPr>
        <p:txBody>
          <a:bodyPr/>
          <a:lstStyle>
            <a:lvl1pPr algn="ctr" rtl="0" fontAlgn="base">
              <a:spcBef>
                <a:spcPct val="0"/>
              </a:spcBef>
              <a:spcAft>
                <a:spcPct val="0"/>
              </a:spcAft>
              <a:defRPr sz="3600">
                <a:solidFill>
                  <a:srgbClr val="FFFF66"/>
                </a:solidFill>
                <a:latin typeface="+mj-lt"/>
                <a:ea typeface="+mj-ea"/>
                <a:cs typeface="+mj-cs"/>
              </a:defRPr>
            </a:lvl1pPr>
            <a:lvl2pPr algn="ctr" rtl="0" fontAlgn="base">
              <a:spcBef>
                <a:spcPct val="0"/>
              </a:spcBef>
              <a:spcAft>
                <a:spcPct val="0"/>
              </a:spcAft>
              <a:defRPr sz="3600">
                <a:solidFill>
                  <a:srgbClr val="FFFF66"/>
                </a:solidFill>
                <a:latin typeface="Microsoft Sans Serif" pitchFamily="34" charset="0"/>
              </a:defRPr>
            </a:lvl2pPr>
            <a:lvl3pPr algn="ctr" rtl="0" fontAlgn="base">
              <a:spcBef>
                <a:spcPct val="0"/>
              </a:spcBef>
              <a:spcAft>
                <a:spcPct val="0"/>
              </a:spcAft>
              <a:defRPr sz="3600">
                <a:solidFill>
                  <a:srgbClr val="FFFF66"/>
                </a:solidFill>
                <a:latin typeface="Microsoft Sans Serif" pitchFamily="34" charset="0"/>
              </a:defRPr>
            </a:lvl3pPr>
            <a:lvl4pPr algn="ctr" rtl="0" fontAlgn="base">
              <a:spcBef>
                <a:spcPct val="0"/>
              </a:spcBef>
              <a:spcAft>
                <a:spcPct val="0"/>
              </a:spcAft>
              <a:defRPr sz="3600">
                <a:solidFill>
                  <a:srgbClr val="FFFF66"/>
                </a:solidFill>
                <a:latin typeface="Microsoft Sans Serif" pitchFamily="34" charset="0"/>
              </a:defRPr>
            </a:lvl4pPr>
            <a:lvl5pPr algn="ctr" rtl="0" fontAlgn="base">
              <a:spcBef>
                <a:spcPct val="0"/>
              </a:spcBef>
              <a:spcAft>
                <a:spcPct val="0"/>
              </a:spcAft>
              <a:defRPr sz="3600">
                <a:solidFill>
                  <a:srgbClr val="FFFF66"/>
                </a:solidFill>
                <a:latin typeface="Microsoft Sans Serif" pitchFamily="34" charset="0"/>
              </a:defRPr>
            </a:lvl5pPr>
            <a:lvl6pPr marL="457200" algn="ctr" rtl="0" fontAlgn="base">
              <a:spcBef>
                <a:spcPct val="0"/>
              </a:spcBef>
              <a:spcAft>
                <a:spcPct val="0"/>
              </a:spcAft>
              <a:defRPr sz="3600">
                <a:solidFill>
                  <a:srgbClr val="FFFF66"/>
                </a:solidFill>
                <a:latin typeface="Microsoft Sans Serif" pitchFamily="34" charset="0"/>
              </a:defRPr>
            </a:lvl6pPr>
            <a:lvl7pPr marL="914400" algn="ctr" rtl="0" fontAlgn="base">
              <a:spcBef>
                <a:spcPct val="0"/>
              </a:spcBef>
              <a:spcAft>
                <a:spcPct val="0"/>
              </a:spcAft>
              <a:defRPr sz="3600">
                <a:solidFill>
                  <a:srgbClr val="FFFF66"/>
                </a:solidFill>
                <a:latin typeface="Microsoft Sans Serif" pitchFamily="34" charset="0"/>
              </a:defRPr>
            </a:lvl7pPr>
            <a:lvl8pPr marL="1371600" algn="ctr" rtl="0" fontAlgn="base">
              <a:spcBef>
                <a:spcPct val="0"/>
              </a:spcBef>
              <a:spcAft>
                <a:spcPct val="0"/>
              </a:spcAft>
              <a:defRPr sz="3600">
                <a:solidFill>
                  <a:srgbClr val="FFFF66"/>
                </a:solidFill>
                <a:latin typeface="Microsoft Sans Serif" pitchFamily="34" charset="0"/>
              </a:defRPr>
            </a:lvl8pPr>
            <a:lvl9pPr marL="1828800" algn="ctr" rtl="0" fontAlgn="base">
              <a:spcBef>
                <a:spcPct val="0"/>
              </a:spcBef>
              <a:spcAft>
                <a:spcPct val="0"/>
              </a:spcAft>
              <a:defRPr sz="3600">
                <a:solidFill>
                  <a:srgbClr val="FFFF66"/>
                </a:solidFill>
                <a:latin typeface="Microsoft Sans Serif" pitchFamily="34" charset="0"/>
              </a:defRPr>
            </a:lvl9pPr>
          </a:lstStyle>
          <a:p>
            <a:r>
              <a:rPr lang="en-US" dirty="0" smtClean="0">
                <a:cs typeface="Times New Roman" pitchFamily="18" charset="0"/>
              </a:rPr>
              <a:t>Future Work: </a:t>
            </a:r>
            <a:br>
              <a:rPr lang="en-US" dirty="0" smtClean="0">
                <a:cs typeface="Times New Roman" pitchFamily="18" charset="0"/>
              </a:rPr>
            </a:br>
            <a:r>
              <a:rPr lang="en-US" dirty="0" smtClean="0">
                <a:cs typeface="Times New Roman" pitchFamily="18" charset="0"/>
              </a:rPr>
              <a:t>Decomposing Global Illumination</a:t>
            </a:r>
            <a:endParaRPr lang="en-US" dirty="0">
              <a:cs typeface="Times New Roman" pitchFamily="18" charset="0"/>
            </a:endParaRPr>
          </a:p>
        </p:txBody>
      </p:sp>
      <p:sp>
        <p:nvSpPr>
          <p:cNvPr id="59" name="Rectangle 58"/>
          <p:cNvSpPr/>
          <p:nvPr/>
        </p:nvSpPr>
        <p:spPr bwMode="auto">
          <a:xfrm rot="19143755">
            <a:off x="2248571" y="3258136"/>
            <a:ext cx="1979860" cy="159582"/>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
        <p:nvSpPr>
          <p:cNvPr id="60" name="Rectangle 59"/>
          <p:cNvSpPr/>
          <p:nvPr/>
        </p:nvSpPr>
        <p:spPr bwMode="auto">
          <a:xfrm rot="2000061">
            <a:off x="3717187" y="3295579"/>
            <a:ext cx="2483119" cy="190869"/>
          </a:xfrm>
          <a:prstGeom prst="rect">
            <a:avLst/>
          </a:prstGeom>
          <a:solidFill>
            <a:schemeClr val="accent1">
              <a:lumMod val="75000"/>
              <a:alpha val="60000"/>
            </a:schemeClr>
          </a:solidFill>
          <a:ln w="9525">
            <a:noFill/>
            <a:round/>
            <a:headEnd/>
            <a:tailEnd/>
          </a:ln>
        </p:spPr>
        <p:txBody>
          <a:bodyPr wrap="none" rtlCol="0" anchor="ctr"/>
          <a:lstStyle/>
          <a:p>
            <a:pPr algn="ctr"/>
            <a:endParaRPr lang="en-US">
              <a:solidFill>
                <a:srgbClr val="F8A662"/>
              </a:solidFill>
              <a:latin typeface="Times New Roman" pitchFamily="18" charset="0"/>
              <a:cs typeface="Times New Roman" pitchFamily="18" charset="0"/>
            </a:endParaRPr>
          </a:p>
        </p:txBody>
      </p:sp>
    </p:spTree>
    <p:extLst>
      <p:ext uri="{BB962C8B-B14F-4D97-AF65-F5344CB8AC3E}">
        <p14:creationId xmlns:p14="http://schemas.microsoft.com/office/powerpoint/2010/main" val="90416210"/>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27574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A theoretical lower bound</a:t>
            </a:r>
          </a:p>
          <a:p>
            <a:pPr lvl="1"/>
            <a:r>
              <a:rPr lang="en-US" i="1" dirty="0" smtClean="0">
                <a:solidFill>
                  <a:srgbClr val="FFFF00"/>
                </a:solidFill>
              </a:rPr>
              <a:t>N+1 </a:t>
            </a:r>
            <a:r>
              <a:rPr lang="en-US" dirty="0" smtClean="0"/>
              <a:t>images are needed for extracting the </a:t>
            </a:r>
            <a:r>
              <a:rPr lang="en-US" i="1" dirty="0" smtClean="0">
                <a:solidFill>
                  <a:srgbClr val="FFFF00"/>
                </a:solidFill>
              </a:rPr>
              <a:t>N</a:t>
            </a:r>
            <a:r>
              <a:rPr lang="en-US" dirty="0" smtClean="0"/>
              <a:t> direct illuminations for </a:t>
            </a:r>
            <a:r>
              <a:rPr lang="en-US" i="1" dirty="0" smtClean="0">
                <a:solidFill>
                  <a:srgbClr val="FFFF00"/>
                </a:solidFill>
              </a:rPr>
              <a:t>N</a:t>
            </a:r>
            <a:r>
              <a:rPr lang="en-US" dirty="0" smtClean="0"/>
              <a:t> light sources.</a:t>
            </a:r>
          </a:p>
          <a:p>
            <a:endParaRPr lang="en-US" dirty="0"/>
          </a:p>
          <a:p>
            <a:r>
              <a:rPr lang="en-US" dirty="0" smtClean="0"/>
              <a:t>An optimal </a:t>
            </a:r>
            <a:r>
              <a:rPr lang="en-US" i="1" dirty="0">
                <a:solidFill>
                  <a:srgbClr val="FFFF00"/>
                </a:solidFill>
              </a:rPr>
              <a:t>F</a:t>
            </a:r>
            <a:r>
              <a:rPr lang="en-US" i="1" dirty="0" smtClean="0">
                <a:solidFill>
                  <a:srgbClr val="FFFF00"/>
                </a:solidFill>
              </a:rPr>
              <a:t>requency Modulated </a:t>
            </a:r>
            <a:r>
              <a:rPr lang="en-US" i="1" dirty="0">
                <a:solidFill>
                  <a:srgbClr val="FFFF00"/>
                </a:solidFill>
              </a:rPr>
              <a:t>M</a:t>
            </a:r>
            <a:r>
              <a:rPr lang="en-US" i="1" dirty="0" smtClean="0">
                <a:solidFill>
                  <a:srgbClr val="FFFF00"/>
                </a:solidFill>
              </a:rPr>
              <a:t>ultiplexing</a:t>
            </a:r>
            <a:r>
              <a:rPr lang="en-US" dirty="0" smtClean="0"/>
              <a:t> scheme</a:t>
            </a:r>
          </a:p>
          <a:p>
            <a:pPr lvl="1"/>
            <a:r>
              <a:rPr lang="en-US" i="1" dirty="0" smtClean="0">
                <a:solidFill>
                  <a:srgbClr val="FFFF00"/>
                </a:solidFill>
              </a:rPr>
              <a:t>2N+1</a:t>
            </a:r>
            <a:r>
              <a:rPr lang="en-US" dirty="0" smtClean="0"/>
              <a:t> images are sufficient </a:t>
            </a:r>
            <a:r>
              <a:rPr lang="en-US" dirty="0"/>
              <a:t>for extracting the </a:t>
            </a:r>
            <a:r>
              <a:rPr lang="en-US" i="1" dirty="0">
                <a:solidFill>
                  <a:srgbClr val="FFFF00"/>
                </a:solidFill>
              </a:rPr>
              <a:t>N</a:t>
            </a:r>
            <a:r>
              <a:rPr lang="en-US" dirty="0"/>
              <a:t> direct illuminations </a:t>
            </a:r>
            <a:r>
              <a:rPr lang="en-US" dirty="0" smtClean="0"/>
              <a:t>for </a:t>
            </a:r>
            <a:r>
              <a:rPr lang="en-US" i="1" dirty="0" smtClean="0">
                <a:solidFill>
                  <a:srgbClr val="FFFF00"/>
                </a:solidFill>
              </a:rPr>
              <a:t>N</a:t>
            </a:r>
            <a:r>
              <a:rPr lang="en-US" dirty="0" smtClean="0"/>
              <a:t> light sources</a:t>
            </a:r>
          </a:p>
          <a:p>
            <a:endParaRPr lang="en-US" dirty="0"/>
          </a:p>
          <a:p>
            <a:r>
              <a:rPr lang="en-US" dirty="0" smtClean="0"/>
              <a:t>SNR analysis of illumination multiplexing in the presence of global illumination </a:t>
            </a:r>
          </a:p>
          <a:p>
            <a:pPr lvl="1"/>
            <a:r>
              <a:rPr lang="en-US" i="1" dirty="0" err="1" smtClean="0">
                <a:solidFill>
                  <a:srgbClr val="FFFF00"/>
                </a:solidFill>
              </a:rPr>
              <a:t>sqrt</a:t>
            </a:r>
            <a:r>
              <a:rPr lang="en-US" i="1" dirty="0" smtClean="0">
                <a:solidFill>
                  <a:srgbClr val="FFFF00"/>
                </a:solidFill>
              </a:rPr>
              <a:t>(N)</a:t>
            </a:r>
            <a:r>
              <a:rPr lang="en-US" i="1" dirty="0" smtClean="0"/>
              <a:t> </a:t>
            </a:r>
            <a:r>
              <a:rPr lang="en-US" dirty="0" smtClean="0"/>
              <a:t>SNR gain if read noise dominates</a:t>
            </a:r>
          </a:p>
          <a:p>
            <a:pPr lvl="1"/>
            <a:r>
              <a:rPr lang="en-US" i="1" dirty="0" smtClean="0">
                <a:solidFill>
                  <a:srgbClr val="FFFF00"/>
                </a:solidFill>
              </a:rPr>
              <a:t>2/3 </a:t>
            </a:r>
            <a:r>
              <a:rPr lang="en-US" dirty="0" smtClean="0"/>
              <a:t>SNR gain if photon noise dominates</a:t>
            </a:r>
          </a:p>
          <a:p>
            <a:pPr marL="0" indent="0">
              <a:buNone/>
            </a:pPr>
            <a:r>
              <a:rPr lang="en-US" dirty="0" smtClean="0"/>
              <a:t> </a:t>
            </a:r>
          </a:p>
        </p:txBody>
      </p:sp>
    </p:spTree>
    <p:extLst>
      <p:ext uri="{BB962C8B-B14F-4D97-AF65-F5344CB8AC3E}">
        <p14:creationId xmlns:p14="http://schemas.microsoft.com/office/powerpoint/2010/main" val="28733207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&amp; Future Work</a:t>
            </a:r>
            <a:endParaRPr lang="en-US" dirty="0"/>
          </a:p>
        </p:txBody>
      </p:sp>
      <p:sp>
        <p:nvSpPr>
          <p:cNvPr id="3" name="Content Placeholder 2"/>
          <p:cNvSpPr>
            <a:spLocks noGrp="1"/>
          </p:cNvSpPr>
          <p:nvPr>
            <p:ph idx="1"/>
          </p:nvPr>
        </p:nvSpPr>
        <p:spPr/>
        <p:txBody>
          <a:bodyPr/>
          <a:lstStyle/>
          <a:p>
            <a:r>
              <a:rPr lang="en-US" dirty="0" smtClean="0"/>
              <a:t>Only direct illumination components are extracted.</a:t>
            </a:r>
          </a:p>
          <a:p>
            <a:endParaRPr lang="en-US" dirty="0"/>
          </a:p>
          <a:p>
            <a:r>
              <a:rPr lang="en-US" dirty="0" smtClean="0"/>
              <a:t>The use of the recovered phase maps.</a:t>
            </a:r>
          </a:p>
          <a:p>
            <a:endParaRPr lang="en-US" dirty="0"/>
          </a:p>
          <a:p>
            <a:r>
              <a:rPr lang="en-US" dirty="0" smtClean="0"/>
              <a:t>What is the minimal number of images required, for different types of scenes?</a:t>
            </a:r>
          </a:p>
          <a:p>
            <a:pPr marL="0" indent="0">
              <a:buNone/>
            </a:pPr>
            <a:endParaRPr lang="en-US" dirty="0"/>
          </a:p>
        </p:txBody>
      </p:sp>
    </p:spTree>
    <p:extLst>
      <p:ext uri="{BB962C8B-B14F-4D97-AF65-F5344CB8AC3E}">
        <p14:creationId xmlns:p14="http://schemas.microsoft.com/office/powerpoint/2010/main" val="287393369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Conventional </a:t>
            </a:r>
            <a:r>
              <a:rPr lang="en-US" dirty="0" err="1" smtClean="0"/>
              <a:t>Hadamard</a:t>
            </a:r>
            <a:r>
              <a:rPr lang="en-US" dirty="0" smtClean="0"/>
              <a:t> Multiplexing for Direct/Global Separation</a:t>
            </a:r>
            <a:endParaRPr lang="en-US" dirty="0"/>
          </a:p>
        </p:txBody>
      </p:sp>
      <p:pic>
        <p:nvPicPr>
          <p:cNvPr id="4" name="Picture 3"/>
          <p:cNvPicPr>
            <a:picLocks noChangeAspect="1"/>
          </p:cNvPicPr>
          <p:nvPr/>
        </p:nvPicPr>
        <p:blipFill>
          <a:blip r:embed="rId2"/>
          <a:stretch>
            <a:fillRect/>
          </a:stretch>
        </p:blipFill>
        <p:spPr>
          <a:xfrm>
            <a:off x="762000" y="1371600"/>
            <a:ext cx="7618403" cy="5137039"/>
          </a:xfrm>
          <a:prstGeom prst="rect">
            <a:avLst/>
          </a:prstGeom>
        </p:spPr>
      </p:pic>
    </p:spTree>
    <p:extLst>
      <p:ext uri="{BB962C8B-B14F-4D97-AF65-F5344CB8AC3E}">
        <p14:creationId xmlns:p14="http://schemas.microsoft.com/office/powerpoint/2010/main" val="354079473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Comparison</a:t>
            </a:r>
            <a:endParaRPr lang="en-US" dirty="0"/>
          </a:p>
        </p:txBody>
      </p:sp>
      <p:sp>
        <p:nvSpPr>
          <p:cNvPr id="3" name="Content Placeholder 2"/>
          <p:cNvSpPr>
            <a:spLocks noGrp="1"/>
          </p:cNvSpPr>
          <p:nvPr>
            <p:ph idx="1"/>
          </p:nvPr>
        </p:nvSpPr>
        <p:spPr>
          <a:xfrm>
            <a:off x="457200" y="1277939"/>
            <a:ext cx="8229600" cy="931862"/>
          </a:xfrm>
        </p:spPr>
        <p:txBody>
          <a:bodyPr/>
          <a:lstStyle/>
          <a:p>
            <a:r>
              <a:rPr lang="en-US" dirty="0" smtClean="0"/>
              <a:t>Frequency modulated multiplexing needs fewer images while provide a better estimate for direct illumination.</a:t>
            </a:r>
            <a:endParaRPr lang="en-US" dirty="0"/>
          </a:p>
        </p:txBody>
      </p:sp>
      <p:pic>
        <p:nvPicPr>
          <p:cNvPr id="4" name="Picture 3"/>
          <p:cNvPicPr>
            <a:picLocks noChangeAspect="1"/>
          </p:cNvPicPr>
          <p:nvPr/>
        </p:nvPicPr>
        <p:blipFill>
          <a:blip r:embed="rId2"/>
          <a:stretch>
            <a:fillRect/>
          </a:stretch>
        </p:blipFill>
        <p:spPr>
          <a:xfrm>
            <a:off x="668215" y="2514600"/>
            <a:ext cx="8001000" cy="3415192"/>
          </a:xfrm>
          <a:prstGeom prst="rect">
            <a:avLst/>
          </a:prstGeom>
        </p:spPr>
      </p:pic>
    </p:spTree>
    <p:extLst>
      <p:ext uri="{BB962C8B-B14F-4D97-AF65-F5344CB8AC3E}">
        <p14:creationId xmlns:p14="http://schemas.microsoft.com/office/powerpoint/2010/main" val="28196565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4643438" y="2254250"/>
            <a:ext cx="1344612" cy="3375025"/>
          </a:xfrm>
          <a:custGeom>
            <a:avLst/>
            <a:gdLst>
              <a:gd name="T0" fmla="*/ 237 w 692"/>
              <a:gd name="T1" fmla="*/ 0 h 1736"/>
              <a:gd name="T2" fmla="*/ 515 w 692"/>
              <a:gd name="T3" fmla="*/ 185 h 1736"/>
              <a:gd name="T4" fmla="*/ 680 w 692"/>
              <a:gd name="T5" fmla="*/ 400 h 1736"/>
              <a:gd name="T6" fmla="*/ 587 w 692"/>
              <a:gd name="T7" fmla="*/ 626 h 1736"/>
              <a:gd name="T8" fmla="*/ 283 w 692"/>
              <a:gd name="T9" fmla="*/ 895 h 1736"/>
              <a:gd name="T10" fmla="*/ 71 w 692"/>
              <a:gd name="T11" fmla="*/ 1122 h 1736"/>
              <a:gd name="T12" fmla="*/ 0 w 692"/>
              <a:gd name="T13" fmla="*/ 1304 h 1736"/>
              <a:gd name="T14" fmla="*/ 72 w 692"/>
              <a:gd name="T15" fmla="*/ 1512 h 1736"/>
              <a:gd name="T16" fmla="*/ 340 w 692"/>
              <a:gd name="T17"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1736">
                <a:moveTo>
                  <a:pt x="237" y="0"/>
                </a:moveTo>
                <a:cubicBezTo>
                  <a:pt x="339" y="59"/>
                  <a:pt x="441" y="118"/>
                  <a:pt x="515" y="185"/>
                </a:cubicBezTo>
                <a:cubicBezTo>
                  <a:pt x="589" y="251"/>
                  <a:pt x="668" y="326"/>
                  <a:pt x="680" y="400"/>
                </a:cubicBezTo>
                <a:cubicBezTo>
                  <a:pt x="692" y="474"/>
                  <a:pt x="653" y="544"/>
                  <a:pt x="587" y="626"/>
                </a:cubicBezTo>
                <a:cubicBezTo>
                  <a:pt x="521" y="708"/>
                  <a:pt x="369" y="812"/>
                  <a:pt x="283" y="895"/>
                </a:cubicBezTo>
                <a:cubicBezTo>
                  <a:pt x="197" y="978"/>
                  <a:pt x="118" y="1054"/>
                  <a:pt x="71" y="1122"/>
                </a:cubicBezTo>
                <a:cubicBezTo>
                  <a:pt x="24" y="1190"/>
                  <a:pt x="0" y="1239"/>
                  <a:pt x="0" y="1304"/>
                </a:cubicBezTo>
                <a:cubicBezTo>
                  <a:pt x="0" y="1369"/>
                  <a:pt x="15" y="1440"/>
                  <a:pt x="72" y="1512"/>
                </a:cubicBezTo>
                <a:cubicBezTo>
                  <a:pt x="129" y="1584"/>
                  <a:pt x="284" y="1689"/>
                  <a:pt x="340" y="1736"/>
                </a:cubicBezTo>
              </a:path>
            </a:pathLst>
          </a:custGeom>
          <a:noFill/>
          <a:ln w="28575"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7411" name="Group 3"/>
          <p:cNvGrpSpPr>
            <a:grpSpLocks/>
          </p:cNvGrpSpPr>
          <p:nvPr/>
        </p:nvGrpSpPr>
        <p:grpSpPr bwMode="auto">
          <a:xfrm rot="4284781">
            <a:off x="1062037" y="4640263"/>
            <a:ext cx="411163" cy="839788"/>
            <a:chOff x="2032" y="3078"/>
            <a:chExt cx="275" cy="563"/>
          </a:xfrm>
        </p:grpSpPr>
        <p:sp>
          <p:nvSpPr>
            <p:cNvPr id="17412" name="Rectangle 4"/>
            <p:cNvSpPr>
              <a:spLocks noChangeArrowheads="1"/>
            </p:cNvSpPr>
            <p:nvPr/>
          </p:nvSpPr>
          <p:spPr bwMode="auto">
            <a:xfrm>
              <a:off x="2052" y="3317"/>
              <a:ext cx="239" cy="324"/>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3" name="AutoShape 5"/>
            <p:cNvSpPr>
              <a:spLocks noChangeArrowheads="1"/>
            </p:cNvSpPr>
            <p:nvPr/>
          </p:nvSpPr>
          <p:spPr bwMode="auto">
            <a:xfrm>
              <a:off x="2032" y="3078"/>
              <a:ext cx="275" cy="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14" name="Text Box 6"/>
          <p:cNvSpPr txBox="1">
            <a:spLocks noChangeArrowheads="1"/>
          </p:cNvSpPr>
          <p:nvPr/>
        </p:nvSpPr>
        <p:spPr bwMode="auto">
          <a:xfrm>
            <a:off x="309563" y="24892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source</a:t>
            </a:r>
          </a:p>
        </p:txBody>
      </p:sp>
      <p:sp>
        <p:nvSpPr>
          <p:cNvPr id="17415" name="Text Box 7"/>
          <p:cNvSpPr txBox="1">
            <a:spLocks noChangeArrowheads="1"/>
          </p:cNvSpPr>
          <p:nvPr/>
        </p:nvSpPr>
        <p:spPr bwMode="auto">
          <a:xfrm>
            <a:off x="4664075" y="1811338"/>
            <a:ext cx="9906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surface</a:t>
            </a:r>
          </a:p>
        </p:txBody>
      </p:sp>
      <p:sp>
        <p:nvSpPr>
          <p:cNvPr id="17416" name="AutoShape 8"/>
          <p:cNvSpPr>
            <a:spLocks noChangeArrowheads="1"/>
          </p:cNvSpPr>
          <p:nvPr/>
        </p:nvSpPr>
        <p:spPr bwMode="auto">
          <a:xfrm rot="5400000">
            <a:off x="646113" y="3017838"/>
            <a:ext cx="398462" cy="398462"/>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7" name="Text Box 9"/>
          <p:cNvSpPr txBox="1">
            <a:spLocks noChangeArrowheads="1"/>
          </p:cNvSpPr>
          <p:nvPr/>
        </p:nvSpPr>
        <p:spPr bwMode="auto">
          <a:xfrm>
            <a:off x="4659313" y="4484688"/>
            <a:ext cx="338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Palatino Linotype" charset="0"/>
              </a:rPr>
              <a:t>P</a:t>
            </a:r>
          </a:p>
        </p:txBody>
      </p:sp>
      <p:sp>
        <p:nvSpPr>
          <p:cNvPr id="17418" name="Oval 10"/>
          <p:cNvSpPr>
            <a:spLocks noChangeArrowheads="1"/>
          </p:cNvSpPr>
          <p:nvPr/>
        </p:nvSpPr>
        <p:spPr bwMode="auto">
          <a:xfrm>
            <a:off x="4722813" y="4414838"/>
            <a:ext cx="77787" cy="77787"/>
          </a:xfrm>
          <a:prstGeom prst="ellipse">
            <a:avLst/>
          </a:prstGeom>
          <a:solidFill>
            <a:srgbClr val="FFFF8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9" name="Text Box 11"/>
          <p:cNvSpPr txBox="1">
            <a:spLocks noChangeArrowheads="1"/>
          </p:cNvSpPr>
          <p:nvPr/>
        </p:nvSpPr>
        <p:spPr bwMode="auto">
          <a:xfrm>
            <a:off x="1708150" y="238125"/>
            <a:ext cx="6196929"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FFFF66"/>
                </a:solidFill>
                <a:latin typeface="+mj-lt"/>
                <a:ea typeface="+mj-ea"/>
                <a:cs typeface="+mj-cs"/>
              </a:rPr>
              <a:t>Direct</a:t>
            </a:r>
            <a:r>
              <a:rPr lang="en-US" sz="3200" dirty="0">
                <a:solidFill>
                  <a:srgbClr val="FF9900"/>
                </a:solidFill>
                <a:latin typeface="Palatino Linotype" charset="0"/>
              </a:rPr>
              <a:t> </a:t>
            </a:r>
            <a:r>
              <a:rPr lang="en-US" sz="3600" dirty="0">
                <a:solidFill>
                  <a:srgbClr val="FFFF66"/>
                </a:solidFill>
                <a:latin typeface="+mj-lt"/>
                <a:ea typeface="+mj-ea"/>
                <a:cs typeface="+mj-cs"/>
              </a:rPr>
              <a:t>and Global Illumination</a:t>
            </a:r>
          </a:p>
        </p:txBody>
      </p:sp>
      <p:grpSp>
        <p:nvGrpSpPr>
          <p:cNvPr id="17421" name="Group 13"/>
          <p:cNvGrpSpPr>
            <a:grpSpLocks/>
          </p:cNvGrpSpPr>
          <p:nvPr/>
        </p:nvGrpSpPr>
        <p:grpSpPr bwMode="auto">
          <a:xfrm>
            <a:off x="923925" y="1562100"/>
            <a:ext cx="6867525" cy="3402013"/>
            <a:chOff x="582" y="984"/>
            <a:chExt cx="4326" cy="2143"/>
          </a:xfrm>
        </p:grpSpPr>
        <p:grpSp>
          <p:nvGrpSpPr>
            <p:cNvPr id="17422" name="Group 14"/>
            <p:cNvGrpSpPr>
              <a:grpSpLocks/>
            </p:cNvGrpSpPr>
            <p:nvPr/>
          </p:nvGrpSpPr>
          <p:grpSpPr bwMode="auto">
            <a:xfrm>
              <a:off x="582" y="984"/>
              <a:ext cx="2415" cy="2143"/>
              <a:chOff x="1509" y="984"/>
              <a:chExt cx="2415" cy="2143"/>
            </a:xfrm>
          </p:grpSpPr>
          <p:sp>
            <p:nvSpPr>
              <p:cNvPr id="17423" name="Line 15"/>
              <p:cNvSpPr>
                <a:spLocks noChangeShapeType="1"/>
              </p:cNvSpPr>
              <p:nvPr/>
            </p:nvSpPr>
            <p:spPr bwMode="auto">
              <a:xfrm rot="5400000" flipV="1">
                <a:off x="2335" y="1215"/>
                <a:ext cx="764" cy="2415"/>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4" name="Line 16"/>
              <p:cNvSpPr>
                <a:spLocks noChangeShapeType="1"/>
              </p:cNvSpPr>
              <p:nvPr/>
            </p:nvSpPr>
            <p:spPr bwMode="auto">
              <a:xfrm rot="5400000">
                <a:off x="2788" y="2005"/>
                <a:ext cx="328" cy="1916"/>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5" name="Text Box 17"/>
              <p:cNvSpPr txBox="1">
                <a:spLocks noChangeArrowheads="1"/>
              </p:cNvSpPr>
              <p:nvPr/>
            </p:nvSpPr>
            <p:spPr bwMode="auto">
              <a:xfrm>
                <a:off x="2879" y="2487"/>
                <a:ext cx="23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FFCC00"/>
                    </a:solidFill>
                    <a:latin typeface="Palatino Linotype" charset="0"/>
                  </a:rPr>
                  <a:t>A</a:t>
                </a:r>
              </a:p>
            </p:txBody>
          </p:sp>
          <p:sp>
            <p:nvSpPr>
              <p:cNvPr id="17426" name="Text Box 18"/>
              <p:cNvSpPr txBox="1">
                <a:spLocks noChangeArrowheads="1"/>
              </p:cNvSpPr>
              <p:nvPr/>
            </p:nvSpPr>
            <p:spPr bwMode="auto">
              <a:xfrm rot="5400000">
                <a:off x="1510" y="1109"/>
                <a:ext cx="307"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spAutoFit/>
              </a:bodyPr>
              <a:lstStyle/>
              <a:p>
                <a:endParaRPr lang="en-US" sz="2000">
                  <a:solidFill>
                    <a:srgbClr val="FFFF99"/>
                  </a:solidFill>
                  <a:latin typeface="Palatino Linotype" charset="0"/>
                </a:endParaRPr>
              </a:p>
            </p:txBody>
          </p:sp>
          <p:sp>
            <p:nvSpPr>
              <p:cNvPr id="17427" name="Line 19"/>
              <p:cNvSpPr>
                <a:spLocks noChangeShapeType="1"/>
              </p:cNvSpPr>
              <p:nvPr/>
            </p:nvSpPr>
            <p:spPr bwMode="auto">
              <a:xfrm rot="5400000" flipV="1">
                <a:off x="3002" y="2488"/>
                <a:ext cx="20" cy="54"/>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8" name="Line 20"/>
              <p:cNvSpPr>
                <a:spLocks noChangeShapeType="1"/>
              </p:cNvSpPr>
              <p:nvPr/>
            </p:nvSpPr>
            <p:spPr bwMode="auto">
              <a:xfrm rot="5400000">
                <a:off x="3034" y="2926"/>
                <a:ext cx="10" cy="40"/>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29" name="Text Box 21"/>
            <p:cNvSpPr txBox="1">
              <a:spLocks noChangeArrowheads="1"/>
            </p:cNvSpPr>
            <p:nvPr/>
          </p:nvSpPr>
          <p:spPr bwMode="auto">
            <a:xfrm>
              <a:off x="4114" y="2813"/>
              <a:ext cx="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CC00"/>
                  </a:solidFill>
                  <a:latin typeface="Palatino Linotype" charset="0"/>
                </a:rPr>
                <a:t>A : Direct</a:t>
              </a:r>
            </a:p>
          </p:txBody>
        </p:sp>
      </p:grpSp>
      <p:pic>
        <p:nvPicPr>
          <p:cNvPr id="17430" name="Picture 22" descr="interref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088" y="1470025"/>
            <a:ext cx="2227262" cy="2227263"/>
          </a:xfrm>
          <a:prstGeom prst="rect">
            <a:avLst/>
          </a:prstGeom>
          <a:noFill/>
          <a:extLst>
            <a:ext uri="{909E8E84-426E-40dd-AFC4-6F175D3DCCD1}">
              <a14:hiddenFill xmlns:a14="http://schemas.microsoft.com/office/drawing/2010/main">
                <a:solidFill>
                  <a:srgbClr val="FFFFFF"/>
                </a:solidFill>
              </a14:hiddenFill>
            </a:ext>
          </a:extLst>
        </p:spPr>
      </p:pic>
      <p:grpSp>
        <p:nvGrpSpPr>
          <p:cNvPr id="17431" name="Group 23"/>
          <p:cNvGrpSpPr>
            <a:grpSpLocks/>
          </p:cNvGrpSpPr>
          <p:nvPr/>
        </p:nvGrpSpPr>
        <p:grpSpPr bwMode="auto">
          <a:xfrm>
            <a:off x="854075" y="2444750"/>
            <a:ext cx="7742238" cy="2889251"/>
            <a:chOff x="538" y="1540"/>
            <a:chExt cx="4877" cy="1820"/>
          </a:xfrm>
        </p:grpSpPr>
        <p:grpSp>
          <p:nvGrpSpPr>
            <p:cNvPr id="17432" name="Group 24"/>
            <p:cNvGrpSpPr>
              <a:grpSpLocks/>
            </p:cNvGrpSpPr>
            <p:nvPr/>
          </p:nvGrpSpPr>
          <p:grpSpPr bwMode="auto">
            <a:xfrm>
              <a:off x="538" y="1540"/>
              <a:ext cx="2919" cy="1269"/>
              <a:chOff x="1465" y="1540"/>
              <a:chExt cx="2919" cy="1269"/>
            </a:xfrm>
          </p:grpSpPr>
          <p:sp>
            <p:nvSpPr>
              <p:cNvPr id="17433" name="Line 25"/>
              <p:cNvSpPr>
                <a:spLocks noChangeShapeType="1"/>
              </p:cNvSpPr>
              <p:nvPr/>
            </p:nvSpPr>
            <p:spPr bwMode="auto">
              <a:xfrm rot="5400000" flipH="1" flipV="1">
                <a:off x="2658" y="349"/>
                <a:ext cx="488" cy="2874"/>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34" name="Line 26"/>
              <p:cNvSpPr>
                <a:spLocks noChangeShapeType="1"/>
              </p:cNvSpPr>
              <p:nvPr/>
            </p:nvSpPr>
            <p:spPr bwMode="auto">
              <a:xfrm rot="5400000">
                <a:off x="3496" y="1964"/>
                <a:ext cx="1269" cy="421"/>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35" name="Text Box 27"/>
              <p:cNvSpPr txBox="1">
                <a:spLocks noChangeArrowheads="1"/>
              </p:cNvSpPr>
              <p:nvPr/>
            </p:nvSpPr>
            <p:spPr bwMode="auto">
              <a:xfrm>
                <a:off x="4153" y="1925"/>
                <a:ext cx="2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B</a:t>
                </a:r>
              </a:p>
            </p:txBody>
          </p:sp>
          <p:sp>
            <p:nvSpPr>
              <p:cNvPr id="17436" name="Line 28"/>
              <p:cNvSpPr>
                <a:spLocks noChangeShapeType="1"/>
              </p:cNvSpPr>
              <p:nvPr/>
            </p:nvSpPr>
            <p:spPr bwMode="auto">
              <a:xfrm rot="5400000">
                <a:off x="4141" y="2068"/>
                <a:ext cx="44" cy="1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37" name="Text Box 29"/>
            <p:cNvSpPr txBox="1">
              <a:spLocks noChangeArrowheads="1"/>
            </p:cNvSpPr>
            <p:nvPr/>
          </p:nvSpPr>
          <p:spPr bwMode="auto">
            <a:xfrm>
              <a:off x="4128" y="3110"/>
              <a:ext cx="1287" cy="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B : </a:t>
              </a:r>
              <a:r>
                <a:rPr lang="en-US" sz="2000" dirty="0" err="1">
                  <a:solidFill>
                    <a:srgbClr val="FF6600"/>
                  </a:solidFill>
                  <a:latin typeface="Palatino Linotype" charset="0"/>
                </a:rPr>
                <a:t>Interrelection</a:t>
              </a:r>
              <a:endParaRPr lang="en-US" sz="2000" dirty="0">
                <a:solidFill>
                  <a:srgbClr val="FF6600"/>
                </a:solidFill>
                <a:latin typeface="Palatino Linotype" charset="0"/>
              </a:endParaRPr>
            </a:p>
          </p:txBody>
        </p:sp>
      </p:grpSp>
      <p:grpSp>
        <p:nvGrpSpPr>
          <p:cNvPr id="17438" name="Group 30"/>
          <p:cNvGrpSpPr>
            <a:grpSpLocks/>
          </p:cNvGrpSpPr>
          <p:nvPr/>
        </p:nvGrpSpPr>
        <p:grpSpPr bwMode="auto">
          <a:xfrm>
            <a:off x="919163" y="1470025"/>
            <a:ext cx="7723187" cy="4264026"/>
            <a:chOff x="579" y="926"/>
            <a:chExt cx="4865" cy="2686"/>
          </a:xfrm>
        </p:grpSpPr>
        <p:pic>
          <p:nvPicPr>
            <p:cNvPr id="17439" name="Picture 31" descr="baby_s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 y="926"/>
              <a:ext cx="1403" cy="1403"/>
            </a:xfrm>
            <a:prstGeom prst="rect">
              <a:avLst/>
            </a:prstGeom>
            <a:noFill/>
            <a:extLst>
              <a:ext uri="{909E8E84-426E-40dd-AFC4-6F175D3DCCD1}">
                <a14:hiddenFill xmlns:a14="http://schemas.microsoft.com/office/drawing/2010/main">
                  <a:solidFill>
                    <a:srgbClr val="FFFFFF"/>
                  </a:solidFill>
                </a14:hiddenFill>
              </a:ext>
            </a:extLst>
          </p:spPr>
        </p:pic>
        <p:grpSp>
          <p:nvGrpSpPr>
            <p:cNvPr id="17440" name="Group 32"/>
            <p:cNvGrpSpPr>
              <a:grpSpLocks/>
            </p:cNvGrpSpPr>
            <p:nvPr/>
          </p:nvGrpSpPr>
          <p:grpSpPr bwMode="auto">
            <a:xfrm>
              <a:off x="579" y="2032"/>
              <a:ext cx="2883" cy="937"/>
              <a:chOff x="1506" y="2032"/>
              <a:chExt cx="2883" cy="937"/>
            </a:xfrm>
          </p:grpSpPr>
          <p:sp>
            <p:nvSpPr>
              <p:cNvPr id="17441" name="Line 33"/>
              <p:cNvSpPr>
                <a:spLocks noChangeShapeType="1"/>
              </p:cNvSpPr>
              <p:nvPr/>
            </p:nvSpPr>
            <p:spPr bwMode="auto">
              <a:xfrm rot="5400000" flipV="1">
                <a:off x="2558" y="980"/>
                <a:ext cx="529" cy="2633"/>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42" name="Freeform 34"/>
              <p:cNvSpPr>
                <a:spLocks/>
              </p:cNvSpPr>
              <p:nvPr/>
            </p:nvSpPr>
            <p:spPr bwMode="auto">
              <a:xfrm rot="5400000">
                <a:off x="3934" y="2538"/>
                <a:ext cx="299" cy="356"/>
              </a:xfrm>
              <a:custGeom>
                <a:avLst/>
                <a:gdLst>
                  <a:gd name="T0" fmla="*/ 0 w 166"/>
                  <a:gd name="T1" fmla="*/ 56 h 185"/>
                  <a:gd name="T2" fmla="*/ 95 w 166"/>
                  <a:gd name="T3" fmla="*/ 0 h 185"/>
                  <a:gd name="T4" fmla="*/ 166 w 166"/>
                  <a:gd name="T5" fmla="*/ 84 h 185"/>
                  <a:gd name="T6" fmla="*/ 136 w 166"/>
                  <a:gd name="T7" fmla="*/ 185 h 185"/>
                </a:gdLst>
                <a:ahLst/>
                <a:cxnLst>
                  <a:cxn ang="0">
                    <a:pos x="T0" y="T1"/>
                  </a:cxn>
                  <a:cxn ang="0">
                    <a:pos x="T2" y="T3"/>
                  </a:cxn>
                  <a:cxn ang="0">
                    <a:pos x="T4" y="T5"/>
                  </a:cxn>
                  <a:cxn ang="0">
                    <a:pos x="T6" y="T7"/>
                  </a:cxn>
                </a:cxnLst>
                <a:rect l="0" t="0" r="r" b="b"/>
                <a:pathLst>
                  <a:path w="166" h="185">
                    <a:moveTo>
                      <a:pt x="0" y="56"/>
                    </a:moveTo>
                    <a:lnTo>
                      <a:pt x="95" y="0"/>
                    </a:lnTo>
                    <a:lnTo>
                      <a:pt x="166" y="84"/>
                    </a:lnTo>
                    <a:lnTo>
                      <a:pt x="136" y="185"/>
                    </a:lnTo>
                  </a:path>
                </a:pathLst>
              </a:custGeom>
              <a:noFill/>
              <a:ln w="12700" cap="flat" cmpd="sng">
                <a:solidFill>
                  <a:srgbClr val="FFFF9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43" name="Text Box 35"/>
              <p:cNvSpPr txBox="1">
                <a:spLocks noChangeArrowheads="1"/>
              </p:cNvSpPr>
              <p:nvPr/>
            </p:nvSpPr>
            <p:spPr bwMode="auto">
              <a:xfrm>
                <a:off x="4157" y="2719"/>
                <a:ext cx="2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C</a:t>
                </a:r>
              </a:p>
            </p:txBody>
          </p:sp>
          <p:sp>
            <p:nvSpPr>
              <p:cNvPr id="17444" name="Line 36"/>
              <p:cNvSpPr>
                <a:spLocks noChangeShapeType="1"/>
              </p:cNvSpPr>
              <p:nvPr/>
            </p:nvSpPr>
            <p:spPr bwMode="auto">
              <a:xfrm rot="5400000">
                <a:off x="4158" y="2786"/>
                <a:ext cx="29" cy="3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45" name="Text Box 37"/>
            <p:cNvSpPr txBox="1">
              <a:spLocks noChangeArrowheads="1"/>
            </p:cNvSpPr>
            <p:nvPr/>
          </p:nvSpPr>
          <p:spPr bwMode="auto">
            <a:xfrm>
              <a:off x="4128" y="3360"/>
              <a:ext cx="113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C : Subsurface</a:t>
              </a:r>
            </a:p>
          </p:txBody>
        </p:sp>
      </p:grpSp>
      <p:grpSp>
        <p:nvGrpSpPr>
          <p:cNvPr id="17446" name="Group 38"/>
          <p:cNvGrpSpPr>
            <a:grpSpLocks/>
          </p:cNvGrpSpPr>
          <p:nvPr/>
        </p:nvGrpSpPr>
        <p:grpSpPr bwMode="auto">
          <a:xfrm>
            <a:off x="866775" y="1354138"/>
            <a:ext cx="7775575" cy="4818063"/>
            <a:chOff x="546" y="853"/>
            <a:chExt cx="4898" cy="3035"/>
          </a:xfrm>
        </p:grpSpPr>
        <p:pic>
          <p:nvPicPr>
            <p:cNvPr id="17447" name="Picture 39" descr="fish_murky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 y="925"/>
              <a:ext cx="1403" cy="1396"/>
            </a:xfrm>
            <a:prstGeom prst="rect">
              <a:avLst/>
            </a:prstGeom>
            <a:noFill/>
            <a:extLst>
              <a:ext uri="{909E8E84-426E-40dd-AFC4-6F175D3DCCD1}">
                <a14:hiddenFill xmlns:a14="http://schemas.microsoft.com/office/drawing/2010/main">
                  <a:solidFill>
                    <a:srgbClr val="FFFFFF"/>
                  </a:solidFill>
                </a14:hiddenFill>
              </a:ext>
            </a:extLst>
          </p:spPr>
        </p:pic>
        <p:sp>
          <p:nvSpPr>
            <p:cNvPr id="17448" name="Line 40"/>
            <p:cNvSpPr>
              <a:spLocks noChangeShapeType="1"/>
            </p:cNvSpPr>
            <p:nvPr/>
          </p:nvSpPr>
          <p:spPr bwMode="auto">
            <a:xfrm rot="5400000" flipH="1" flipV="1">
              <a:off x="892" y="1100"/>
              <a:ext cx="582" cy="1273"/>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49" name="Line 41"/>
            <p:cNvSpPr>
              <a:spLocks noChangeShapeType="1"/>
            </p:cNvSpPr>
            <p:nvPr/>
          </p:nvSpPr>
          <p:spPr bwMode="auto">
            <a:xfrm rot="5400000" flipV="1">
              <a:off x="1724" y="1540"/>
              <a:ext cx="1362" cy="1167"/>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50" name="Text Box 42"/>
            <p:cNvSpPr txBox="1">
              <a:spLocks noChangeArrowheads="1"/>
            </p:cNvSpPr>
            <p:nvPr/>
          </p:nvSpPr>
          <p:spPr bwMode="auto">
            <a:xfrm>
              <a:off x="2405" y="1952"/>
              <a:ext cx="24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D</a:t>
              </a:r>
            </a:p>
          </p:txBody>
        </p:sp>
        <p:sp>
          <p:nvSpPr>
            <p:cNvPr id="17451" name="Freeform 43"/>
            <p:cNvSpPr>
              <a:spLocks/>
            </p:cNvSpPr>
            <p:nvPr/>
          </p:nvSpPr>
          <p:spPr bwMode="auto">
            <a:xfrm>
              <a:off x="1226" y="1104"/>
              <a:ext cx="973" cy="660"/>
            </a:xfrm>
            <a:custGeom>
              <a:avLst/>
              <a:gdLst>
                <a:gd name="T0" fmla="*/ 356 w 875"/>
                <a:gd name="T1" fmla="*/ 75 h 478"/>
                <a:gd name="T2" fmla="*/ 504 w 875"/>
                <a:gd name="T3" fmla="*/ 9 h 478"/>
                <a:gd name="T4" fmla="*/ 660 w 875"/>
                <a:gd name="T5" fmla="*/ 131 h 478"/>
                <a:gd name="T6" fmla="*/ 827 w 875"/>
                <a:gd name="T7" fmla="*/ 297 h 478"/>
                <a:gd name="T8" fmla="*/ 374 w 875"/>
                <a:gd name="T9" fmla="*/ 464 h 478"/>
                <a:gd name="T10" fmla="*/ 30 w 875"/>
                <a:gd name="T11" fmla="*/ 383 h 478"/>
                <a:gd name="T12" fmla="*/ 196 w 875"/>
                <a:gd name="T13" fmla="*/ 207 h 478"/>
                <a:gd name="T14" fmla="*/ 356 w 875"/>
                <a:gd name="T15" fmla="*/ 75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5" h="478">
                  <a:moveTo>
                    <a:pt x="356" y="75"/>
                  </a:moveTo>
                  <a:cubicBezTo>
                    <a:pt x="407" y="43"/>
                    <a:pt x="453" y="0"/>
                    <a:pt x="504" y="9"/>
                  </a:cubicBezTo>
                  <a:cubicBezTo>
                    <a:pt x="555" y="18"/>
                    <a:pt x="606" y="83"/>
                    <a:pt x="660" y="131"/>
                  </a:cubicBezTo>
                  <a:cubicBezTo>
                    <a:pt x="714" y="179"/>
                    <a:pt x="875" y="241"/>
                    <a:pt x="827" y="297"/>
                  </a:cubicBezTo>
                  <a:cubicBezTo>
                    <a:pt x="779" y="353"/>
                    <a:pt x="507" y="449"/>
                    <a:pt x="374" y="464"/>
                  </a:cubicBezTo>
                  <a:cubicBezTo>
                    <a:pt x="242" y="478"/>
                    <a:pt x="60" y="426"/>
                    <a:pt x="30" y="383"/>
                  </a:cubicBezTo>
                  <a:cubicBezTo>
                    <a:pt x="0" y="340"/>
                    <a:pt x="142" y="258"/>
                    <a:pt x="196" y="207"/>
                  </a:cubicBezTo>
                  <a:cubicBezTo>
                    <a:pt x="250" y="156"/>
                    <a:pt x="323" y="103"/>
                    <a:pt x="356" y="75"/>
                  </a:cubicBezTo>
                  <a:close/>
                </a:path>
              </a:pathLst>
            </a:custGeom>
            <a:solidFill>
              <a:srgbClr val="5F5F5F">
                <a:alpha val="7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52" name="Text Box 44"/>
            <p:cNvSpPr txBox="1">
              <a:spLocks noChangeArrowheads="1"/>
            </p:cNvSpPr>
            <p:nvPr/>
          </p:nvSpPr>
          <p:spPr bwMode="auto">
            <a:xfrm>
              <a:off x="1746" y="853"/>
              <a:ext cx="104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a:solidFill>
                    <a:srgbClr val="FFFF99"/>
                  </a:solidFill>
                  <a:latin typeface="Palatino Linotype" charset="0"/>
                </a:rPr>
                <a:t>  participating </a:t>
              </a:r>
            </a:p>
            <a:p>
              <a:pPr algn="ctr"/>
              <a:r>
                <a:rPr lang="en-US" sz="1800">
                  <a:solidFill>
                    <a:srgbClr val="FFFF99"/>
                  </a:solidFill>
                  <a:latin typeface="Palatino Linotype" charset="0"/>
                </a:rPr>
                <a:t>  medium</a:t>
              </a:r>
            </a:p>
          </p:txBody>
        </p:sp>
        <p:sp>
          <p:nvSpPr>
            <p:cNvPr id="17453" name="Line 45"/>
            <p:cNvSpPr>
              <a:spLocks noChangeShapeType="1"/>
            </p:cNvSpPr>
            <p:nvPr/>
          </p:nvSpPr>
          <p:spPr bwMode="auto">
            <a:xfrm rot="5400000" flipV="1">
              <a:off x="2428" y="2156"/>
              <a:ext cx="29" cy="1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54" name="Text Box 46"/>
            <p:cNvSpPr txBox="1">
              <a:spLocks noChangeArrowheads="1"/>
            </p:cNvSpPr>
            <p:nvPr/>
          </p:nvSpPr>
          <p:spPr bwMode="auto">
            <a:xfrm>
              <a:off x="4128" y="3638"/>
              <a:ext cx="11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D : Volumetric</a:t>
              </a:r>
            </a:p>
          </p:txBody>
        </p:sp>
      </p:grpSp>
      <p:sp>
        <p:nvSpPr>
          <p:cNvPr id="17471" name="Text Box 63"/>
          <p:cNvSpPr txBox="1">
            <a:spLocks noChangeArrowheads="1"/>
          </p:cNvSpPr>
          <p:nvPr/>
        </p:nvSpPr>
        <p:spPr bwMode="auto">
          <a:xfrm>
            <a:off x="333375" y="5484813"/>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camera</a:t>
            </a:r>
          </a:p>
        </p:txBody>
      </p:sp>
      <p:sp>
        <p:nvSpPr>
          <p:cNvPr id="17473" name="Rectangle 65"/>
          <p:cNvSpPr>
            <a:spLocks noChangeArrowheads="1"/>
          </p:cNvSpPr>
          <p:nvPr/>
        </p:nvSpPr>
        <p:spPr bwMode="auto">
          <a:xfrm>
            <a:off x="6415088" y="1470025"/>
            <a:ext cx="2227262" cy="22272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6051557" y="6550223"/>
            <a:ext cx="3012581" cy="307777"/>
          </a:xfrm>
          <a:prstGeom prst="rect">
            <a:avLst/>
          </a:prstGeom>
          <a:noFill/>
        </p:spPr>
        <p:txBody>
          <a:bodyPr wrap="none" rtlCol="0">
            <a:spAutoFit/>
          </a:bodyPr>
          <a:lstStyle/>
          <a:p>
            <a:r>
              <a:rPr lang="en-US" sz="1400" i="1" dirty="0" smtClean="0">
                <a:solidFill>
                  <a:schemeClr val="bg1">
                    <a:lumMod val="75000"/>
                  </a:schemeClr>
                </a:solidFill>
              </a:rPr>
              <a:t>Slide courtesy of </a:t>
            </a:r>
            <a:r>
              <a:rPr lang="en-US" sz="1400" i="1" dirty="0" err="1" smtClean="0">
                <a:solidFill>
                  <a:schemeClr val="bg1">
                    <a:lumMod val="75000"/>
                  </a:schemeClr>
                </a:solidFill>
              </a:rPr>
              <a:t>Nayar</a:t>
            </a:r>
            <a:r>
              <a:rPr lang="en-US" sz="1400" i="1" dirty="0" smtClean="0">
                <a:solidFill>
                  <a:schemeClr val="bg1">
                    <a:lumMod val="75000"/>
                  </a:schemeClr>
                </a:solidFill>
              </a:rPr>
              <a:t>, et al. 2006</a:t>
            </a:r>
            <a:endParaRPr lang="en-US" sz="1400" i="1" dirty="0">
              <a:solidFill>
                <a:schemeClr val="bg1">
                  <a:lumMod val="75000"/>
                </a:schemeClr>
              </a:solidFill>
            </a:endParaRPr>
          </a:p>
        </p:txBody>
      </p:sp>
    </p:spTree>
    <p:extLst>
      <p:ext uri="{BB962C8B-B14F-4D97-AF65-F5344CB8AC3E}">
        <p14:creationId xmlns:p14="http://schemas.microsoft.com/office/powerpoint/2010/main" val="241506207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Results</a:t>
            </a:r>
            <a:endParaRPr lang="en-US" dirty="0"/>
          </a:p>
        </p:txBody>
      </p:sp>
      <p:sp>
        <p:nvSpPr>
          <p:cNvPr id="3" name="Content Placeholder 2"/>
          <p:cNvSpPr>
            <a:spLocks noGrp="1"/>
          </p:cNvSpPr>
          <p:nvPr>
            <p:ph idx="1"/>
          </p:nvPr>
        </p:nvSpPr>
        <p:spPr>
          <a:xfrm>
            <a:off x="457200" y="1277939"/>
            <a:ext cx="8229600" cy="474662"/>
          </a:xfrm>
        </p:spPr>
        <p:txBody>
          <a:bodyPr/>
          <a:lstStyle/>
          <a:p>
            <a:r>
              <a:rPr lang="en-US" dirty="0" smtClean="0"/>
              <a:t>Ground truth global illumination is estimated by </a:t>
            </a:r>
            <a:r>
              <a:rPr lang="en-US" dirty="0" err="1" smtClean="0"/>
              <a:t>radiosity</a:t>
            </a:r>
            <a:endParaRPr lang="en-US" dirty="0"/>
          </a:p>
        </p:txBody>
      </p:sp>
      <p:pic>
        <p:nvPicPr>
          <p:cNvPr id="4" name="Picture 3"/>
          <p:cNvPicPr>
            <a:picLocks noChangeAspect="1"/>
          </p:cNvPicPr>
          <p:nvPr/>
        </p:nvPicPr>
        <p:blipFill>
          <a:blip r:embed="rId2"/>
          <a:stretch>
            <a:fillRect/>
          </a:stretch>
        </p:blipFill>
        <p:spPr>
          <a:xfrm>
            <a:off x="1752600" y="1905000"/>
            <a:ext cx="5459506" cy="4800600"/>
          </a:xfrm>
          <a:prstGeom prst="rect">
            <a:avLst/>
          </a:prstGeom>
        </p:spPr>
      </p:pic>
    </p:spTree>
    <p:extLst>
      <p:ext uri="{BB962C8B-B14F-4D97-AF65-F5344CB8AC3E}">
        <p14:creationId xmlns:p14="http://schemas.microsoft.com/office/powerpoint/2010/main" val="236650297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SNR Analysis: Simulation Results</a:t>
            </a:r>
            <a:endParaRPr lang="en-US" dirty="0"/>
          </a:p>
        </p:txBody>
      </p:sp>
      <p:pic>
        <p:nvPicPr>
          <p:cNvPr id="4" name="Picture 3"/>
          <p:cNvPicPr>
            <a:picLocks noChangeAspect="1"/>
          </p:cNvPicPr>
          <p:nvPr/>
        </p:nvPicPr>
        <p:blipFill>
          <a:blip r:embed="rId2"/>
          <a:stretch>
            <a:fillRect/>
          </a:stretch>
        </p:blipFill>
        <p:spPr>
          <a:xfrm>
            <a:off x="2438400" y="1744785"/>
            <a:ext cx="4699000" cy="4249599"/>
          </a:xfrm>
          <a:prstGeom prst="rect">
            <a:avLst/>
          </a:prstGeom>
        </p:spPr>
      </p:pic>
      <p:sp>
        <p:nvSpPr>
          <p:cNvPr id="5" name="TextBox 4"/>
          <p:cNvSpPr txBox="1"/>
          <p:nvPr/>
        </p:nvSpPr>
        <p:spPr>
          <a:xfrm>
            <a:off x="5334000" y="3192585"/>
            <a:ext cx="1345929" cy="369332"/>
          </a:xfrm>
          <a:prstGeom prst="rect">
            <a:avLst/>
          </a:prstGeom>
          <a:noFill/>
        </p:spPr>
        <p:txBody>
          <a:bodyPr wrap="none" rtlCol="0">
            <a:spAutoFit/>
          </a:bodyPr>
          <a:lstStyle/>
          <a:p>
            <a:r>
              <a:rPr lang="en-US" dirty="0" smtClean="0"/>
              <a:t>N=30 lights</a:t>
            </a:r>
            <a:endParaRPr lang="en-US" dirty="0"/>
          </a:p>
        </p:txBody>
      </p:sp>
    </p:spTree>
    <p:extLst>
      <p:ext uri="{BB962C8B-B14F-4D97-AF65-F5344CB8AC3E}">
        <p14:creationId xmlns:p14="http://schemas.microsoft.com/office/powerpoint/2010/main" val="1092503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Images</a:t>
            </a:r>
            <a:endParaRPr lang="en-US" dirty="0"/>
          </a:p>
        </p:txBody>
      </p:sp>
      <p:pic>
        <p:nvPicPr>
          <p:cNvPr id="5" name="Picture 4" descr="mux.gif"/>
          <p:cNvPicPr>
            <a:picLocks noChangeAspect="1"/>
          </p:cNvPicPr>
          <p:nvPr/>
        </p:nvPicPr>
        <p:blipFill>
          <a:blip/>
          <a:stretch>
            <a:fillRect/>
          </a:stretch>
        </p:blipFill>
        <p:spPr>
          <a:xfrm>
            <a:off x="6096000" y="1794808"/>
            <a:ext cx="2897494" cy="2194560"/>
          </a:xfrm>
          <a:prstGeom prst="rect">
            <a:avLst/>
          </a:prstGeom>
        </p:spPr>
      </p:pic>
      <p:pic>
        <p:nvPicPr>
          <p:cNvPr id="6" name="Picture 5" descr="cb_tmp.gif"/>
          <p:cNvPicPr>
            <a:picLocks noChangeAspect="1"/>
          </p:cNvPicPr>
          <p:nvPr/>
        </p:nvPicPr>
        <p:blipFill>
          <a:blip/>
          <a:stretch>
            <a:fillRect/>
          </a:stretch>
        </p:blipFill>
        <p:spPr>
          <a:xfrm>
            <a:off x="3086101" y="1794808"/>
            <a:ext cx="2897493" cy="2194560"/>
          </a:xfrm>
          <a:prstGeom prst="rect">
            <a:avLst/>
          </a:prstGeom>
        </p:spPr>
      </p:pic>
      <p:sp>
        <p:nvSpPr>
          <p:cNvPr id="9" name="テキスト ボックス 8"/>
          <p:cNvSpPr txBox="1"/>
          <p:nvPr/>
        </p:nvSpPr>
        <p:spPr>
          <a:xfrm>
            <a:off x="6096000" y="4157008"/>
            <a:ext cx="29718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a:p>
            <a:pPr algn="ctr"/>
            <a:r>
              <a:rPr kumimoji="1" lang="en-US" altLang="ja-JP" sz="2400" dirty="0" smtClean="0">
                <a:solidFill>
                  <a:srgbClr val="F2F2F2"/>
                </a:solidFill>
                <a:latin typeface="Palatino Linotype" pitchFamily="18" charset="0"/>
              </a:rPr>
              <a:t>(3*2+1=7 images)</a:t>
            </a:r>
            <a:endParaRPr kumimoji="1" lang="ja-JP" altLang="en-US" sz="2400" dirty="0">
              <a:solidFill>
                <a:srgbClr val="F2F2F2"/>
              </a:solidFill>
              <a:latin typeface="Palatino Linotype" pitchFamily="18" charset="0"/>
            </a:endParaRPr>
          </a:p>
        </p:txBody>
      </p:sp>
      <p:sp>
        <p:nvSpPr>
          <p:cNvPr id="11" name="テキスト ボックス 8"/>
          <p:cNvSpPr txBox="1"/>
          <p:nvPr/>
        </p:nvSpPr>
        <p:spPr>
          <a:xfrm>
            <a:off x="3048000" y="4080808"/>
            <a:ext cx="2971800" cy="1938992"/>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Sequential Separation</a:t>
            </a:r>
          </a:p>
          <a:p>
            <a:pPr algn="ctr"/>
            <a:r>
              <a:rPr lang="en-US" altLang="ja-JP" sz="2400" dirty="0" smtClean="0">
                <a:solidFill>
                  <a:srgbClr val="FF6600"/>
                </a:solidFill>
                <a:latin typeface="Palatino Linotype" pitchFamily="18" charset="0"/>
              </a:rPr>
              <a:t>with Checkerboard </a:t>
            </a:r>
            <a:r>
              <a:rPr lang="en-US" altLang="ja-JP" sz="2400" dirty="0" smtClean="0">
                <a:solidFill>
                  <a:srgbClr val="F2F2F2"/>
                </a:solidFill>
                <a:latin typeface="Palatino Linotype" pitchFamily="18" charset="0"/>
              </a:rPr>
              <a:t>[</a:t>
            </a:r>
            <a:r>
              <a:rPr lang="en-US" altLang="ja-JP" sz="2400" dirty="0" err="1" smtClean="0">
                <a:solidFill>
                  <a:srgbClr val="F2F2F2"/>
                </a:solidFill>
                <a:latin typeface="Palatino Linotype" pitchFamily="18" charset="0"/>
              </a:rPr>
              <a:t>Nayar</a:t>
            </a:r>
            <a:r>
              <a:rPr lang="en-US" altLang="ja-JP" sz="2400" dirty="0" smtClean="0">
                <a:solidFill>
                  <a:srgbClr val="F2F2F2"/>
                </a:solidFill>
                <a:latin typeface="Palatino Linotype" pitchFamily="18" charset="0"/>
              </a:rPr>
              <a:t> 2006]</a:t>
            </a:r>
          </a:p>
          <a:p>
            <a:pPr algn="ctr"/>
            <a:r>
              <a:rPr kumimoji="1" lang="en-US" altLang="ja-JP" sz="2400" dirty="0" smtClean="0">
                <a:solidFill>
                  <a:srgbClr val="F2F2F2"/>
                </a:solidFill>
                <a:latin typeface="Palatino Linotype" pitchFamily="18" charset="0"/>
              </a:rPr>
              <a:t>(3*25=75 images)</a:t>
            </a:r>
            <a:endParaRPr kumimoji="1" lang="ja-JP" altLang="en-US" sz="2400" dirty="0">
              <a:solidFill>
                <a:srgbClr val="F2F2F2"/>
              </a:solidFill>
              <a:latin typeface="Palatino Linotype" pitchFamily="18" charset="0"/>
            </a:endParaRPr>
          </a:p>
        </p:txBody>
      </p:sp>
      <p:sp>
        <p:nvSpPr>
          <p:cNvPr id="12" name="テキスト ボックス 8"/>
          <p:cNvSpPr txBox="1"/>
          <p:nvPr/>
        </p:nvSpPr>
        <p:spPr>
          <a:xfrm>
            <a:off x="76200" y="4080808"/>
            <a:ext cx="2971800" cy="1938992"/>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Sequential Separation</a:t>
            </a:r>
          </a:p>
          <a:p>
            <a:pPr algn="ctr"/>
            <a:r>
              <a:rPr lang="en-US" altLang="ja-JP" sz="2400" dirty="0" smtClean="0">
                <a:solidFill>
                  <a:srgbClr val="FF6600"/>
                </a:solidFill>
                <a:latin typeface="Palatino Linotype" pitchFamily="18" charset="0"/>
              </a:rPr>
              <a:t>with Sinusoid</a:t>
            </a:r>
          </a:p>
          <a:p>
            <a:pPr algn="ctr"/>
            <a:r>
              <a:rPr lang="en-US" altLang="ja-JP" sz="2400" dirty="0" smtClean="0">
                <a:solidFill>
                  <a:schemeClr val="bg1">
                    <a:lumMod val="95000"/>
                  </a:schemeClr>
                </a:solidFill>
                <a:latin typeface="Palatino Linotype" pitchFamily="18" charset="0"/>
              </a:rPr>
              <a:t>[</a:t>
            </a:r>
            <a:r>
              <a:rPr lang="en-US" altLang="ja-JP" sz="2400" dirty="0" err="1" smtClean="0">
                <a:solidFill>
                  <a:schemeClr val="bg1">
                    <a:lumMod val="95000"/>
                  </a:schemeClr>
                </a:solidFill>
                <a:latin typeface="Palatino Linotype" pitchFamily="18" charset="0"/>
              </a:rPr>
              <a:t>Nayar</a:t>
            </a:r>
            <a:r>
              <a:rPr lang="en-US" altLang="ja-JP" sz="2400" dirty="0" smtClean="0">
                <a:solidFill>
                  <a:schemeClr val="bg1">
                    <a:lumMod val="95000"/>
                  </a:schemeClr>
                </a:solidFill>
                <a:latin typeface="Palatino Linotype" pitchFamily="18" charset="0"/>
              </a:rPr>
              <a:t> 2006]</a:t>
            </a:r>
          </a:p>
          <a:p>
            <a:pPr algn="ctr"/>
            <a:r>
              <a:rPr kumimoji="1" lang="en-US" altLang="ja-JP" sz="2400" dirty="0" smtClean="0">
                <a:solidFill>
                  <a:schemeClr val="bg1">
                    <a:lumMod val="95000"/>
                  </a:schemeClr>
                </a:solidFill>
                <a:latin typeface="Palatino Linotype" pitchFamily="18" charset="0"/>
              </a:rPr>
              <a:t>(3*</a:t>
            </a:r>
            <a:r>
              <a:rPr lang="en-US" altLang="ja-JP" sz="2400" dirty="0" smtClean="0">
                <a:solidFill>
                  <a:schemeClr val="bg1">
                    <a:lumMod val="95000"/>
                  </a:schemeClr>
                </a:solidFill>
                <a:latin typeface="Palatino Linotype" pitchFamily="18" charset="0"/>
              </a:rPr>
              <a:t>3</a:t>
            </a:r>
            <a:r>
              <a:rPr kumimoji="1" lang="en-US" altLang="ja-JP" sz="2400" dirty="0" smtClean="0">
                <a:solidFill>
                  <a:schemeClr val="bg1">
                    <a:lumMod val="95000"/>
                  </a:schemeClr>
                </a:solidFill>
                <a:latin typeface="Palatino Linotype" pitchFamily="18" charset="0"/>
              </a:rPr>
              <a:t>=9 images)</a:t>
            </a:r>
            <a:endParaRPr kumimoji="1" lang="ja-JP" altLang="en-US" sz="2400" dirty="0">
              <a:solidFill>
                <a:schemeClr val="bg1">
                  <a:lumMod val="95000"/>
                </a:schemeClr>
              </a:solidFill>
              <a:latin typeface="Palatino Linotype" pitchFamily="18" charset="0"/>
            </a:endParaRPr>
          </a:p>
        </p:txBody>
      </p:sp>
      <p:pic>
        <p:nvPicPr>
          <p:cNvPr id="13" name="Picture 12" descr="input.gif"/>
          <p:cNvPicPr>
            <a:picLocks noChangeAspect="1"/>
          </p:cNvPicPr>
          <p:nvPr/>
        </p:nvPicPr>
        <p:blipFill>
          <a:blip r:embed="rId2"/>
          <a:stretch>
            <a:fillRect/>
          </a:stretch>
        </p:blipFill>
        <p:spPr>
          <a:xfrm>
            <a:off x="73152" y="1794808"/>
            <a:ext cx="2896445" cy="2194560"/>
          </a:xfrm>
          <a:prstGeom prst="rect">
            <a:avLst/>
          </a:prstGeom>
        </p:spPr>
      </p:pic>
    </p:spTree>
    <p:extLst>
      <p:ext uri="{BB962C8B-B14F-4D97-AF65-F5344CB8AC3E}">
        <p14:creationId xmlns:p14="http://schemas.microsoft.com/office/powerpoint/2010/main" val="385077163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88"/>
            <a:ext cx="8229600" cy="1143000"/>
          </a:xfrm>
        </p:spPr>
        <p:txBody>
          <a:bodyPr/>
          <a:lstStyle/>
          <a:p>
            <a:r>
              <a:rPr lang="en-US" dirty="0" smtClean="0"/>
              <a:t>Evaluation (Read </a:t>
            </a:r>
            <a:r>
              <a:rPr lang="en-US" dirty="0"/>
              <a:t>N</a:t>
            </a:r>
            <a:r>
              <a:rPr lang="en-US" dirty="0" smtClean="0"/>
              <a:t>oise)</a:t>
            </a:r>
            <a:endParaRPr lang="en-US" dirty="0"/>
          </a:p>
        </p:txBody>
      </p:sp>
      <p:pic>
        <p:nvPicPr>
          <p:cNvPr id="11" name="Picture 10" descr="test20111002_rn_mux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867" y="3914298"/>
            <a:ext cx="1270000" cy="1270000"/>
          </a:xfrm>
          <a:prstGeom prst="rect">
            <a:avLst/>
          </a:prstGeom>
          <a:ln>
            <a:solidFill>
              <a:schemeClr val="bg1">
                <a:lumMod val="95000"/>
              </a:schemeClr>
            </a:solidFill>
          </a:ln>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598" y="3914298"/>
            <a:ext cx="1270000" cy="1270000"/>
          </a:xfrm>
          <a:prstGeom prst="rect">
            <a:avLst/>
          </a:prstGeom>
          <a:ln>
            <a:solidFill>
              <a:schemeClr val="bg1">
                <a:lumMod val="95000"/>
              </a:schemeClr>
            </a:solidFill>
          </a:ln>
        </p:spPr>
      </p:pic>
      <p:pic>
        <p:nvPicPr>
          <p:cNvPr id="13" name="Picture 12" descr="test20111002_rn_mux_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749" y="3914298"/>
            <a:ext cx="1270000" cy="1270000"/>
          </a:xfrm>
          <a:prstGeom prst="rect">
            <a:avLst/>
          </a:prstGeom>
          <a:ln>
            <a:solidFill>
              <a:schemeClr val="bg1">
                <a:lumMod val="95000"/>
              </a:schemeClr>
            </a:solidFill>
          </a:ln>
        </p:spPr>
      </p:pic>
      <p:pic>
        <p:nvPicPr>
          <p:cNvPr id="14" name="Picture 13" descr="test20111002_rn_mux_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283" y="3914298"/>
            <a:ext cx="1270000" cy="1270000"/>
          </a:xfrm>
          <a:prstGeom prst="rect">
            <a:avLst/>
          </a:prstGeom>
          <a:ln>
            <a:solidFill>
              <a:schemeClr val="bg1">
                <a:lumMod val="95000"/>
              </a:schemeClr>
            </a:solidFill>
          </a:ln>
        </p:spPr>
      </p:pic>
      <p:pic>
        <p:nvPicPr>
          <p:cNvPr id="15" name="Picture 14" descr="test20111002_rn_ns_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1867" y="2009146"/>
            <a:ext cx="1270000" cy="1270000"/>
          </a:xfrm>
          <a:prstGeom prst="rect">
            <a:avLst/>
          </a:prstGeom>
          <a:ln>
            <a:solidFill>
              <a:schemeClr val="bg1">
                <a:lumMod val="95000"/>
              </a:schemeClr>
            </a:solidFill>
          </a:ln>
        </p:spPr>
      </p:pic>
      <p:pic>
        <p:nvPicPr>
          <p:cNvPr id="16" name="Picture 15" descr="test20111002_rn_ns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5598" y="2009146"/>
            <a:ext cx="1270000" cy="1270000"/>
          </a:xfrm>
          <a:prstGeom prst="rect">
            <a:avLst/>
          </a:prstGeom>
          <a:ln>
            <a:solidFill>
              <a:schemeClr val="bg1">
                <a:lumMod val="95000"/>
              </a:schemeClr>
            </a:solidFill>
          </a:ln>
        </p:spPr>
      </p:pic>
      <p:pic>
        <p:nvPicPr>
          <p:cNvPr id="17" name="Picture 16" descr="test20111002_rn_ns_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7749" y="2009146"/>
            <a:ext cx="1270000" cy="1270000"/>
          </a:xfrm>
          <a:prstGeom prst="rect">
            <a:avLst/>
          </a:prstGeom>
          <a:ln>
            <a:solidFill>
              <a:schemeClr val="bg1">
                <a:lumMod val="95000"/>
              </a:schemeClr>
            </a:solidFill>
          </a:ln>
        </p:spPr>
      </p:pic>
      <p:pic>
        <p:nvPicPr>
          <p:cNvPr id="18" name="Picture 17" descr="test20111002_rn_ns_4.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0283" y="2009146"/>
            <a:ext cx="1270000" cy="1270000"/>
          </a:xfrm>
          <a:prstGeom prst="rect">
            <a:avLst/>
          </a:prstGeom>
          <a:ln>
            <a:solidFill>
              <a:schemeClr val="bg1">
                <a:lumMod val="95000"/>
              </a:schemeClr>
            </a:solidFill>
          </a:ln>
        </p:spPr>
      </p:pic>
      <p:sp>
        <p:nvSpPr>
          <p:cNvPr id="19" name="TextBox 18"/>
          <p:cNvSpPr txBox="1"/>
          <p:nvPr/>
        </p:nvSpPr>
        <p:spPr>
          <a:xfrm>
            <a:off x="882987" y="3364468"/>
            <a:ext cx="749011" cy="369332"/>
          </a:xfrm>
          <a:prstGeom prst="rect">
            <a:avLst/>
          </a:prstGeom>
          <a:noFill/>
        </p:spPr>
        <p:txBody>
          <a:bodyPr wrap="none" rtlCol="0">
            <a:spAutoFit/>
          </a:bodyPr>
          <a:lstStyle/>
          <a:p>
            <a:r>
              <a:rPr lang="en-US" dirty="0" smtClean="0">
                <a:solidFill>
                  <a:srgbClr val="F2F2F2"/>
                </a:solidFill>
              </a:rPr>
              <a:t>SSIM</a:t>
            </a:r>
            <a:endParaRPr lang="en-US" dirty="0">
              <a:solidFill>
                <a:srgbClr val="F2F2F2"/>
              </a:solidFill>
            </a:endParaRPr>
          </a:p>
        </p:txBody>
      </p:sp>
      <p:sp>
        <p:nvSpPr>
          <p:cNvPr id="20" name="TextBox 19"/>
          <p:cNvSpPr txBox="1"/>
          <p:nvPr/>
        </p:nvSpPr>
        <p:spPr>
          <a:xfrm>
            <a:off x="1035387" y="5174539"/>
            <a:ext cx="749011" cy="369332"/>
          </a:xfrm>
          <a:prstGeom prst="rect">
            <a:avLst/>
          </a:prstGeom>
          <a:noFill/>
        </p:spPr>
        <p:txBody>
          <a:bodyPr wrap="none" rtlCol="0">
            <a:spAutoFit/>
          </a:bodyPr>
          <a:lstStyle/>
          <a:p>
            <a:r>
              <a:rPr lang="en-US" dirty="0" smtClean="0">
                <a:solidFill>
                  <a:srgbClr val="F2F2F2"/>
                </a:solidFill>
              </a:rPr>
              <a:t>SSIM</a:t>
            </a:r>
            <a:endParaRPr lang="en-US" dirty="0">
              <a:solidFill>
                <a:srgbClr val="F2F2F2"/>
              </a:solidFill>
            </a:endParaRPr>
          </a:p>
        </p:txBody>
      </p:sp>
      <p:sp>
        <p:nvSpPr>
          <p:cNvPr id="21" name="TextBox 20"/>
          <p:cNvSpPr txBox="1"/>
          <p:nvPr/>
        </p:nvSpPr>
        <p:spPr>
          <a:xfrm>
            <a:off x="2189907" y="3346488"/>
            <a:ext cx="633933" cy="369332"/>
          </a:xfrm>
          <a:prstGeom prst="rect">
            <a:avLst/>
          </a:prstGeom>
          <a:noFill/>
        </p:spPr>
        <p:txBody>
          <a:bodyPr wrap="none" rtlCol="0">
            <a:spAutoFit/>
          </a:bodyPr>
          <a:lstStyle/>
          <a:p>
            <a:r>
              <a:rPr lang="en-US" dirty="0" smtClean="0">
                <a:solidFill>
                  <a:srgbClr val="F2F2F2"/>
                </a:solidFill>
              </a:rPr>
              <a:t>0.86</a:t>
            </a:r>
            <a:endParaRPr lang="en-US" dirty="0">
              <a:solidFill>
                <a:srgbClr val="F2F2F2"/>
              </a:solidFill>
            </a:endParaRPr>
          </a:p>
        </p:txBody>
      </p:sp>
      <p:sp>
        <p:nvSpPr>
          <p:cNvPr id="22" name="TextBox 21"/>
          <p:cNvSpPr txBox="1"/>
          <p:nvPr/>
        </p:nvSpPr>
        <p:spPr>
          <a:xfrm>
            <a:off x="3893638" y="3346488"/>
            <a:ext cx="633933" cy="369332"/>
          </a:xfrm>
          <a:prstGeom prst="rect">
            <a:avLst/>
          </a:prstGeom>
          <a:noFill/>
        </p:spPr>
        <p:txBody>
          <a:bodyPr wrap="none" rtlCol="0">
            <a:spAutoFit/>
          </a:bodyPr>
          <a:lstStyle/>
          <a:p>
            <a:r>
              <a:rPr lang="en-US" dirty="0" smtClean="0">
                <a:solidFill>
                  <a:srgbClr val="F2F2F2"/>
                </a:solidFill>
              </a:rPr>
              <a:t>0.77</a:t>
            </a:r>
            <a:endParaRPr lang="en-US" dirty="0">
              <a:solidFill>
                <a:srgbClr val="F2F2F2"/>
              </a:solidFill>
            </a:endParaRPr>
          </a:p>
        </p:txBody>
      </p:sp>
      <p:sp>
        <p:nvSpPr>
          <p:cNvPr id="23" name="TextBox 22"/>
          <p:cNvSpPr txBox="1"/>
          <p:nvPr/>
        </p:nvSpPr>
        <p:spPr>
          <a:xfrm>
            <a:off x="5705789" y="3346488"/>
            <a:ext cx="633933" cy="369332"/>
          </a:xfrm>
          <a:prstGeom prst="rect">
            <a:avLst/>
          </a:prstGeom>
          <a:noFill/>
        </p:spPr>
        <p:txBody>
          <a:bodyPr wrap="none" rtlCol="0">
            <a:spAutoFit/>
          </a:bodyPr>
          <a:lstStyle/>
          <a:p>
            <a:r>
              <a:rPr lang="en-US" dirty="0" smtClean="0">
                <a:solidFill>
                  <a:srgbClr val="F2F2F2"/>
                </a:solidFill>
              </a:rPr>
              <a:t>0.57</a:t>
            </a:r>
            <a:endParaRPr lang="en-US" dirty="0">
              <a:solidFill>
                <a:srgbClr val="F2F2F2"/>
              </a:solidFill>
            </a:endParaRPr>
          </a:p>
        </p:txBody>
      </p:sp>
      <p:sp>
        <p:nvSpPr>
          <p:cNvPr id="24" name="TextBox 23"/>
          <p:cNvSpPr txBox="1"/>
          <p:nvPr/>
        </p:nvSpPr>
        <p:spPr>
          <a:xfrm>
            <a:off x="7528323" y="3346488"/>
            <a:ext cx="633933" cy="369332"/>
          </a:xfrm>
          <a:prstGeom prst="rect">
            <a:avLst/>
          </a:prstGeom>
          <a:noFill/>
        </p:spPr>
        <p:txBody>
          <a:bodyPr wrap="none" rtlCol="0">
            <a:spAutoFit/>
          </a:bodyPr>
          <a:lstStyle/>
          <a:p>
            <a:r>
              <a:rPr lang="en-US" dirty="0" smtClean="0">
                <a:solidFill>
                  <a:srgbClr val="F2F2F2"/>
                </a:solidFill>
              </a:rPr>
              <a:t>0.21</a:t>
            </a:r>
            <a:endParaRPr lang="en-US" dirty="0">
              <a:solidFill>
                <a:srgbClr val="F2F2F2"/>
              </a:solidFill>
            </a:endParaRPr>
          </a:p>
        </p:txBody>
      </p:sp>
      <p:sp>
        <p:nvSpPr>
          <p:cNvPr id="26" name="TextBox 25"/>
          <p:cNvSpPr txBox="1"/>
          <p:nvPr/>
        </p:nvSpPr>
        <p:spPr>
          <a:xfrm>
            <a:off x="2189350" y="5197406"/>
            <a:ext cx="633933" cy="369332"/>
          </a:xfrm>
          <a:prstGeom prst="rect">
            <a:avLst/>
          </a:prstGeom>
          <a:noFill/>
        </p:spPr>
        <p:txBody>
          <a:bodyPr wrap="none" rtlCol="0">
            <a:spAutoFit/>
          </a:bodyPr>
          <a:lstStyle/>
          <a:p>
            <a:r>
              <a:rPr lang="en-US" b="1" dirty="0" smtClean="0">
                <a:solidFill>
                  <a:srgbClr val="F2F2F2"/>
                </a:solidFill>
              </a:rPr>
              <a:t>0.88</a:t>
            </a:r>
            <a:endParaRPr lang="en-US" b="1" dirty="0">
              <a:solidFill>
                <a:srgbClr val="F2F2F2"/>
              </a:solidFill>
            </a:endParaRPr>
          </a:p>
        </p:txBody>
      </p:sp>
      <p:sp>
        <p:nvSpPr>
          <p:cNvPr id="27" name="TextBox 26"/>
          <p:cNvSpPr txBox="1"/>
          <p:nvPr/>
        </p:nvSpPr>
        <p:spPr>
          <a:xfrm>
            <a:off x="3893638" y="5197406"/>
            <a:ext cx="633933" cy="369332"/>
          </a:xfrm>
          <a:prstGeom prst="rect">
            <a:avLst/>
          </a:prstGeom>
          <a:noFill/>
        </p:spPr>
        <p:txBody>
          <a:bodyPr wrap="none" rtlCol="0">
            <a:spAutoFit/>
          </a:bodyPr>
          <a:lstStyle/>
          <a:p>
            <a:r>
              <a:rPr lang="en-US" b="1" dirty="0" smtClean="0">
                <a:solidFill>
                  <a:srgbClr val="F2F2F2"/>
                </a:solidFill>
              </a:rPr>
              <a:t>0.86</a:t>
            </a:r>
            <a:endParaRPr lang="en-US" b="1" dirty="0">
              <a:solidFill>
                <a:srgbClr val="F2F2F2"/>
              </a:solidFill>
            </a:endParaRPr>
          </a:p>
        </p:txBody>
      </p:sp>
      <p:sp>
        <p:nvSpPr>
          <p:cNvPr id="28" name="TextBox 27"/>
          <p:cNvSpPr txBox="1"/>
          <p:nvPr/>
        </p:nvSpPr>
        <p:spPr>
          <a:xfrm>
            <a:off x="5705789" y="5197406"/>
            <a:ext cx="633933" cy="369332"/>
          </a:xfrm>
          <a:prstGeom prst="rect">
            <a:avLst/>
          </a:prstGeom>
          <a:noFill/>
        </p:spPr>
        <p:txBody>
          <a:bodyPr wrap="none" rtlCol="0">
            <a:spAutoFit/>
          </a:bodyPr>
          <a:lstStyle/>
          <a:p>
            <a:r>
              <a:rPr lang="en-US" b="1" dirty="0" smtClean="0">
                <a:solidFill>
                  <a:srgbClr val="F2F2F2"/>
                </a:solidFill>
              </a:rPr>
              <a:t>0.77</a:t>
            </a:r>
            <a:endParaRPr lang="en-US" b="1" dirty="0">
              <a:solidFill>
                <a:srgbClr val="F2F2F2"/>
              </a:solidFill>
            </a:endParaRPr>
          </a:p>
        </p:txBody>
      </p:sp>
      <p:sp>
        <p:nvSpPr>
          <p:cNvPr id="29" name="TextBox 28"/>
          <p:cNvSpPr txBox="1"/>
          <p:nvPr/>
        </p:nvSpPr>
        <p:spPr>
          <a:xfrm>
            <a:off x="7528323" y="5197406"/>
            <a:ext cx="633933" cy="369332"/>
          </a:xfrm>
          <a:prstGeom prst="rect">
            <a:avLst/>
          </a:prstGeom>
          <a:noFill/>
        </p:spPr>
        <p:txBody>
          <a:bodyPr wrap="none" rtlCol="0">
            <a:spAutoFit/>
          </a:bodyPr>
          <a:lstStyle/>
          <a:p>
            <a:r>
              <a:rPr lang="en-US" b="1" dirty="0" smtClean="0">
                <a:solidFill>
                  <a:srgbClr val="F2F2F2"/>
                </a:solidFill>
              </a:rPr>
              <a:t>0.46</a:t>
            </a:r>
            <a:endParaRPr lang="en-US" b="1" dirty="0">
              <a:solidFill>
                <a:srgbClr val="F2F2F2"/>
              </a:solidFill>
            </a:endParaRPr>
          </a:p>
        </p:txBody>
      </p:sp>
      <p:sp>
        <p:nvSpPr>
          <p:cNvPr id="30" name="TextBox 29"/>
          <p:cNvSpPr txBox="1"/>
          <p:nvPr/>
        </p:nvSpPr>
        <p:spPr>
          <a:xfrm>
            <a:off x="882987" y="1408470"/>
            <a:ext cx="774822" cy="369332"/>
          </a:xfrm>
          <a:prstGeom prst="rect">
            <a:avLst/>
          </a:prstGeom>
          <a:noFill/>
        </p:spPr>
        <p:txBody>
          <a:bodyPr wrap="none" rtlCol="0">
            <a:spAutoFit/>
          </a:bodyPr>
          <a:lstStyle/>
          <a:p>
            <a:r>
              <a:rPr lang="en-US" dirty="0" smtClean="0">
                <a:solidFill>
                  <a:srgbClr val="F2F2F2"/>
                </a:solidFill>
              </a:rPr>
              <a:t>Noise</a:t>
            </a:r>
            <a:endParaRPr lang="en-US" dirty="0">
              <a:solidFill>
                <a:srgbClr val="F2F2F2"/>
              </a:solidFill>
            </a:endParaRPr>
          </a:p>
        </p:txBody>
      </p:sp>
      <p:sp>
        <p:nvSpPr>
          <p:cNvPr id="31" name="TextBox 30"/>
          <p:cNvSpPr txBox="1"/>
          <p:nvPr/>
        </p:nvSpPr>
        <p:spPr>
          <a:xfrm>
            <a:off x="2131410" y="1386866"/>
            <a:ext cx="762311" cy="369332"/>
          </a:xfrm>
          <a:prstGeom prst="rect">
            <a:avLst/>
          </a:prstGeom>
          <a:noFill/>
        </p:spPr>
        <p:txBody>
          <a:bodyPr wrap="none" rtlCol="0">
            <a:spAutoFit/>
          </a:bodyPr>
          <a:lstStyle/>
          <a:p>
            <a:r>
              <a:rPr lang="en-US" dirty="0" smtClean="0">
                <a:solidFill>
                  <a:srgbClr val="F2F2F2"/>
                </a:solidFill>
              </a:rPr>
              <a:t>0.005</a:t>
            </a:r>
            <a:endParaRPr lang="en-US" dirty="0">
              <a:solidFill>
                <a:srgbClr val="F2F2F2"/>
              </a:solidFill>
            </a:endParaRPr>
          </a:p>
        </p:txBody>
      </p:sp>
      <p:sp>
        <p:nvSpPr>
          <p:cNvPr id="32" name="TextBox 31"/>
          <p:cNvSpPr txBox="1"/>
          <p:nvPr/>
        </p:nvSpPr>
        <p:spPr>
          <a:xfrm>
            <a:off x="3893638" y="1386866"/>
            <a:ext cx="633933" cy="369332"/>
          </a:xfrm>
          <a:prstGeom prst="rect">
            <a:avLst/>
          </a:prstGeom>
          <a:noFill/>
        </p:spPr>
        <p:txBody>
          <a:bodyPr wrap="none" rtlCol="0">
            <a:spAutoFit/>
          </a:bodyPr>
          <a:lstStyle/>
          <a:p>
            <a:r>
              <a:rPr lang="en-US" dirty="0" smtClean="0">
                <a:solidFill>
                  <a:srgbClr val="F2F2F2"/>
                </a:solidFill>
              </a:rPr>
              <a:t>0.01</a:t>
            </a:r>
            <a:endParaRPr lang="en-US" dirty="0">
              <a:solidFill>
                <a:srgbClr val="F2F2F2"/>
              </a:solidFill>
            </a:endParaRPr>
          </a:p>
        </p:txBody>
      </p:sp>
      <p:sp>
        <p:nvSpPr>
          <p:cNvPr id="33" name="TextBox 32"/>
          <p:cNvSpPr txBox="1"/>
          <p:nvPr/>
        </p:nvSpPr>
        <p:spPr>
          <a:xfrm>
            <a:off x="5705789" y="1386866"/>
            <a:ext cx="633933" cy="369332"/>
          </a:xfrm>
          <a:prstGeom prst="rect">
            <a:avLst/>
          </a:prstGeom>
          <a:noFill/>
        </p:spPr>
        <p:txBody>
          <a:bodyPr wrap="none" rtlCol="0">
            <a:spAutoFit/>
          </a:bodyPr>
          <a:lstStyle/>
          <a:p>
            <a:r>
              <a:rPr lang="en-US" dirty="0" smtClean="0">
                <a:solidFill>
                  <a:srgbClr val="F2F2F2"/>
                </a:solidFill>
              </a:rPr>
              <a:t>0.02</a:t>
            </a:r>
            <a:endParaRPr lang="en-US" dirty="0">
              <a:solidFill>
                <a:srgbClr val="F2F2F2"/>
              </a:solidFill>
            </a:endParaRPr>
          </a:p>
        </p:txBody>
      </p:sp>
      <p:sp>
        <p:nvSpPr>
          <p:cNvPr id="34" name="TextBox 33"/>
          <p:cNvSpPr txBox="1"/>
          <p:nvPr/>
        </p:nvSpPr>
        <p:spPr>
          <a:xfrm>
            <a:off x="7528323" y="1386866"/>
            <a:ext cx="633933" cy="369332"/>
          </a:xfrm>
          <a:prstGeom prst="rect">
            <a:avLst/>
          </a:prstGeom>
          <a:noFill/>
        </p:spPr>
        <p:txBody>
          <a:bodyPr wrap="none" rtlCol="0">
            <a:spAutoFit/>
          </a:bodyPr>
          <a:lstStyle/>
          <a:p>
            <a:r>
              <a:rPr lang="en-US" dirty="0" smtClean="0">
                <a:solidFill>
                  <a:srgbClr val="F2F2F2"/>
                </a:solidFill>
              </a:rPr>
              <a:t>0.05</a:t>
            </a:r>
            <a:endParaRPr lang="en-US" dirty="0">
              <a:solidFill>
                <a:srgbClr val="F2F2F2"/>
              </a:solidFill>
            </a:endParaRPr>
          </a:p>
        </p:txBody>
      </p:sp>
      <p:cxnSp>
        <p:nvCxnSpPr>
          <p:cNvPr id="36" name="Straight Connector 35"/>
          <p:cNvCxnSpPr/>
          <p:nvPr/>
        </p:nvCxnSpPr>
        <p:spPr>
          <a:xfrm flipV="1">
            <a:off x="882987" y="1833648"/>
            <a:ext cx="7749896" cy="216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926971" y="3720928"/>
            <a:ext cx="7749896" cy="216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867894" y="1349984"/>
            <a:ext cx="7749896" cy="216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035387" y="5706797"/>
            <a:ext cx="7749896" cy="21604"/>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15590" y="2293856"/>
            <a:ext cx="1441733" cy="923330"/>
          </a:xfrm>
          <a:prstGeom prst="rect">
            <a:avLst/>
          </a:prstGeom>
          <a:noFill/>
        </p:spPr>
        <p:txBody>
          <a:bodyPr wrap="none" rtlCol="0">
            <a:spAutoFit/>
          </a:bodyPr>
          <a:lstStyle/>
          <a:p>
            <a:pPr algn="ctr"/>
            <a:r>
              <a:rPr lang="en-US" dirty="0" smtClean="0">
                <a:solidFill>
                  <a:srgbClr val="F2F2F2"/>
                </a:solidFill>
              </a:rPr>
              <a:t>Sinusoid</a:t>
            </a:r>
          </a:p>
          <a:p>
            <a:pPr algn="ctr"/>
            <a:r>
              <a:rPr lang="en-US" dirty="0" smtClean="0">
                <a:solidFill>
                  <a:srgbClr val="F2F2F2"/>
                </a:solidFill>
              </a:rPr>
              <a:t>Sequential</a:t>
            </a:r>
          </a:p>
          <a:p>
            <a:pPr algn="ctr"/>
            <a:r>
              <a:rPr lang="en-US" dirty="0" smtClean="0">
                <a:solidFill>
                  <a:srgbClr val="F2F2F2"/>
                </a:solidFill>
              </a:rPr>
              <a:t>(</a:t>
            </a:r>
            <a:r>
              <a:rPr lang="en-US" i="1" dirty="0" smtClean="0">
                <a:solidFill>
                  <a:srgbClr val="FFFF00"/>
                </a:solidFill>
              </a:rPr>
              <a:t>3N</a:t>
            </a:r>
            <a:r>
              <a:rPr lang="en-US" dirty="0" smtClean="0">
                <a:solidFill>
                  <a:srgbClr val="F2F2F2"/>
                </a:solidFill>
              </a:rPr>
              <a:t> images)</a:t>
            </a:r>
            <a:endParaRPr lang="en-US" dirty="0">
              <a:solidFill>
                <a:srgbClr val="F2F2F2"/>
              </a:solidFill>
            </a:endParaRPr>
          </a:p>
        </p:txBody>
      </p:sp>
      <p:sp>
        <p:nvSpPr>
          <p:cNvPr id="43" name="TextBox 42"/>
          <p:cNvSpPr txBox="1"/>
          <p:nvPr/>
        </p:nvSpPr>
        <p:spPr>
          <a:xfrm>
            <a:off x="152400" y="4038600"/>
            <a:ext cx="1704914" cy="1200329"/>
          </a:xfrm>
          <a:prstGeom prst="rect">
            <a:avLst/>
          </a:prstGeom>
          <a:noFill/>
        </p:spPr>
        <p:txBody>
          <a:bodyPr wrap="none" rtlCol="0">
            <a:spAutoFit/>
          </a:bodyPr>
          <a:lstStyle/>
          <a:p>
            <a:pPr algn="ctr"/>
            <a:r>
              <a:rPr lang="en-US" dirty="0" smtClean="0">
                <a:solidFill>
                  <a:srgbClr val="F2F2F2"/>
                </a:solidFill>
              </a:rPr>
              <a:t>Frequency</a:t>
            </a:r>
          </a:p>
          <a:p>
            <a:pPr algn="ctr"/>
            <a:r>
              <a:rPr lang="en-US" dirty="0" smtClean="0">
                <a:solidFill>
                  <a:srgbClr val="F2F2F2"/>
                </a:solidFill>
              </a:rPr>
              <a:t>Modulated</a:t>
            </a:r>
          </a:p>
          <a:p>
            <a:pPr algn="ctr"/>
            <a:r>
              <a:rPr lang="en-US" dirty="0" smtClean="0">
                <a:solidFill>
                  <a:srgbClr val="F2F2F2"/>
                </a:solidFill>
              </a:rPr>
              <a:t>Multiplexing</a:t>
            </a:r>
          </a:p>
          <a:p>
            <a:pPr algn="ctr"/>
            <a:r>
              <a:rPr lang="en-US" dirty="0" smtClean="0">
                <a:solidFill>
                  <a:srgbClr val="F2F2F2"/>
                </a:solidFill>
              </a:rPr>
              <a:t>(</a:t>
            </a:r>
            <a:r>
              <a:rPr lang="en-US" i="1" dirty="0" smtClean="0">
                <a:solidFill>
                  <a:srgbClr val="FFFF00"/>
                </a:solidFill>
              </a:rPr>
              <a:t>2N+1</a:t>
            </a:r>
            <a:r>
              <a:rPr lang="en-US" dirty="0" smtClean="0">
                <a:solidFill>
                  <a:srgbClr val="F2F2F2"/>
                </a:solidFill>
              </a:rPr>
              <a:t> images)</a:t>
            </a:r>
            <a:endParaRPr lang="en-US" dirty="0">
              <a:solidFill>
                <a:srgbClr val="F2F2F2"/>
              </a:solidFill>
            </a:endParaRPr>
          </a:p>
        </p:txBody>
      </p:sp>
    </p:spTree>
    <p:extLst>
      <p:ext uri="{BB962C8B-B14F-4D97-AF65-F5344CB8AC3E}">
        <p14:creationId xmlns:p14="http://schemas.microsoft.com/office/powerpoint/2010/main" val="351728550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88"/>
            <a:ext cx="8229600" cy="1143000"/>
          </a:xfrm>
        </p:spPr>
        <p:txBody>
          <a:bodyPr/>
          <a:lstStyle/>
          <a:p>
            <a:r>
              <a:rPr lang="en-US" dirty="0" smtClean="0"/>
              <a:t>Evaluation (Photon </a:t>
            </a:r>
            <a:r>
              <a:rPr lang="en-US" dirty="0"/>
              <a:t>N</a:t>
            </a:r>
            <a:r>
              <a:rPr lang="en-US" dirty="0" smtClean="0"/>
              <a:t>oise)</a:t>
            </a:r>
            <a:endParaRPr lang="en-US" dirty="0"/>
          </a:p>
        </p:txBody>
      </p:sp>
      <p:sp>
        <p:nvSpPr>
          <p:cNvPr id="19" name="TextBox 18"/>
          <p:cNvSpPr txBox="1"/>
          <p:nvPr/>
        </p:nvSpPr>
        <p:spPr>
          <a:xfrm>
            <a:off x="882987" y="3235166"/>
            <a:ext cx="749011" cy="369332"/>
          </a:xfrm>
          <a:prstGeom prst="rect">
            <a:avLst/>
          </a:prstGeom>
          <a:noFill/>
        </p:spPr>
        <p:txBody>
          <a:bodyPr wrap="none" rtlCol="0">
            <a:spAutoFit/>
          </a:bodyPr>
          <a:lstStyle/>
          <a:p>
            <a:r>
              <a:rPr lang="en-US" dirty="0" smtClean="0">
                <a:solidFill>
                  <a:srgbClr val="F2F2F2"/>
                </a:solidFill>
              </a:rPr>
              <a:t>SSIM</a:t>
            </a:r>
            <a:endParaRPr lang="en-US" dirty="0">
              <a:solidFill>
                <a:srgbClr val="F2F2F2"/>
              </a:solidFill>
            </a:endParaRPr>
          </a:p>
        </p:txBody>
      </p:sp>
      <p:sp>
        <p:nvSpPr>
          <p:cNvPr id="20" name="TextBox 19"/>
          <p:cNvSpPr txBox="1"/>
          <p:nvPr/>
        </p:nvSpPr>
        <p:spPr>
          <a:xfrm>
            <a:off x="1035387" y="5174539"/>
            <a:ext cx="749011" cy="369332"/>
          </a:xfrm>
          <a:prstGeom prst="rect">
            <a:avLst/>
          </a:prstGeom>
          <a:noFill/>
        </p:spPr>
        <p:txBody>
          <a:bodyPr wrap="none" rtlCol="0">
            <a:spAutoFit/>
          </a:bodyPr>
          <a:lstStyle/>
          <a:p>
            <a:r>
              <a:rPr lang="en-US" dirty="0" smtClean="0">
                <a:solidFill>
                  <a:srgbClr val="F2F2F2"/>
                </a:solidFill>
              </a:rPr>
              <a:t>SSIM</a:t>
            </a:r>
            <a:endParaRPr lang="en-US" dirty="0">
              <a:solidFill>
                <a:srgbClr val="F2F2F2"/>
              </a:solidFill>
            </a:endParaRPr>
          </a:p>
        </p:txBody>
      </p:sp>
      <p:sp>
        <p:nvSpPr>
          <p:cNvPr id="21" name="TextBox 20"/>
          <p:cNvSpPr txBox="1"/>
          <p:nvPr/>
        </p:nvSpPr>
        <p:spPr>
          <a:xfrm>
            <a:off x="2189907" y="3217186"/>
            <a:ext cx="633933" cy="369332"/>
          </a:xfrm>
          <a:prstGeom prst="rect">
            <a:avLst/>
          </a:prstGeom>
          <a:noFill/>
        </p:spPr>
        <p:txBody>
          <a:bodyPr wrap="none" rtlCol="0">
            <a:spAutoFit/>
          </a:bodyPr>
          <a:lstStyle/>
          <a:p>
            <a:r>
              <a:rPr lang="en-US" b="1" dirty="0" smtClean="0">
                <a:solidFill>
                  <a:srgbClr val="F2F2F2"/>
                </a:solidFill>
              </a:rPr>
              <a:t>0.88</a:t>
            </a:r>
            <a:endParaRPr lang="en-US" b="1" dirty="0">
              <a:solidFill>
                <a:srgbClr val="F2F2F2"/>
              </a:solidFill>
            </a:endParaRPr>
          </a:p>
        </p:txBody>
      </p:sp>
      <p:sp>
        <p:nvSpPr>
          <p:cNvPr id="22" name="TextBox 21"/>
          <p:cNvSpPr txBox="1"/>
          <p:nvPr/>
        </p:nvSpPr>
        <p:spPr>
          <a:xfrm>
            <a:off x="3893638" y="3217186"/>
            <a:ext cx="633933" cy="369332"/>
          </a:xfrm>
          <a:prstGeom prst="rect">
            <a:avLst/>
          </a:prstGeom>
          <a:noFill/>
        </p:spPr>
        <p:txBody>
          <a:bodyPr wrap="none" rtlCol="0">
            <a:spAutoFit/>
          </a:bodyPr>
          <a:lstStyle/>
          <a:p>
            <a:r>
              <a:rPr lang="en-US" b="1" dirty="0" smtClean="0">
                <a:solidFill>
                  <a:srgbClr val="F2F2F2"/>
                </a:solidFill>
              </a:rPr>
              <a:t>0.85</a:t>
            </a:r>
            <a:endParaRPr lang="en-US" b="1" dirty="0">
              <a:solidFill>
                <a:srgbClr val="F2F2F2"/>
              </a:solidFill>
            </a:endParaRPr>
          </a:p>
        </p:txBody>
      </p:sp>
      <p:sp>
        <p:nvSpPr>
          <p:cNvPr id="23" name="TextBox 22"/>
          <p:cNvSpPr txBox="1"/>
          <p:nvPr/>
        </p:nvSpPr>
        <p:spPr>
          <a:xfrm>
            <a:off x="5705789" y="3217186"/>
            <a:ext cx="633933" cy="369332"/>
          </a:xfrm>
          <a:prstGeom prst="rect">
            <a:avLst/>
          </a:prstGeom>
          <a:noFill/>
        </p:spPr>
        <p:txBody>
          <a:bodyPr wrap="none" rtlCol="0">
            <a:spAutoFit/>
          </a:bodyPr>
          <a:lstStyle/>
          <a:p>
            <a:r>
              <a:rPr lang="en-US" b="1" dirty="0" smtClean="0">
                <a:solidFill>
                  <a:srgbClr val="F2F2F2"/>
                </a:solidFill>
              </a:rPr>
              <a:t>0.74</a:t>
            </a:r>
            <a:endParaRPr lang="en-US" b="1" dirty="0">
              <a:solidFill>
                <a:srgbClr val="F2F2F2"/>
              </a:solidFill>
            </a:endParaRPr>
          </a:p>
        </p:txBody>
      </p:sp>
      <p:sp>
        <p:nvSpPr>
          <p:cNvPr id="24" name="TextBox 23"/>
          <p:cNvSpPr txBox="1"/>
          <p:nvPr/>
        </p:nvSpPr>
        <p:spPr>
          <a:xfrm>
            <a:off x="7528323" y="3217186"/>
            <a:ext cx="633933" cy="369332"/>
          </a:xfrm>
          <a:prstGeom prst="rect">
            <a:avLst/>
          </a:prstGeom>
          <a:noFill/>
        </p:spPr>
        <p:txBody>
          <a:bodyPr wrap="none" rtlCol="0">
            <a:spAutoFit/>
          </a:bodyPr>
          <a:lstStyle/>
          <a:p>
            <a:r>
              <a:rPr lang="en-US" b="1" dirty="0" smtClean="0">
                <a:solidFill>
                  <a:srgbClr val="F2F2F2"/>
                </a:solidFill>
              </a:rPr>
              <a:t>0.43</a:t>
            </a:r>
            <a:endParaRPr lang="en-US" b="1" dirty="0">
              <a:solidFill>
                <a:srgbClr val="F2F2F2"/>
              </a:solidFill>
            </a:endParaRPr>
          </a:p>
        </p:txBody>
      </p:sp>
      <p:sp>
        <p:nvSpPr>
          <p:cNvPr id="26" name="TextBox 25"/>
          <p:cNvSpPr txBox="1"/>
          <p:nvPr/>
        </p:nvSpPr>
        <p:spPr>
          <a:xfrm>
            <a:off x="2189350" y="5197406"/>
            <a:ext cx="633933" cy="369332"/>
          </a:xfrm>
          <a:prstGeom prst="rect">
            <a:avLst/>
          </a:prstGeom>
          <a:noFill/>
        </p:spPr>
        <p:txBody>
          <a:bodyPr wrap="none" rtlCol="0">
            <a:spAutoFit/>
          </a:bodyPr>
          <a:lstStyle/>
          <a:p>
            <a:r>
              <a:rPr lang="en-US" dirty="0" smtClean="0">
                <a:solidFill>
                  <a:srgbClr val="F2F2F2"/>
                </a:solidFill>
              </a:rPr>
              <a:t>0.88</a:t>
            </a:r>
            <a:endParaRPr lang="en-US" dirty="0">
              <a:solidFill>
                <a:srgbClr val="F2F2F2"/>
              </a:solidFill>
            </a:endParaRPr>
          </a:p>
        </p:txBody>
      </p:sp>
      <p:sp>
        <p:nvSpPr>
          <p:cNvPr id="27" name="TextBox 26"/>
          <p:cNvSpPr txBox="1"/>
          <p:nvPr/>
        </p:nvSpPr>
        <p:spPr>
          <a:xfrm>
            <a:off x="3893638" y="5197406"/>
            <a:ext cx="633933" cy="369332"/>
          </a:xfrm>
          <a:prstGeom prst="rect">
            <a:avLst/>
          </a:prstGeom>
          <a:noFill/>
        </p:spPr>
        <p:txBody>
          <a:bodyPr wrap="none" rtlCol="0">
            <a:spAutoFit/>
          </a:bodyPr>
          <a:lstStyle/>
          <a:p>
            <a:r>
              <a:rPr lang="en-US" dirty="0" smtClean="0">
                <a:solidFill>
                  <a:srgbClr val="F2F2F2"/>
                </a:solidFill>
              </a:rPr>
              <a:t>0.83</a:t>
            </a:r>
            <a:endParaRPr lang="en-US" dirty="0">
              <a:solidFill>
                <a:srgbClr val="F2F2F2"/>
              </a:solidFill>
            </a:endParaRPr>
          </a:p>
        </p:txBody>
      </p:sp>
      <p:sp>
        <p:nvSpPr>
          <p:cNvPr id="28" name="TextBox 27"/>
          <p:cNvSpPr txBox="1"/>
          <p:nvPr/>
        </p:nvSpPr>
        <p:spPr>
          <a:xfrm>
            <a:off x="5705789" y="5197406"/>
            <a:ext cx="633933" cy="369332"/>
          </a:xfrm>
          <a:prstGeom prst="rect">
            <a:avLst/>
          </a:prstGeom>
          <a:noFill/>
        </p:spPr>
        <p:txBody>
          <a:bodyPr wrap="none" rtlCol="0">
            <a:spAutoFit/>
          </a:bodyPr>
          <a:lstStyle/>
          <a:p>
            <a:r>
              <a:rPr lang="en-US" dirty="0" smtClean="0">
                <a:solidFill>
                  <a:srgbClr val="F2F2F2"/>
                </a:solidFill>
              </a:rPr>
              <a:t>0.71</a:t>
            </a:r>
            <a:endParaRPr lang="en-US" dirty="0">
              <a:solidFill>
                <a:srgbClr val="F2F2F2"/>
              </a:solidFill>
            </a:endParaRPr>
          </a:p>
        </p:txBody>
      </p:sp>
      <p:sp>
        <p:nvSpPr>
          <p:cNvPr id="29" name="TextBox 28"/>
          <p:cNvSpPr txBox="1"/>
          <p:nvPr/>
        </p:nvSpPr>
        <p:spPr>
          <a:xfrm>
            <a:off x="7528323" y="5197406"/>
            <a:ext cx="633933" cy="369332"/>
          </a:xfrm>
          <a:prstGeom prst="rect">
            <a:avLst/>
          </a:prstGeom>
          <a:noFill/>
        </p:spPr>
        <p:txBody>
          <a:bodyPr wrap="none" rtlCol="0">
            <a:spAutoFit/>
          </a:bodyPr>
          <a:lstStyle/>
          <a:p>
            <a:r>
              <a:rPr lang="en-US" dirty="0" smtClean="0">
                <a:solidFill>
                  <a:srgbClr val="F2F2F2"/>
                </a:solidFill>
              </a:rPr>
              <a:t>0.36</a:t>
            </a:r>
            <a:endParaRPr lang="en-US" dirty="0">
              <a:solidFill>
                <a:srgbClr val="F2F2F2"/>
              </a:solidFill>
            </a:endParaRPr>
          </a:p>
        </p:txBody>
      </p:sp>
      <p:sp>
        <p:nvSpPr>
          <p:cNvPr id="30" name="TextBox 29"/>
          <p:cNvSpPr txBox="1"/>
          <p:nvPr/>
        </p:nvSpPr>
        <p:spPr>
          <a:xfrm>
            <a:off x="882987" y="1408470"/>
            <a:ext cx="774822" cy="369332"/>
          </a:xfrm>
          <a:prstGeom prst="rect">
            <a:avLst/>
          </a:prstGeom>
          <a:noFill/>
        </p:spPr>
        <p:txBody>
          <a:bodyPr wrap="none" rtlCol="0">
            <a:spAutoFit/>
          </a:bodyPr>
          <a:lstStyle/>
          <a:p>
            <a:r>
              <a:rPr lang="en-US" dirty="0" smtClean="0">
                <a:solidFill>
                  <a:srgbClr val="F2F2F2"/>
                </a:solidFill>
              </a:rPr>
              <a:t>Noise</a:t>
            </a:r>
            <a:endParaRPr lang="en-US" dirty="0">
              <a:solidFill>
                <a:srgbClr val="F2F2F2"/>
              </a:solidFill>
            </a:endParaRPr>
          </a:p>
        </p:txBody>
      </p:sp>
      <p:sp>
        <p:nvSpPr>
          <p:cNvPr id="31" name="TextBox 30"/>
          <p:cNvSpPr txBox="1"/>
          <p:nvPr/>
        </p:nvSpPr>
        <p:spPr>
          <a:xfrm>
            <a:off x="2131410" y="1386866"/>
            <a:ext cx="762311" cy="369332"/>
          </a:xfrm>
          <a:prstGeom prst="rect">
            <a:avLst/>
          </a:prstGeom>
          <a:noFill/>
        </p:spPr>
        <p:txBody>
          <a:bodyPr wrap="none" rtlCol="0">
            <a:spAutoFit/>
          </a:bodyPr>
          <a:lstStyle/>
          <a:p>
            <a:r>
              <a:rPr lang="en-US" dirty="0" smtClean="0">
                <a:solidFill>
                  <a:srgbClr val="F2F2F2"/>
                </a:solidFill>
              </a:rPr>
              <a:t>0.005</a:t>
            </a:r>
            <a:endParaRPr lang="en-US" dirty="0">
              <a:solidFill>
                <a:srgbClr val="F2F2F2"/>
              </a:solidFill>
            </a:endParaRPr>
          </a:p>
        </p:txBody>
      </p:sp>
      <p:sp>
        <p:nvSpPr>
          <p:cNvPr id="32" name="TextBox 31"/>
          <p:cNvSpPr txBox="1"/>
          <p:nvPr/>
        </p:nvSpPr>
        <p:spPr>
          <a:xfrm>
            <a:off x="3893638" y="1386866"/>
            <a:ext cx="633933" cy="369332"/>
          </a:xfrm>
          <a:prstGeom prst="rect">
            <a:avLst/>
          </a:prstGeom>
          <a:noFill/>
        </p:spPr>
        <p:txBody>
          <a:bodyPr wrap="none" rtlCol="0">
            <a:spAutoFit/>
          </a:bodyPr>
          <a:lstStyle/>
          <a:p>
            <a:r>
              <a:rPr lang="en-US" dirty="0" smtClean="0">
                <a:solidFill>
                  <a:srgbClr val="F2F2F2"/>
                </a:solidFill>
              </a:rPr>
              <a:t>0.01</a:t>
            </a:r>
            <a:endParaRPr lang="en-US" dirty="0">
              <a:solidFill>
                <a:srgbClr val="F2F2F2"/>
              </a:solidFill>
            </a:endParaRPr>
          </a:p>
        </p:txBody>
      </p:sp>
      <p:sp>
        <p:nvSpPr>
          <p:cNvPr id="33" name="TextBox 32"/>
          <p:cNvSpPr txBox="1"/>
          <p:nvPr/>
        </p:nvSpPr>
        <p:spPr>
          <a:xfrm>
            <a:off x="5705789" y="1386866"/>
            <a:ext cx="633933" cy="369332"/>
          </a:xfrm>
          <a:prstGeom prst="rect">
            <a:avLst/>
          </a:prstGeom>
          <a:noFill/>
        </p:spPr>
        <p:txBody>
          <a:bodyPr wrap="none" rtlCol="0">
            <a:spAutoFit/>
          </a:bodyPr>
          <a:lstStyle/>
          <a:p>
            <a:r>
              <a:rPr lang="en-US" dirty="0" smtClean="0">
                <a:solidFill>
                  <a:srgbClr val="F2F2F2"/>
                </a:solidFill>
              </a:rPr>
              <a:t>0.02</a:t>
            </a:r>
            <a:endParaRPr lang="en-US" dirty="0">
              <a:solidFill>
                <a:srgbClr val="F2F2F2"/>
              </a:solidFill>
            </a:endParaRPr>
          </a:p>
        </p:txBody>
      </p:sp>
      <p:sp>
        <p:nvSpPr>
          <p:cNvPr id="34" name="TextBox 33"/>
          <p:cNvSpPr txBox="1"/>
          <p:nvPr/>
        </p:nvSpPr>
        <p:spPr>
          <a:xfrm>
            <a:off x="7528323" y="1386866"/>
            <a:ext cx="633933" cy="369332"/>
          </a:xfrm>
          <a:prstGeom prst="rect">
            <a:avLst/>
          </a:prstGeom>
          <a:noFill/>
        </p:spPr>
        <p:txBody>
          <a:bodyPr wrap="none" rtlCol="0">
            <a:spAutoFit/>
          </a:bodyPr>
          <a:lstStyle/>
          <a:p>
            <a:r>
              <a:rPr lang="en-US" dirty="0" smtClean="0">
                <a:solidFill>
                  <a:srgbClr val="F2F2F2"/>
                </a:solidFill>
              </a:rPr>
              <a:t>0.05</a:t>
            </a:r>
            <a:endParaRPr lang="en-US" dirty="0">
              <a:solidFill>
                <a:srgbClr val="F2F2F2"/>
              </a:solidFill>
            </a:endParaRPr>
          </a:p>
        </p:txBody>
      </p:sp>
      <p:cxnSp>
        <p:nvCxnSpPr>
          <p:cNvPr id="36" name="Straight Connector 35"/>
          <p:cNvCxnSpPr/>
          <p:nvPr/>
        </p:nvCxnSpPr>
        <p:spPr>
          <a:xfrm flipV="1">
            <a:off x="882987" y="1833648"/>
            <a:ext cx="7749896" cy="216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926971" y="3720928"/>
            <a:ext cx="7749896" cy="2160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867894" y="1349984"/>
            <a:ext cx="7749896" cy="21604"/>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035387" y="5706797"/>
            <a:ext cx="7749896" cy="21604"/>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test20111002_pn_ns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524" y="1965166"/>
            <a:ext cx="1270000" cy="1270000"/>
          </a:xfrm>
          <a:prstGeom prst="rect">
            <a:avLst/>
          </a:prstGeom>
          <a:ln>
            <a:solidFill>
              <a:schemeClr val="bg1">
                <a:lumMod val="95000"/>
              </a:schemeClr>
            </a:solidFill>
          </a:ln>
        </p:spPr>
      </p:pic>
      <p:pic>
        <p:nvPicPr>
          <p:cNvPr id="4" name="Picture 3" descr="test20111002_pn_ns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208" y="1965166"/>
            <a:ext cx="1270000" cy="1270000"/>
          </a:xfrm>
          <a:prstGeom prst="rect">
            <a:avLst/>
          </a:prstGeom>
          <a:ln>
            <a:solidFill>
              <a:schemeClr val="bg1">
                <a:lumMod val="95000"/>
              </a:schemeClr>
            </a:solidFill>
          </a:ln>
        </p:spPr>
      </p:pic>
      <p:pic>
        <p:nvPicPr>
          <p:cNvPr id="5" name="Picture 4" descr="test20111002_pn_ns_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915" y="1947186"/>
            <a:ext cx="1270000" cy="1270000"/>
          </a:xfrm>
          <a:prstGeom prst="rect">
            <a:avLst/>
          </a:prstGeom>
          <a:ln>
            <a:solidFill>
              <a:schemeClr val="bg1">
                <a:lumMod val="95000"/>
              </a:schemeClr>
            </a:solidFill>
          </a:ln>
        </p:spPr>
      </p:pic>
      <p:pic>
        <p:nvPicPr>
          <p:cNvPr id="6" name="Picture 5" descr="test20111002_pn_ns_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8600" y="1965166"/>
            <a:ext cx="1270000" cy="1270000"/>
          </a:xfrm>
          <a:prstGeom prst="rect">
            <a:avLst/>
          </a:prstGeom>
          <a:ln>
            <a:solidFill>
              <a:schemeClr val="bg1">
                <a:lumMod val="95000"/>
              </a:schemeClr>
            </a:solidFill>
          </a:ln>
        </p:spPr>
      </p:pic>
      <p:pic>
        <p:nvPicPr>
          <p:cNvPr id="7" name="Picture 6" descr="test20111002_pn_mux_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871" y="3955570"/>
            <a:ext cx="1270000" cy="1270000"/>
          </a:xfrm>
          <a:prstGeom prst="rect">
            <a:avLst/>
          </a:prstGeom>
          <a:ln>
            <a:solidFill>
              <a:schemeClr val="bg1">
                <a:lumMod val="95000"/>
              </a:schemeClr>
            </a:solidFill>
          </a:ln>
        </p:spPr>
      </p:pic>
      <p:pic>
        <p:nvPicPr>
          <p:cNvPr id="8" name="Picture 7" descr="test20111002_pn_mux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5087" y="3955570"/>
            <a:ext cx="1270000" cy="1270000"/>
          </a:xfrm>
          <a:prstGeom prst="rect">
            <a:avLst/>
          </a:prstGeom>
          <a:ln>
            <a:solidFill>
              <a:schemeClr val="bg1">
                <a:lumMod val="95000"/>
              </a:schemeClr>
            </a:solidFill>
          </a:ln>
        </p:spPr>
      </p:pic>
      <p:pic>
        <p:nvPicPr>
          <p:cNvPr id="9" name="Picture 8" descr="test20111002_pn_mux_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2915" y="3955570"/>
            <a:ext cx="1270000" cy="1270000"/>
          </a:xfrm>
          <a:prstGeom prst="rect">
            <a:avLst/>
          </a:prstGeom>
          <a:ln>
            <a:solidFill>
              <a:schemeClr val="bg1">
                <a:lumMod val="95000"/>
              </a:schemeClr>
            </a:solidFill>
          </a:ln>
        </p:spPr>
      </p:pic>
      <p:pic>
        <p:nvPicPr>
          <p:cNvPr id="10" name="Picture 9" descr="test20111002_pn_mux_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8600" y="3955570"/>
            <a:ext cx="1270000" cy="1270000"/>
          </a:xfrm>
          <a:prstGeom prst="rect">
            <a:avLst/>
          </a:prstGeom>
          <a:ln>
            <a:solidFill>
              <a:schemeClr val="bg1">
                <a:lumMod val="95000"/>
              </a:schemeClr>
            </a:solidFill>
          </a:ln>
        </p:spPr>
      </p:pic>
      <p:sp>
        <p:nvSpPr>
          <p:cNvPr id="38" name="TextBox 37"/>
          <p:cNvSpPr txBox="1"/>
          <p:nvPr/>
        </p:nvSpPr>
        <p:spPr>
          <a:xfrm>
            <a:off x="215590" y="2200870"/>
            <a:ext cx="1441733" cy="923330"/>
          </a:xfrm>
          <a:prstGeom prst="rect">
            <a:avLst/>
          </a:prstGeom>
          <a:noFill/>
        </p:spPr>
        <p:txBody>
          <a:bodyPr wrap="none" rtlCol="0">
            <a:spAutoFit/>
          </a:bodyPr>
          <a:lstStyle/>
          <a:p>
            <a:pPr algn="ctr"/>
            <a:r>
              <a:rPr lang="en-US" dirty="0" smtClean="0">
                <a:solidFill>
                  <a:srgbClr val="F2F2F2"/>
                </a:solidFill>
              </a:rPr>
              <a:t>Sinusoid</a:t>
            </a:r>
          </a:p>
          <a:p>
            <a:pPr algn="ctr"/>
            <a:r>
              <a:rPr lang="en-US" dirty="0" smtClean="0">
                <a:solidFill>
                  <a:srgbClr val="F2F2F2"/>
                </a:solidFill>
              </a:rPr>
              <a:t>Sequential</a:t>
            </a:r>
          </a:p>
          <a:p>
            <a:pPr algn="ctr"/>
            <a:r>
              <a:rPr lang="en-US" dirty="0" smtClean="0">
                <a:solidFill>
                  <a:srgbClr val="F2F2F2"/>
                </a:solidFill>
              </a:rPr>
              <a:t>(</a:t>
            </a:r>
            <a:r>
              <a:rPr lang="en-US" i="1" dirty="0" smtClean="0">
                <a:solidFill>
                  <a:srgbClr val="FFFF00"/>
                </a:solidFill>
              </a:rPr>
              <a:t>3N</a:t>
            </a:r>
            <a:r>
              <a:rPr lang="en-US" dirty="0" smtClean="0">
                <a:solidFill>
                  <a:srgbClr val="F2F2F2"/>
                </a:solidFill>
              </a:rPr>
              <a:t> images)</a:t>
            </a:r>
            <a:endParaRPr lang="en-US" dirty="0">
              <a:solidFill>
                <a:srgbClr val="F2F2F2"/>
              </a:solidFill>
            </a:endParaRPr>
          </a:p>
        </p:txBody>
      </p:sp>
      <p:sp>
        <p:nvSpPr>
          <p:cNvPr id="41" name="TextBox 40"/>
          <p:cNvSpPr txBox="1"/>
          <p:nvPr/>
        </p:nvSpPr>
        <p:spPr>
          <a:xfrm>
            <a:off x="200475" y="3962400"/>
            <a:ext cx="1704914" cy="1200329"/>
          </a:xfrm>
          <a:prstGeom prst="rect">
            <a:avLst/>
          </a:prstGeom>
          <a:noFill/>
        </p:spPr>
        <p:txBody>
          <a:bodyPr wrap="none" rtlCol="0">
            <a:spAutoFit/>
          </a:bodyPr>
          <a:lstStyle/>
          <a:p>
            <a:pPr algn="ctr"/>
            <a:r>
              <a:rPr lang="en-US" dirty="0" smtClean="0">
                <a:solidFill>
                  <a:srgbClr val="F2F2F2"/>
                </a:solidFill>
              </a:rPr>
              <a:t>Frequency</a:t>
            </a:r>
          </a:p>
          <a:p>
            <a:pPr algn="ctr"/>
            <a:r>
              <a:rPr lang="en-US" dirty="0" smtClean="0">
                <a:solidFill>
                  <a:srgbClr val="F2F2F2"/>
                </a:solidFill>
              </a:rPr>
              <a:t>Modulated</a:t>
            </a:r>
          </a:p>
          <a:p>
            <a:pPr algn="ctr"/>
            <a:r>
              <a:rPr lang="en-US" dirty="0" smtClean="0">
                <a:solidFill>
                  <a:srgbClr val="F2F2F2"/>
                </a:solidFill>
              </a:rPr>
              <a:t>Multiplexing</a:t>
            </a:r>
          </a:p>
          <a:p>
            <a:pPr algn="ctr"/>
            <a:r>
              <a:rPr lang="en-US" dirty="0" smtClean="0">
                <a:solidFill>
                  <a:srgbClr val="F2F2F2"/>
                </a:solidFill>
              </a:rPr>
              <a:t>(</a:t>
            </a:r>
            <a:r>
              <a:rPr lang="en-US" i="1" dirty="0" smtClean="0">
                <a:solidFill>
                  <a:srgbClr val="FFFF00"/>
                </a:solidFill>
              </a:rPr>
              <a:t>2N+1</a:t>
            </a:r>
            <a:r>
              <a:rPr lang="en-US" dirty="0" smtClean="0">
                <a:solidFill>
                  <a:srgbClr val="F2F2F2"/>
                </a:solidFill>
              </a:rPr>
              <a:t> images)</a:t>
            </a:r>
            <a:endParaRPr lang="en-US" dirty="0">
              <a:solidFill>
                <a:srgbClr val="F2F2F2"/>
              </a:solidFill>
            </a:endParaRPr>
          </a:p>
        </p:txBody>
      </p:sp>
    </p:spTree>
    <p:extLst>
      <p:ext uri="{BB962C8B-B14F-4D97-AF65-F5344CB8AC3E}">
        <p14:creationId xmlns:p14="http://schemas.microsoft.com/office/powerpoint/2010/main" val="27448067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SNR Analysis</a:t>
            </a:r>
            <a:endParaRPr lang="en-US" dirty="0"/>
          </a:p>
        </p:txBody>
      </p:sp>
      <p:sp>
        <p:nvSpPr>
          <p:cNvPr id="3" name="Content Placeholder 2"/>
          <p:cNvSpPr>
            <a:spLocks noGrp="1"/>
          </p:cNvSpPr>
          <p:nvPr>
            <p:ph idx="1"/>
          </p:nvPr>
        </p:nvSpPr>
        <p:spPr>
          <a:xfrm>
            <a:off x="457200" y="1277938"/>
            <a:ext cx="8229600" cy="779461"/>
          </a:xfrm>
        </p:spPr>
        <p:txBody>
          <a:bodyPr/>
          <a:lstStyle/>
          <a:p>
            <a:r>
              <a:rPr lang="en-US" dirty="0" smtClean="0"/>
              <a:t>Similar conclusions as conventional light multiplexing</a:t>
            </a:r>
          </a:p>
          <a:p>
            <a:r>
              <a:rPr lang="en-US" dirty="0" smtClean="0"/>
              <a:t>Require fewer input images (</a:t>
            </a:r>
            <a:r>
              <a:rPr lang="en-US" i="1" dirty="0" smtClean="0">
                <a:solidFill>
                  <a:srgbClr val="FFFF00"/>
                </a:solidFill>
              </a:rPr>
              <a:t>2N+1</a:t>
            </a:r>
            <a:r>
              <a:rPr lang="en-US" dirty="0" smtClean="0"/>
              <a:t>), and thus faster</a:t>
            </a:r>
            <a:endParaRPr lang="en-US" dirty="0"/>
          </a:p>
        </p:txBody>
      </p:sp>
      <p:sp>
        <p:nvSpPr>
          <p:cNvPr id="5" name="TextBox 4"/>
          <p:cNvSpPr txBox="1"/>
          <p:nvPr/>
        </p:nvSpPr>
        <p:spPr>
          <a:xfrm>
            <a:off x="3352800" y="3254891"/>
            <a:ext cx="954596" cy="646331"/>
          </a:xfrm>
          <a:prstGeom prst="rect">
            <a:avLst/>
          </a:prstGeom>
          <a:noFill/>
        </p:spPr>
        <p:txBody>
          <a:bodyPr wrap="none" rtlCol="0">
            <a:spAutoFit/>
          </a:bodyPr>
          <a:lstStyle/>
          <a:p>
            <a:pPr algn="ctr"/>
            <a:r>
              <a:rPr lang="en-US" dirty="0" smtClean="0">
                <a:solidFill>
                  <a:schemeClr val="bg1">
                    <a:lumMod val="95000"/>
                  </a:schemeClr>
                </a:solidFill>
              </a:rPr>
              <a:t>Dim </a:t>
            </a:r>
          </a:p>
          <a:p>
            <a:pPr algn="ctr"/>
            <a:r>
              <a:rPr lang="en-US" dirty="0" smtClean="0">
                <a:solidFill>
                  <a:schemeClr val="bg1">
                    <a:lumMod val="95000"/>
                  </a:schemeClr>
                </a:solidFill>
              </a:rPr>
              <a:t>Scenes</a:t>
            </a:r>
            <a:endParaRPr lang="en-US" dirty="0">
              <a:solidFill>
                <a:schemeClr val="bg1">
                  <a:lumMod val="95000"/>
                </a:schemeClr>
              </a:solidFill>
            </a:endParaRPr>
          </a:p>
        </p:txBody>
      </p:sp>
      <p:sp>
        <p:nvSpPr>
          <p:cNvPr id="6" name="TextBox 5"/>
          <p:cNvSpPr txBox="1"/>
          <p:nvPr/>
        </p:nvSpPr>
        <p:spPr>
          <a:xfrm>
            <a:off x="3388804" y="4358422"/>
            <a:ext cx="954596" cy="646331"/>
          </a:xfrm>
          <a:prstGeom prst="rect">
            <a:avLst/>
          </a:prstGeom>
          <a:noFill/>
        </p:spPr>
        <p:txBody>
          <a:bodyPr wrap="none" rtlCol="0">
            <a:spAutoFit/>
          </a:bodyPr>
          <a:lstStyle/>
          <a:p>
            <a:pPr algn="ctr"/>
            <a:r>
              <a:rPr lang="en-US" dirty="0" smtClean="0">
                <a:solidFill>
                  <a:schemeClr val="bg1">
                    <a:lumMod val="95000"/>
                  </a:schemeClr>
                </a:solidFill>
              </a:rPr>
              <a:t>Bright </a:t>
            </a:r>
          </a:p>
          <a:p>
            <a:pPr algn="ctr"/>
            <a:r>
              <a:rPr lang="en-US" dirty="0" smtClean="0">
                <a:solidFill>
                  <a:schemeClr val="bg1">
                    <a:lumMod val="95000"/>
                  </a:schemeClr>
                </a:solidFill>
              </a:rPr>
              <a:t>Scenes</a:t>
            </a:r>
            <a:endParaRPr lang="en-US" dirty="0">
              <a:solidFill>
                <a:schemeClr val="bg1">
                  <a:lumMod val="95000"/>
                </a:schemeClr>
              </a:solidFill>
            </a:endParaRPr>
          </a:p>
        </p:txBody>
      </p:sp>
      <p:sp>
        <p:nvSpPr>
          <p:cNvPr id="7" name="TextBox 6"/>
          <p:cNvSpPr txBox="1"/>
          <p:nvPr/>
        </p:nvSpPr>
        <p:spPr>
          <a:xfrm>
            <a:off x="1703278" y="5120422"/>
            <a:ext cx="1532128" cy="923330"/>
          </a:xfrm>
          <a:prstGeom prst="rect">
            <a:avLst/>
          </a:prstGeom>
          <a:noFill/>
        </p:spPr>
        <p:txBody>
          <a:bodyPr wrap="none" rtlCol="0">
            <a:spAutoFit/>
          </a:bodyPr>
          <a:lstStyle/>
          <a:p>
            <a:pPr algn="ctr"/>
            <a:r>
              <a:rPr lang="en-US" dirty="0" smtClean="0">
                <a:solidFill>
                  <a:schemeClr val="bg1">
                    <a:lumMod val="95000"/>
                  </a:schemeClr>
                </a:solidFill>
              </a:rPr>
              <a:t>Conventional </a:t>
            </a:r>
          </a:p>
          <a:p>
            <a:pPr algn="ctr"/>
            <a:r>
              <a:rPr lang="en-US" dirty="0" smtClean="0">
                <a:solidFill>
                  <a:schemeClr val="bg1">
                    <a:lumMod val="95000"/>
                  </a:schemeClr>
                </a:solidFill>
              </a:rPr>
              <a:t>Multiplexing</a:t>
            </a:r>
            <a:endParaRPr lang="en-US" dirty="0">
              <a:solidFill>
                <a:schemeClr val="bg1">
                  <a:lumMod val="95000"/>
                </a:schemeClr>
              </a:solidFill>
            </a:endParaRPr>
          </a:p>
          <a:p>
            <a:pPr algn="ctr"/>
            <a:r>
              <a:rPr lang="en-US" dirty="0" smtClean="0">
                <a:solidFill>
                  <a:schemeClr val="bg1">
                    <a:lumMod val="95000"/>
                  </a:schemeClr>
                </a:solidFill>
              </a:rPr>
              <a:t>(</a:t>
            </a:r>
            <a:r>
              <a:rPr lang="en-US" i="1" dirty="0" smtClean="0">
                <a:solidFill>
                  <a:srgbClr val="FFFF00"/>
                </a:solidFill>
              </a:rPr>
              <a:t>3N</a:t>
            </a:r>
            <a:r>
              <a:rPr lang="en-US" dirty="0" smtClean="0">
                <a:solidFill>
                  <a:schemeClr val="bg1">
                    <a:lumMod val="95000"/>
                  </a:schemeClr>
                </a:solidFill>
              </a:rPr>
              <a:t> images)</a:t>
            </a:r>
            <a:endParaRPr lang="en-US" dirty="0">
              <a:solidFill>
                <a:schemeClr val="bg1">
                  <a:lumMod val="95000"/>
                </a:schemeClr>
              </a:solidFill>
            </a:endParaRPr>
          </a:p>
        </p:txBody>
      </p:sp>
      <p:sp>
        <p:nvSpPr>
          <p:cNvPr id="8" name="TextBox 7"/>
          <p:cNvSpPr txBox="1"/>
          <p:nvPr/>
        </p:nvSpPr>
        <p:spPr>
          <a:xfrm>
            <a:off x="1587975" y="3672622"/>
            <a:ext cx="1762735" cy="923330"/>
          </a:xfrm>
          <a:prstGeom prst="rect">
            <a:avLst/>
          </a:prstGeom>
          <a:noFill/>
        </p:spPr>
        <p:txBody>
          <a:bodyPr wrap="none" rtlCol="0">
            <a:spAutoFit/>
          </a:bodyPr>
          <a:lstStyle/>
          <a:p>
            <a:pPr algn="ctr"/>
            <a:r>
              <a:rPr lang="en-US" dirty="0" smtClean="0">
                <a:solidFill>
                  <a:schemeClr val="bg1">
                    <a:lumMod val="95000"/>
                  </a:schemeClr>
                </a:solidFill>
              </a:rPr>
              <a:t>No Multiplexing</a:t>
            </a:r>
          </a:p>
          <a:p>
            <a:pPr algn="ctr"/>
            <a:endParaRPr lang="en-US" dirty="0" smtClean="0">
              <a:solidFill>
                <a:schemeClr val="bg1">
                  <a:lumMod val="95000"/>
                </a:schemeClr>
              </a:solidFill>
            </a:endParaRPr>
          </a:p>
          <a:p>
            <a:pPr algn="ctr"/>
            <a:r>
              <a:rPr lang="en-US" dirty="0" smtClean="0">
                <a:solidFill>
                  <a:schemeClr val="bg1">
                    <a:lumMod val="95000"/>
                  </a:schemeClr>
                </a:solidFill>
              </a:rPr>
              <a:t>(</a:t>
            </a:r>
            <a:r>
              <a:rPr lang="en-US" i="1" dirty="0" smtClean="0">
                <a:solidFill>
                  <a:srgbClr val="FFFF00"/>
                </a:solidFill>
              </a:rPr>
              <a:t>3N</a:t>
            </a:r>
            <a:r>
              <a:rPr lang="en-US" dirty="0" smtClean="0">
                <a:solidFill>
                  <a:schemeClr val="bg1">
                    <a:lumMod val="95000"/>
                  </a:schemeClr>
                </a:solidFill>
              </a:rPr>
              <a:t> images)</a:t>
            </a:r>
          </a:p>
        </p:txBody>
      </p:sp>
      <p:sp>
        <p:nvSpPr>
          <p:cNvPr id="13" name="TextBox 12"/>
          <p:cNvSpPr txBox="1"/>
          <p:nvPr/>
        </p:nvSpPr>
        <p:spPr>
          <a:xfrm>
            <a:off x="1709816" y="2465090"/>
            <a:ext cx="1519053" cy="369332"/>
          </a:xfrm>
          <a:prstGeom prst="rect">
            <a:avLst/>
          </a:prstGeom>
          <a:noFill/>
        </p:spPr>
        <p:txBody>
          <a:bodyPr wrap="none" rtlCol="0">
            <a:spAutoFit/>
          </a:bodyPr>
          <a:lstStyle/>
          <a:p>
            <a:pPr algn="ctr"/>
            <a:r>
              <a:rPr lang="en-US" dirty="0" smtClean="0">
                <a:solidFill>
                  <a:schemeClr val="bg1">
                    <a:lumMod val="95000"/>
                  </a:schemeClr>
                </a:solidFill>
              </a:rPr>
              <a:t>Compared to</a:t>
            </a:r>
            <a:endParaRPr lang="en-US" dirty="0">
              <a:solidFill>
                <a:schemeClr val="bg1">
                  <a:lumMod val="95000"/>
                </a:schemeClr>
              </a:solidFill>
            </a:endParaRPr>
          </a:p>
        </p:txBody>
      </p:sp>
      <p:cxnSp>
        <p:nvCxnSpPr>
          <p:cNvPr id="17" name="Straight Connector 16"/>
          <p:cNvCxnSpPr/>
          <p:nvPr/>
        </p:nvCxnSpPr>
        <p:spPr bwMode="auto">
          <a:xfrm flipH="1">
            <a:off x="3348620" y="2377222"/>
            <a:ext cx="2090" cy="3810000"/>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21" name="Straight Connector 20"/>
          <p:cNvCxnSpPr/>
          <p:nvPr/>
        </p:nvCxnSpPr>
        <p:spPr bwMode="auto">
          <a:xfrm>
            <a:off x="4343400" y="2976511"/>
            <a:ext cx="0" cy="2067711"/>
          </a:xfrm>
          <a:prstGeom prst="line">
            <a:avLst/>
          </a:prstGeom>
          <a:solidFill>
            <a:schemeClr val="accent1"/>
          </a:solidFill>
          <a:ln w="28575" cap="flat" cmpd="sng" algn="ctr">
            <a:solidFill>
              <a:srgbClr val="FF6600"/>
            </a:solidFill>
            <a:prstDash val="solid"/>
            <a:round/>
            <a:headEnd type="none" w="med" len="med"/>
            <a:tailEnd type="none" w="med" len="med"/>
          </a:ln>
          <a:effectLst/>
        </p:spPr>
      </p:cxnSp>
      <p:sp>
        <p:nvSpPr>
          <p:cNvPr id="22" name="TextBox 21"/>
          <p:cNvSpPr txBox="1"/>
          <p:nvPr/>
        </p:nvSpPr>
        <p:spPr>
          <a:xfrm>
            <a:off x="4343400" y="2950091"/>
            <a:ext cx="838954" cy="646331"/>
          </a:xfrm>
          <a:prstGeom prst="rect">
            <a:avLst/>
          </a:prstGeom>
          <a:noFill/>
        </p:spPr>
        <p:txBody>
          <a:bodyPr wrap="none" rtlCol="0">
            <a:spAutoFit/>
          </a:bodyPr>
          <a:lstStyle/>
          <a:p>
            <a:r>
              <a:rPr lang="en-US" dirty="0" smtClean="0">
                <a:solidFill>
                  <a:schemeClr val="bg1">
                    <a:lumMod val="95000"/>
                  </a:schemeClr>
                </a:solidFill>
              </a:rPr>
              <a:t>Read </a:t>
            </a:r>
          </a:p>
          <a:p>
            <a:r>
              <a:rPr lang="en-US" dirty="0" smtClean="0">
                <a:solidFill>
                  <a:schemeClr val="bg1">
                    <a:lumMod val="95000"/>
                  </a:schemeClr>
                </a:solidFill>
              </a:rPr>
              <a:t>Noise: </a:t>
            </a:r>
            <a:endParaRPr lang="en-US" dirty="0">
              <a:solidFill>
                <a:schemeClr val="bg1">
                  <a:lumMod val="95000"/>
                </a:schemeClr>
              </a:solidFill>
            </a:endParaRPr>
          </a:p>
        </p:txBody>
      </p:sp>
      <p:grpSp>
        <p:nvGrpSpPr>
          <p:cNvPr id="44" name="Group 43"/>
          <p:cNvGrpSpPr/>
          <p:nvPr/>
        </p:nvGrpSpPr>
        <p:grpSpPr>
          <a:xfrm>
            <a:off x="1590669" y="2377222"/>
            <a:ext cx="6181731" cy="3810000"/>
            <a:chOff x="449759" y="2667000"/>
            <a:chExt cx="7789164" cy="3810000"/>
          </a:xfrm>
        </p:grpSpPr>
        <p:cxnSp>
          <p:nvCxnSpPr>
            <p:cNvPr id="10" name="Straight Connector 9"/>
            <p:cNvCxnSpPr/>
            <p:nvPr/>
          </p:nvCxnSpPr>
          <p:spPr bwMode="auto">
            <a:xfrm>
              <a:off x="457200" y="2667000"/>
              <a:ext cx="7781723" cy="0"/>
            </a:xfrm>
            <a:prstGeom prst="line">
              <a:avLst/>
            </a:prstGeom>
            <a:solidFill>
              <a:schemeClr val="accent1"/>
            </a:solidFill>
            <a:ln w="38100" cap="flat" cmpd="sng" algn="ctr">
              <a:solidFill>
                <a:srgbClr val="FF6600"/>
              </a:solidFill>
              <a:prstDash val="solid"/>
              <a:round/>
              <a:headEnd type="none" w="med" len="med"/>
              <a:tailEnd type="none" w="med" len="med"/>
            </a:ln>
            <a:effectLst/>
          </p:spPr>
        </p:cxnSp>
        <p:cxnSp>
          <p:nvCxnSpPr>
            <p:cNvPr id="14" name="Straight Connector 13"/>
            <p:cNvCxnSpPr/>
            <p:nvPr/>
          </p:nvCxnSpPr>
          <p:spPr bwMode="auto">
            <a:xfrm>
              <a:off x="449759" y="3266289"/>
              <a:ext cx="7781723" cy="0"/>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15" name="Straight Connector 14"/>
            <p:cNvCxnSpPr/>
            <p:nvPr/>
          </p:nvCxnSpPr>
          <p:spPr bwMode="auto">
            <a:xfrm>
              <a:off x="2664829" y="4572000"/>
              <a:ext cx="5574094" cy="0"/>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20" name="Straight Connector 19"/>
            <p:cNvCxnSpPr/>
            <p:nvPr/>
          </p:nvCxnSpPr>
          <p:spPr bwMode="auto">
            <a:xfrm>
              <a:off x="3918282" y="3887457"/>
              <a:ext cx="4320641" cy="0"/>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23" name="Straight Connector 22"/>
            <p:cNvCxnSpPr/>
            <p:nvPr/>
          </p:nvCxnSpPr>
          <p:spPr bwMode="auto">
            <a:xfrm>
              <a:off x="457200" y="5334000"/>
              <a:ext cx="7774282" cy="0"/>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24" name="Straight Connector 23"/>
            <p:cNvCxnSpPr/>
            <p:nvPr/>
          </p:nvCxnSpPr>
          <p:spPr bwMode="auto">
            <a:xfrm>
              <a:off x="449759" y="6461978"/>
              <a:ext cx="7781723" cy="15022"/>
            </a:xfrm>
            <a:prstGeom prst="line">
              <a:avLst/>
            </a:prstGeom>
            <a:solidFill>
              <a:schemeClr val="accent1"/>
            </a:solidFill>
            <a:ln w="38100" cap="flat" cmpd="sng" algn="ctr">
              <a:solidFill>
                <a:srgbClr val="FF6600"/>
              </a:solidFill>
              <a:prstDash val="solid"/>
              <a:round/>
              <a:headEnd type="none" w="med" len="med"/>
              <a:tailEnd type="none" w="med" len="med"/>
            </a:ln>
            <a:effectLst/>
          </p:spPr>
        </p:cxnSp>
      </p:grpSp>
      <p:sp>
        <p:nvSpPr>
          <p:cNvPr id="29" name="TextBox 28"/>
          <p:cNvSpPr txBox="1"/>
          <p:nvPr/>
        </p:nvSpPr>
        <p:spPr>
          <a:xfrm>
            <a:off x="4343400" y="3596422"/>
            <a:ext cx="916274" cy="646331"/>
          </a:xfrm>
          <a:prstGeom prst="rect">
            <a:avLst/>
          </a:prstGeom>
          <a:noFill/>
        </p:spPr>
        <p:txBody>
          <a:bodyPr wrap="none" rtlCol="0">
            <a:spAutoFit/>
          </a:bodyPr>
          <a:lstStyle/>
          <a:p>
            <a:r>
              <a:rPr lang="en-US" dirty="0" smtClean="0">
                <a:solidFill>
                  <a:schemeClr val="bg1">
                    <a:lumMod val="95000"/>
                  </a:schemeClr>
                </a:solidFill>
              </a:rPr>
              <a:t>Photon </a:t>
            </a:r>
          </a:p>
          <a:p>
            <a:r>
              <a:rPr lang="en-US" dirty="0" smtClean="0">
                <a:solidFill>
                  <a:schemeClr val="bg1">
                    <a:lumMod val="95000"/>
                  </a:schemeClr>
                </a:solidFill>
              </a:rPr>
              <a:t>Noise: </a:t>
            </a:r>
            <a:endParaRPr lang="en-US" dirty="0">
              <a:solidFill>
                <a:schemeClr val="bg1">
                  <a:lumMod val="95000"/>
                </a:schemeClr>
              </a:solidFill>
            </a:endParaRPr>
          </a:p>
        </p:txBody>
      </p:sp>
      <p:cxnSp>
        <p:nvCxnSpPr>
          <p:cNvPr id="35" name="Straight Connector 34"/>
          <p:cNvCxnSpPr/>
          <p:nvPr/>
        </p:nvCxnSpPr>
        <p:spPr bwMode="auto">
          <a:xfrm flipH="1">
            <a:off x="7770310" y="2388279"/>
            <a:ext cx="2090" cy="3810000"/>
          </a:xfrm>
          <a:prstGeom prst="line">
            <a:avLst/>
          </a:prstGeom>
          <a:solidFill>
            <a:schemeClr val="accent1"/>
          </a:solidFill>
          <a:ln w="28575" cap="flat" cmpd="sng" algn="ctr">
            <a:solidFill>
              <a:srgbClr val="FF6600"/>
            </a:solidFill>
            <a:prstDash val="solid"/>
            <a:round/>
            <a:headEnd type="none" w="med" len="med"/>
            <a:tailEnd type="none" w="med" len="med"/>
          </a:ln>
          <a:effectLst/>
        </p:spPr>
      </p:cxnSp>
      <p:cxnSp>
        <p:nvCxnSpPr>
          <p:cNvPr id="36" name="Straight Connector 35"/>
          <p:cNvCxnSpPr/>
          <p:nvPr/>
        </p:nvCxnSpPr>
        <p:spPr bwMode="auto">
          <a:xfrm flipH="1">
            <a:off x="1596020" y="2362200"/>
            <a:ext cx="2090" cy="3810000"/>
          </a:xfrm>
          <a:prstGeom prst="line">
            <a:avLst/>
          </a:prstGeom>
          <a:solidFill>
            <a:schemeClr val="accent1"/>
          </a:solidFill>
          <a:ln w="28575" cap="flat" cmpd="sng" algn="ctr">
            <a:solidFill>
              <a:srgbClr val="FF6600"/>
            </a:solidFill>
            <a:prstDash val="solid"/>
            <a:round/>
            <a:headEnd type="none" w="med" len="med"/>
            <a:tailEnd type="none" w="med" len="med"/>
          </a:ln>
          <a:effectLst/>
        </p:spPr>
      </p:cxnSp>
      <p:sp>
        <p:nvSpPr>
          <p:cNvPr id="39" name="TextBox 38"/>
          <p:cNvSpPr txBox="1"/>
          <p:nvPr/>
        </p:nvSpPr>
        <p:spPr>
          <a:xfrm>
            <a:off x="4648200" y="2469790"/>
            <a:ext cx="1223750" cy="369332"/>
          </a:xfrm>
          <a:prstGeom prst="rect">
            <a:avLst/>
          </a:prstGeom>
          <a:noFill/>
        </p:spPr>
        <p:txBody>
          <a:bodyPr wrap="none" rtlCol="0">
            <a:spAutoFit/>
          </a:bodyPr>
          <a:lstStyle/>
          <a:p>
            <a:pPr algn="ctr"/>
            <a:r>
              <a:rPr lang="en-US" dirty="0" smtClean="0">
                <a:solidFill>
                  <a:schemeClr val="bg1">
                    <a:lumMod val="95000"/>
                  </a:schemeClr>
                </a:solidFill>
              </a:rPr>
              <a:t>SNR Gain</a:t>
            </a:r>
            <a:endParaRPr lang="en-US" dirty="0">
              <a:solidFill>
                <a:schemeClr val="bg1">
                  <a:lumMod val="95000"/>
                </a:schemeClr>
              </a:solidFill>
            </a:endParaRPr>
          </a:p>
        </p:txBody>
      </p:sp>
      <p:sp>
        <p:nvSpPr>
          <p:cNvPr id="42" name="TextBox 41"/>
          <p:cNvSpPr txBox="1"/>
          <p:nvPr/>
        </p:nvSpPr>
        <p:spPr>
          <a:xfrm>
            <a:off x="4506515" y="4411286"/>
            <a:ext cx="1865302" cy="369332"/>
          </a:xfrm>
          <a:prstGeom prst="rect">
            <a:avLst/>
          </a:prstGeom>
          <a:noFill/>
        </p:spPr>
        <p:txBody>
          <a:bodyPr wrap="none" rtlCol="0">
            <a:spAutoFit/>
          </a:bodyPr>
          <a:lstStyle/>
          <a:p>
            <a:r>
              <a:rPr lang="en-US" dirty="0" smtClean="0">
                <a:solidFill>
                  <a:schemeClr val="bg1">
                    <a:lumMod val="95000"/>
                  </a:schemeClr>
                </a:solidFill>
              </a:rPr>
              <a:t>SNR reduces by</a:t>
            </a:r>
            <a:endParaRPr lang="en-US" dirty="0">
              <a:solidFill>
                <a:schemeClr val="bg1">
                  <a:lumMod val="95000"/>
                </a:schemeClr>
              </a:solidFill>
            </a:endParaRPr>
          </a:p>
        </p:txBody>
      </p:sp>
      <p:pic>
        <p:nvPicPr>
          <p:cNvPr id="54" name="Picture 5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139222"/>
            <a:ext cx="1500998" cy="337545"/>
          </a:xfrm>
          <a:prstGeom prst="rect">
            <a:avLst/>
          </a:prstGeom>
        </p:spPr>
      </p:pic>
      <p:pic>
        <p:nvPicPr>
          <p:cNvPr id="55" name="Picture 5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780125"/>
            <a:ext cx="1026869" cy="419677"/>
          </a:xfrm>
          <a:prstGeom prst="rect">
            <a:avLst/>
          </a:prstGeom>
        </p:spPr>
      </p:pic>
      <p:pic>
        <p:nvPicPr>
          <p:cNvPr id="56" name="Picture 55"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818" y="4475803"/>
            <a:ext cx="705252" cy="328187"/>
          </a:xfrm>
          <a:prstGeom prst="rect">
            <a:avLst/>
          </a:prstGeom>
        </p:spPr>
      </p:pic>
      <p:pic>
        <p:nvPicPr>
          <p:cNvPr id="57" name="Picture 56"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5414570"/>
            <a:ext cx="914175" cy="373619"/>
          </a:xfrm>
          <a:prstGeom prst="rect">
            <a:avLst/>
          </a:prstGeom>
        </p:spPr>
      </p:pic>
      <p:sp>
        <p:nvSpPr>
          <p:cNvPr id="58" name="TextBox 57"/>
          <p:cNvSpPr txBox="1"/>
          <p:nvPr/>
        </p:nvSpPr>
        <p:spPr>
          <a:xfrm>
            <a:off x="685800" y="6400800"/>
            <a:ext cx="5214513" cy="369332"/>
          </a:xfrm>
          <a:prstGeom prst="rect">
            <a:avLst/>
          </a:prstGeom>
          <a:noFill/>
        </p:spPr>
        <p:txBody>
          <a:bodyPr wrap="none" rtlCol="0">
            <a:spAutoFit/>
          </a:bodyPr>
          <a:lstStyle/>
          <a:p>
            <a:r>
              <a:rPr lang="en-US" dirty="0" smtClean="0">
                <a:solidFill>
                  <a:srgbClr val="FF6600"/>
                </a:solidFill>
              </a:rPr>
              <a:t>(Please refer to the paper for detailed derivation.)</a:t>
            </a:r>
            <a:endParaRPr lang="en-US" dirty="0">
              <a:solidFill>
                <a:srgbClr val="FF6600"/>
              </a:solidFill>
            </a:endParaRPr>
          </a:p>
        </p:txBody>
      </p:sp>
    </p:spTree>
    <p:extLst>
      <p:ext uri="{BB962C8B-B14F-4D97-AF65-F5344CB8AC3E}">
        <p14:creationId xmlns:p14="http://schemas.microsoft.com/office/powerpoint/2010/main" val="153078707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bak\Documents\My Dropbox\demux_material\christmas\cimg_nosep1.png"/>
          <p:cNvPicPr>
            <a:picLocks noChangeAspect="1" noChangeArrowheads="1"/>
          </p:cNvPicPr>
          <p:nvPr/>
        </p:nvPicPr>
        <p:blipFill>
          <a:blip r:embed="rId2" cstate="print"/>
          <a:srcRect/>
          <a:stretch>
            <a:fillRect/>
          </a:stretch>
        </p:blipFill>
        <p:spPr bwMode="auto">
          <a:xfrm>
            <a:off x="1145468" y="76200"/>
            <a:ext cx="2413704" cy="1828800"/>
          </a:xfrm>
          <a:prstGeom prst="rect">
            <a:avLst/>
          </a:prstGeom>
          <a:noFill/>
          <a:ln>
            <a:solidFill>
              <a:srgbClr val="F2F2F2"/>
            </a:solidFill>
          </a:ln>
        </p:spPr>
      </p:pic>
      <p:pic>
        <p:nvPicPr>
          <p:cNvPr id="10243" name="Picture 3" descr="C:\Users\bak\Documents\My Dropbox\demux_material\christmas\cimg_nosep2.png"/>
          <p:cNvPicPr>
            <a:picLocks noChangeAspect="1" noChangeArrowheads="1"/>
          </p:cNvPicPr>
          <p:nvPr/>
        </p:nvPicPr>
        <p:blipFill>
          <a:blip r:embed="rId3" cstate="print"/>
          <a:srcRect/>
          <a:stretch>
            <a:fillRect/>
          </a:stretch>
        </p:blipFill>
        <p:spPr bwMode="auto">
          <a:xfrm>
            <a:off x="1145468" y="2133600"/>
            <a:ext cx="2413704" cy="1828800"/>
          </a:xfrm>
          <a:prstGeom prst="rect">
            <a:avLst/>
          </a:prstGeom>
          <a:noFill/>
          <a:ln>
            <a:solidFill>
              <a:srgbClr val="F2F2F2"/>
            </a:solidFill>
          </a:ln>
        </p:spPr>
      </p:pic>
      <p:pic>
        <p:nvPicPr>
          <p:cNvPr id="10244" name="Picture 4" descr="C:\Users\bak\Documents\My Dropbox\demux_material\christmas\cimg_nosep3.png"/>
          <p:cNvPicPr>
            <a:picLocks noChangeAspect="1" noChangeArrowheads="1"/>
          </p:cNvPicPr>
          <p:nvPr/>
        </p:nvPicPr>
        <p:blipFill>
          <a:blip r:embed="rId4" cstate="print"/>
          <a:srcRect/>
          <a:stretch>
            <a:fillRect/>
          </a:stretch>
        </p:blipFill>
        <p:spPr bwMode="auto">
          <a:xfrm>
            <a:off x="1145468" y="4191000"/>
            <a:ext cx="2413704" cy="1828800"/>
          </a:xfrm>
          <a:prstGeom prst="rect">
            <a:avLst/>
          </a:prstGeom>
          <a:noFill/>
          <a:ln>
            <a:solidFill>
              <a:srgbClr val="F2F2F2"/>
            </a:solidFill>
          </a:ln>
        </p:spPr>
      </p:pic>
      <p:sp>
        <p:nvSpPr>
          <p:cNvPr id="7" name="テキスト ボックス 6"/>
          <p:cNvSpPr txBox="1"/>
          <p:nvPr/>
        </p:nvSpPr>
        <p:spPr>
          <a:xfrm>
            <a:off x="252028" y="762000"/>
            <a:ext cx="72008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p=0</a:t>
            </a:r>
            <a:endParaRPr kumimoji="1" lang="ja-JP" altLang="en-US" sz="2400" dirty="0">
              <a:solidFill>
                <a:srgbClr val="F2F2F2"/>
              </a:solidFill>
              <a:latin typeface="Palatino Linotype" pitchFamily="18" charset="0"/>
            </a:endParaRPr>
          </a:p>
        </p:txBody>
      </p:sp>
      <p:sp>
        <p:nvSpPr>
          <p:cNvPr id="8" name="テキスト ボックス 7"/>
          <p:cNvSpPr txBox="1"/>
          <p:nvPr/>
        </p:nvSpPr>
        <p:spPr>
          <a:xfrm>
            <a:off x="0" y="2895600"/>
            <a:ext cx="1224136"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p=2/3</a:t>
            </a:r>
            <a:r>
              <a:rPr lang="el-GR" altLang="ja-JP" sz="2400" dirty="0" smtClean="0">
                <a:solidFill>
                  <a:srgbClr val="F2F2F2"/>
                </a:solidFill>
                <a:latin typeface="Palatino Linotype" pitchFamily="18" charset="0"/>
              </a:rPr>
              <a:t>π</a:t>
            </a:r>
            <a:endParaRPr kumimoji="1" lang="ja-JP" altLang="en-US" sz="2400" dirty="0">
              <a:solidFill>
                <a:srgbClr val="F2F2F2"/>
              </a:solidFill>
              <a:latin typeface="Palatino Linotype" pitchFamily="18" charset="0"/>
            </a:endParaRPr>
          </a:p>
        </p:txBody>
      </p:sp>
      <p:sp>
        <p:nvSpPr>
          <p:cNvPr id="9" name="テキスト ボックス 8"/>
          <p:cNvSpPr txBox="1"/>
          <p:nvPr/>
        </p:nvSpPr>
        <p:spPr>
          <a:xfrm>
            <a:off x="0" y="4953000"/>
            <a:ext cx="1224136"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p=4/3</a:t>
            </a:r>
            <a:r>
              <a:rPr lang="el-GR" altLang="ja-JP" sz="2400" dirty="0" smtClean="0">
                <a:solidFill>
                  <a:srgbClr val="F2F2F2"/>
                </a:solidFill>
                <a:latin typeface="Palatino Linotype" pitchFamily="18" charset="0"/>
              </a:rPr>
              <a:t>π</a:t>
            </a:r>
            <a:endParaRPr kumimoji="1" lang="ja-JP" altLang="en-US" sz="2400" dirty="0">
              <a:solidFill>
                <a:srgbClr val="F2F2F2"/>
              </a:solidFill>
              <a:latin typeface="Palatino Linotype" pitchFamily="18" charset="0"/>
            </a:endParaRPr>
          </a:p>
        </p:txBody>
      </p:sp>
      <p:pic>
        <p:nvPicPr>
          <p:cNvPr id="10245" name="Picture 5" descr="C:\Users\bak\Documents\My Dropbox\demux_material\phase1.png"/>
          <p:cNvPicPr>
            <a:picLocks noChangeAspect="1" noChangeArrowheads="1"/>
          </p:cNvPicPr>
          <p:nvPr/>
        </p:nvPicPr>
        <p:blipFill>
          <a:blip r:embed="rId5" cstate="print"/>
          <a:srcRect/>
          <a:stretch>
            <a:fillRect/>
          </a:stretch>
        </p:blipFill>
        <p:spPr bwMode="auto">
          <a:xfrm>
            <a:off x="292028" y="1264920"/>
            <a:ext cx="640080" cy="640080"/>
          </a:xfrm>
          <a:prstGeom prst="rect">
            <a:avLst/>
          </a:prstGeom>
          <a:noFill/>
          <a:ln>
            <a:solidFill>
              <a:schemeClr val="tx1"/>
            </a:solidFill>
          </a:ln>
        </p:spPr>
      </p:pic>
      <p:pic>
        <p:nvPicPr>
          <p:cNvPr id="10246" name="Picture 6" descr="C:\Users\bak\Documents\My Dropbox\demux_material\phase2.png"/>
          <p:cNvPicPr>
            <a:picLocks noChangeAspect="1" noChangeArrowheads="1"/>
          </p:cNvPicPr>
          <p:nvPr/>
        </p:nvPicPr>
        <p:blipFill>
          <a:blip r:embed="rId6" cstate="print"/>
          <a:srcRect/>
          <a:stretch>
            <a:fillRect/>
          </a:stretch>
        </p:blipFill>
        <p:spPr bwMode="auto">
          <a:xfrm>
            <a:off x="292028" y="3322320"/>
            <a:ext cx="640080" cy="640080"/>
          </a:xfrm>
          <a:prstGeom prst="rect">
            <a:avLst/>
          </a:prstGeom>
          <a:noFill/>
          <a:ln>
            <a:solidFill>
              <a:schemeClr val="tx1"/>
            </a:solidFill>
          </a:ln>
        </p:spPr>
      </p:pic>
      <p:pic>
        <p:nvPicPr>
          <p:cNvPr id="10247" name="Picture 7" descr="C:\Users\bak\Documents\My Dropbox\demux_material\phase3.png"/>
          <p:cNvPicPr>
            <a:picLocks noChangeAspect="1" noChangeArrowheads="1"/>
          </p:cNvPicPr>
          <p:nvPr/>
        </p:nvPicPr>
        <p:blipFill>
          <a:blip r:embed="rId7" cstate="print"/>
          <a:srcRect/>
          <a:stretch>
            <a:fillRect/>
          </a:stretch>
        </p:blipFill>
        <p:spPr bwMode="auto">
          <a:xfrm>
            <a:off x="292028" y="5379720"/>
            <a:ext cx="640080" cy="640080"/>
          </a:xfrm>
          <a:prstGeom prst="rect">
            <a:avLst/>
          </a:prstGeom>
          <a:noFill/>
          <a:ln>
            <a:solidFill>
              <a:schemeClr val="tx1"/>
            </a:solidFill>
          </a:ln>
        </p:spPr>
      </p:pic>
      <p:sp>
        <p:nvSpPr>
          <p:cNvPr id="14" name="テキスト ボックス 7"/>
          <p:cNvSpPr txBox="1"/>
          <p:nvPr/>
        </p:nvSpPr>
        <p:spPr>
          <a:xfrm>
            <a:off x="3733800" y="5950803"/>
            <a:ext cx="32004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Sequential Separation</a:t>
            </a:r>
          </a:p>
          <a:p>
            <a:pPr algn="ctr"/>
            <a:r>
              <a:rPr lang="en-US" altLang="ja-JP" sz="2400" dirty="0" smtClean="0">
                <a:solidFill>
                  <a:srgbClr val="F2F2F2"/>
                </a:solidFill>
                <a:latin typeface="Palatino Linotype" pitchFamily="18" charset="0"/>
              </a:rPr>
              <a:t>[</a:t>
            </a:r>
            <a:r>
              <a:rPr lang="en-US" altLang="ja-JP" sz="2400" dirty="0" err="1" smtClean="0">
                <a:solidFill>
                  <a:srgbClr val="F2F2F2"/>
                </a:solidFill>
                <a:latin typeface="Palatino Linotype" pitchFamily="18" charset="0"/>
              </a:rPr>
              <a:t>Nayar</a:t>
            </a:r>
            <a:r>
              <a:rPr lang="en-US" altLang="ja-JP" sz="2400" dirty="0" smtClean="0">
                <a:solidFill>
                  <a:srgbClr val="F2F2F2"/>
                </a:solidFill>
                <a:latin typeface="Palatino Linotype" pitchFamily="18" charset="0"/>
              </a:rPr>
              <a:t> 2006]</a:t>
            </a:r>
          </a:p>
        </p:txBody>
      </p:sp>
      <p:sp>
        <p:nvSpPr>
          <p:cNvPr id="15" name="テキスト ボックス 8"/>
          <p:cNvSpPr txBox="1"/>
          <p:nvPr/>
        </p:nvSpPr>
        <p:spPr>
          <a:xfrm>
            <a:off x="6934200" y="5946338"/>
            <a:ext cx="19050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p:txBody>
      </p:sp>
      <p:sp>
        <p:nvSpPr>
          <p:cNvPr id="16" name="テキスト ボックス 8"/>
          <p:cNvSpPr txBox="1"/>
          <p:nvPr/>
        </p:nvSpPr>
        <p:spPr>
          <a:xfrm>
            <a:off x="1295400" y="5946338"/>
            <a:ext cx="22098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p:txBody>
      </p:sp>
      <p:sp>
        <p:nvSpPr>
          <p:cNvPr id="17" name="テキスト ボックス 8"/>
          <p:cNvSpPr txBox="1"/>
          <p:nvPr/>
        </p:nvSpPr>
        <p:spPr>
          <a:xfrm>
            <a:off x="40568" y="381000"/>
            <a:ext cx="11430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1</a:t>
            </a:r>
            <a:endParaRPr kumimoji="1" lang="ja-JP" altLang="en-US" sz="2400" dirty="0">
              <a:solidFill>
                <a:srgbClr val="F2F2F2"/>
              </a:solidFill>
              <a:latin typeface="Palatino Linotype" pitchFamily="18" charset="0"/>
            </a:endParaRPr>
          </a:p>
        </p:txBody>
      </p:sp>
      <p:sp>
        <p:nvSpPr>
          <p:cNvPr id="18" name="テキスト ボックス 8"/>
          <p:cNvSpPr txBox="1"/>
          <p:nvPr/>
        </p:nvSpPr>
        <p:spPr>
          <a:xfrm>
            <a:off x="40568" y="2514600"/>
            <a:ext cx="11430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2</a:t>
            </a:r>
            <a:endParaRPr kumimoji="1" lang="ja-JP" altLang="en-US" sz="2400" dirty="0">
              <a:solidFill>
                <a:srgbClr val="F2F2F2"/>
              </a:solidFill>
              <a:latin typeface="Palatino Linotype" pitchFamily="18" charset="0"/>
            </a:endParaRPr>
          </a:p>
        </p:txBody>
      </p:sp>
      <p:sp>
        <p:nvSpPr>
          <p:cNvPr id="19" name="テキスト ボックス 8"/>
          <p:cNvSpPr txBox="1"/>
          <p:nvPr/>
        </p:nvSpPr>
        <p:spPr>
          <a:xfrm>
            <a:off x="40568" y="4567535"/>
            <a:ext cx="11430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3</a:t>
            </a:r>
            <a:endParaRPr kumimoji="1" lang="ja-JP" altLang="en-US" sz="2400" dirty="0">
              <a:solidFill>
                <a:srgbClr val="F2F2F2"/>
              </a:solidFill>
              <a:latin typeface="Palatino Linotype" pitchFamily="18" charset="0"/>
            </a:endParaRPr>
          </a:p>
        </p:txBody>
      </p:sp>
      <p:sp>
        <p:nvSpPr>
          <p:cNvPr id="20" name="テキスト ボックス 8"/>
          <p:cNvSpPr txBox="1"/>
          <p:nvPr/>
        </p:nvSpPr>
        <p:spPr>
          <a:xfrm rot="16200000">
            <a:off x="1913810" y="2440007"/>
            <a:ext cx="3969603" cy="584776"/>
          </a:xfrm>
          <a:prstGeom prst="rect">
            <a:avLst/>
          </a:prstGeom>
          <a:noFill/>
        </p:spPr>
        <p:txBody>
          <a:bodyPr wrap="square" rtlCol="0">
            <a:spAutoFit/>
          </a:bodyPr>
          <a:lstStyle/>
          <a:p>
            <a:pPr algn="ctr"/>
            <a:r>
              <a:rPr lang="en-US" altLang="ja-JP" sz="3200" dirty="0" smtClean="0">
                <a:solidFill>
                  <a:srgbClr val="FF6600"/>
                </a:solidFill>
                <a:latin typeface="Palatino Linotype" pitchFamily="18" charset="0"/>
              </a:rPr>
              <a:t>Direct Illumination</a:t>
            </a:r>
            <a:endParaRPr kumimoji="1" lang="ja-JP" altLang="en-US" sz="3200" dirty="0">
              <a:solidFill>
                <a:srgbClr val="FF6600"/>
              </a:solidFill>
              <a:latin typeface="Palatino Linotype" pitchFamily="18" charset="0"/>
            </a:endParaRPr>
          </a:p>
        </p:txBody>
      </p:sp>
      <p:pic>
        <p:nvPicPr>
          <p:cNvPr id="22" name="Picture 2" descr="C:\Users\bak\Documents\My Dropbox\demux_material\christmas\dimg_cb1.png"/>
          <p:cNvPicPr>
            <a:picLocks noChangeAspect="1" noChangeArrowheads="1"/>
          </p:cNvPicPr>
          <p:nvPr/>
        </p:nvPicPr>
        <p:blipFill>
          <a:blip r:embed="rId8" cstate="print"/>
          <a:srcRect/>
          <a:stretch>
            <a:fillRect/>
          </a:stretch>
        </p:blipFill>
        <p:spPr bwMode="auto">
          <a:xfrm>
            <a:off x="4191000" y="76200"/>
            <a:ext cx="2413704" cy="1828800"/>
          </a:xfrm>
          <a:prstGeom prst="rect">
            <a:avLst/>
          </a:prstGeom>
          <a:noFill/>
          <a:ln>
            <a:solidFill>
              <a:srgbClr val="F2F2F2"/>
            </a:solidFill>
          </a:ln>
        </p:spPr>
      </p:pic>
      <p:pic>
        <p:nvPicPr>
          <p:cNvPr id="23" name="Picture 3" descr="C:\Users\bak\Documents\My Dropbox\demux_material\christmas\dimg_mux1.png"/>
          <p:cNvPicPr>
            <a:picLocks noChangeAspect="1" noChangeArrowheads="1"/>
          </p:cNvPicPr>
          <p:nvPr/>
        </p:nvPicPr>
        <p:blipFill>
          <a:blip r:embed="rId9" cstate="print"/>
          <a:srcRect/>
          <a:stretch>
            <a:fillRect/>
          </a:stretch>
        </p:blipFill>
        <p:spPr bwMode="auto">
          <a:xfrm>
            <a:off x="6629400" y="76200"/>
            <a:ext cx="2413704" cy="1828800"/>
          </a:xfrm>
          <a:prstGeom prst="rect">
            <a:avLst/>
          </a:prstGeom>
          <a:noFill/>
          <a:ln>
            <a:solidFill>
              <a:srgbClr val="F2F2F2"/>
            </a:solidFill>
          </a:ln>
        </p:spPr>
      </p:pic>
      <p:pic>
        <p:nvPicPr>
          <p:cNvPr id="24" name="Picture 2" descr="C:\Users\bak\Documents\My Dropbox\demux_material\christmas\dimg_cb2.png"/>
          <p:cNvPicPr>
            <a:picLocks noChangeAspect="1" noChangeArrowheads="1"/>
          </p:cNvPicPr>
          <p:nvPr/>
        </p:nvPicPr>
        <p:blipFill>
          <a:blip r:embed="rId10" cstate="print"/>
          <a:srcRect/>
          <a:stretch>
            <a:fillRect/>
          </a:stretch>
        </p:blipFill>
        <p:spPr bwMode="auto">
          <a:xfrm>
            <a:off x="4191000" y="2133600"/>
            <a:ext cx="2413704" cy="1828800"/>
          </a:xfrm>
          <a:prstGeom prst="rect">
            <a:avLst/>
          </a:prstGeom>
          <a:noFill/>
          <a:ln>
            <a:solidFill>
              <a:srgbClr val="F2F2F2"/>
            </a:solidFill>
          </a:ln>
        </p:spPr>
      </p:pic>
      <p:pic>
        <p:nvPicPr>
          <p:cNvPr id="25" name="Picture 3" descr="C:\Users\bak\Documents\My Dropbox\demux_material\christmas\dimg_mux2.png"/>
          <p:cNvPicPr>
            <a:picLocks noChangeAspect="1" noChangeArrowheads="1"/>
          </p:cNvPicPr>
          <p:nvPr/>
        </p:nvPicPr>
        <p:blipFill>
          <a:blip r:embed="rId11" cstate="print"/>
          <a:srcRect/>
          <a:stretch>
            <a:fillRect/>
          </a:stretch>
        </p:blipFill>
        <p:spPr bwMode="auto">
          <a:xfrm>
            <a:off x="6629400" y="2133600"/>
            <a:ext cx="2413704" cy="1828800"/>
          </a:xfrm>
          <a:prstGeom prst="rect">
            <a:avLst/>
          </a:prstGeom>
          <a:noFill/>
          <a:ln>
            <a:solidFill>
              <a:srgbClr val="F2F2F2"/>
            </a:solidFill>
          </a:ln>
        </p:spPr>
      </p:pic>
      <p:pic>
        <p:nvPicPr>
          <p:cNvPr id="26" name="Picture 2" descr="C:\Users\bak\Documents\My Dropbox\demux_material\christmas\dimg_cb3.png"/>
          <p:cNvPicPr>
            <a:picLocks noChangeAspect="1" noChangeArrowheads="1"/>
          </p:cNvPicPr>
          <p:nvPr/>
        </p:nvPicPr>
        <p:blipFill>
          <a:blip r:embed="rId12" cstate="print"/>
          <a:srcRect/>
          <a:stretch>
            <a:fillRect/>
          </a:stretch>
        </p:blipFill>
        <p:spPr bwMode="auto">
          <a:xfrm>
            <a:off x="4191000" y="4191000"/>
            <a:ext cx="2413704" cy="1828800"/>
          </a:xfrm>
          <a:prstGeom prst="rect">
            <a:avLst/>
          </a:prstGeom>
          <a:noFill/>
          <a:ln>
            <a:solidFill>
              <a:srgbClr val="F2F2F2"/>
            </a:solidFill>
          </a:ln>
        </p:spPr>
      </p:pic>
      <p:pic>
        <p:nvPicPr>
          <p:cNvPr id="27" name="Picture 3" descr="C:\Users\bak\Documents\My Dropbox\demux_material\christmas\dimg_mux3.png"/>
          <p:cNvPicPr>
            <a:picLocks noChangeAspect="1" noChangeArrowheads="1"/>
          </p:cNvPicPr>
          <p:nvPr/>
        </p:nvPicPr>
        <p:blipFill>
          <a:blip r:embed="rId13" cstate="print"/>
          <a:srcRect/>
          <a:stretch>
            <a:fillRect/>
          </a:stretch>
        </p:blipFill>
        <p:spPr bwMode="auto">
          <a:xfrm>
            <a:off x="6629400" y="4191000"/>
            <a:ext cx="2413704" cy="1828800"/>
          </a:xfrm>
          <a:prstGeom prst="rect">
            <a:avLst/>
          </a:prstGeom>
          <a:noFill/>
          <a:ln>
            <a:solidFill>
              <a:srgbClr val="F2F2F2"/>
            </a:solidFill>
          </a:ln>
        </p:spPr>
      </p:pic>
      <p:grpSp>
        <p:nvGrpSpPr>
          <p:cNvPr id="2" name="Group 39"/>
          <p:cNvGrpSpPr/>
          <p:nvPr/>
        </p:nvGrpSpPr>
        <p:grpSpPr>
          <a:xfrm>
            <a:off x="1295400" y="1295400"/>
            <a:ext cx="7620000" cy="4648200"/>
            <a:chOff x="1295400" y="1295400"/>
            <a:chExt cx="7620000" cy="4648200"/>
          </a:xfrm>
        </p:grpSpPr>
        <p:sp>
          <p:nvSpPr>
            <p:cNvPr id="28" name="Rectangle 27"/>
            <p:cNvSpPr/>
            <p:nvPr/>
          </p:nvSpPr>
          <p:spPr>
            <a:xfrm>
              <a:off x="1295400" y="1295400"/>
              <a:ext cx="838200" cy="5334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4267200" y="1295400"/>
              <a:ext cx="838200" cy="5334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6705600" y="1295400"/>
              <a:ext cx="838200" cy="5334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2514600" y="3200400"/>
              <a:ext cx="838200" cy="685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5638800" y="3200400"/>
              <a:ext cx="838200" cy="685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8077200" y="3200400"/>
              <a:ext cx="838200" cy="685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7239000" y="5257800"/>
              <a:ext cx="838200" cy="685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4800600" y="5257800"/>
              <a:ext cx="838200" cy="685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1676400" y="5257800"/>
              <a:ext cx="838200" cy="685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65780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(Sum of) Global Illumination</a:t>
            </a:r>
            <a:endParaRPr kumimoji="1" lang="ja-JP" altLang="en-US" dirty="0"/>
          </a:p>
        </p:txBody>
      </p:sp>
      <p:pic>
        <p:nvPicPr>
          <p:cNvPr id="14338" name="Picture 2" descr="C:\Users\bak\Documents\My Dropbox\demux_material\christmas\gimg_cb.png"/>
          <p:cNvPicPr>
            <a:picLocks noChangeAspect="1" noChangeArrowheads="1"/>
          </p:cNvPicPr>
          <p:nvPr/>
        </p:nvPicPr>
        <p:blipFill>
          <a:blip r:embed="rId2" cstate="print"/>
          <a:srcRect/>
          <a:stretch>
            <a:fillRect/>
          </a:stretch>
        </p:blipFill>
        <p:spPr bwMode="auto">
          <a:xfrm>
            <a:off x="152400" y="1905000"/>
            <a:ext cx="4355978" cy="3300409"/>
          </a:xfrm>
          <a:prstGeom prst="rect">
            <a:avLst/>
          </a:prstGeom>
          <a:noFill/>
          <a:ln>
            <a:solidFill>
              <a:srgbClr val="F2F2F2"/>
            </a:solidFill>
          </a:ln>
        </p:spPr>
      </p:pic>
      <p:pic>
        <p:nvPicPr>
          <p:cNvPr id="14339" name="Picture 3" descr="C:\Users\bak\Documents\My Dropbox\demux_material\christmas\gimg_mux.png"/>
          <p:cNvPicPr>
            <a:picLocks noChangeAspect="1" noChangeArrowheads="1"/>
          </p:cNvPicPr>
          <p:nvPr/>
        </p:nvPicPr>
        <p:blipFill>
          <a:blip r:embed="rId3" cstate="print"/>
          <a:srcRect/>
          <a:stretch>
            <a:fillRect/>
          </a:stretch>
        </p:blipFill>
        <p:spPr bwMode="auto">
          <a:xfrm>
            <a:off x="4648200" y="1905000"/>
            <a:ext cx="4355976" cy="3300409"/>
          </a:xfrm>
          <a:prstGeom prst="rect">
            <a:avLst/>
          </a:prstGeom>
          <a:noFill/>
          <a:ln>
            <a:solidFill>
              <a:srgbClr val="F2F2F2"/>
            </a:solidFill>
          </a:ln>
        </p:spPr>
      </p:pic>
      <p:sp>
        <p:nvSpPr>
          <p:cNvPr id="6" name="テキスト ボックス 5"/>
          <p:cNvSpPr txBox="1"/>
          <p:nvPr/>
        </p:nvSpPr>
        <p:spPr>
          <a:xfrm>
            <a:off x="609600" y="5248080"/>
            <a:ext cx="3417912" cy="1384995"/>
          </a:xfrm>
          <a:prstGeom prst="rect">
            <a:avLst/>
          </a:prstGeom>
          <a:noFill/>
        </p:spPr>
        <p:txBody>
          <a:bodyPr wrap="square" rtlCol="0">
            <a:spAutoFit/>
          </a:bodyPr>
          <a:lstStyle/>
          <a:p>
            <a:pPr algn="ctr"/>
            <a:r>
              <a:rPr lang="en-US" altLang="ja-JP" sz="2800" dirty="0" smtClean="0">
                <a:solidFill>
                  <a:srgbClr val="FF6600"/>
                </a:solidFill>
                <a:latin typeface="Palatino Linotype" pitchFamily="18" charset="0"/>
              </a:rPr>
              <a:t>Sequential Separation</a:t>
            </a:r>
          </a:p>
          <a:p>
            <a:pPr algn="ctr"/>
            <a:r>
              <a:rPr lang="en-US" altLang="ja-JP" sz="2800" dirty="0" smtClean="0">
                <a:solidFill>
                  <a:srgbClr val="F2F2F2"/>
                </a:solidFill>
                <a:latin typeface="Palatino Linotype" pitchFamily="18" charset="0"/>
              </a:rPr>
              <a:t>[</a:t>
            </a:r>
            <a:r>
              <a:rPr lang="en-US" altLang="ja-JP" sz="2800" dirty="0" err="1" smtClean="0">
                <a:solidFill>
                  <a:srgbClr val="F2F2F2"/>
                </a:solidFill>
                <a:latin typeface="Palatino Linotype" pitchFamily="18" charset="0"/>
              </a:rPr>
              <a:t>Nayar</a:t>
            </a:r>
            <a:r>
              <a:rPr lang="en-US" altLang="ja-JP" sz="2800" dirty="0" smtClean="0">
                <a:solidFill>
                  <a:srgbClr val="F2F2F2"/>
                </a:solidFill>
                <a:latin typeface="Palatino Linotype" pitchFamily="18" charset="0"/>
              </a:rPr>
              <a:t> 2006]</a:t>
            </a:r>
            <a:endParaRPr kumimoji="1" lang="ja-JP" altLang="en-US" sz="2800" dirty="0">
              <a:solidFill>
                <a:srgbClr val="F2F2F2"/>
              </a:solidFill>
              <a:latin typeface="Palatino Linotype" pitchFamily="18" charset="0"/>
            </a:endParaRPr>
          </a:p>
        </p:txBody>
      </p:sp>
      <p:sp>
        <p:nvSpPr>
          <p:cNvPr id="7" name="テキスト ボックス 6"/>
          <p:cNvSpPr txBox="1"/>
          <p:nvPr/>
        </p:nvSpPr>
        <p:spPr>
          <a:xfrm>
            <a:off x="5656312" y="5248080"/>
            <a:ext cx="2420888" cy="523220"/>
          </a:xfrm>
          <a:prstGeom prst="rect">
            <a:avLst/>
          </a:prstGeom>
          <a:noFill/>
        </p:spPr>
        <p:txBody>
          <a:bodyPr wrap="square" rtlCol="0">
            <a:spAutoFit/>
          </a:bodyPr>
          <a:lstStyle/>
          <a:p>
            <a:pPr algn="ctr"/>
            <a:r>
              <a:rPr lang="en-US" altLang="ja-JP" sz="2800" dirty="0" smtClean="0">
                <a:solidFill>
                  <a:srgbClr val="FF6600"/>
                </a:solidFill>
                <a:latin typeface="Palatino Linotype" pitchFamily="18" charset="0"/>
              </a:rPr>
              <a:t>Our Method</a:t>
            </a:r>
            <a:endParaRPr kumimoji="1" lang="ja-JP" altLang="en-US" sz="2800" dirty="0">
              <a:solidFill>
                <a:srgbClr val="FF6600"/>
              </a:solidFill>
              <a:latin typeface="Palatino Linotype" pitchFamily="18" charset="0"/>
            </a:endParaRPr>
          </a:p>
        </p:txBody>
      </p:sp>
    </p:spTree>
    <p:extLst>
      <p:ext uri="{BB962C8B-B14F-4D97-AF65-F5344CB8AC3E}">
        <p14:creationId xmlns:p14="http://schemas.microsoft.com/office/powerpoint/2010/main" val="20879063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en-US" altLang="ja-JP" dirty="0"/>
              <a:t>4</a:t>
            </a:r>
            <a:r>
              <a:rPr kumimoji="1" lang="en-US" altLang="ja-JP" dirty="0" smtClean="0"/>
              <a:t>. Pop-up Book (Phase Shifting, N=3)</a:t>
            </a:r>
            <a:endParaRPr kumimoji="1" lang="ja-JP" altLang="en-US" dirty="0"/>
          </a:p>
        </p:txBody>
      </p:sp>
      <p:pic>
        <p:nvPicPr>
          <p:cNvPr id="18434" name="Picture 2" descr="C:\Users\bak\Documents\My Dropbox\demux_material\popup_book\popup_book.png"/>
          <p:cNvPicPr>
            <a:picLocks noChangeAspect="1" noChangeArrowheads="1"/>
          </p:cNvPicPr>
          <p:nvPr/>
        </p:nvPicPr>
        <p:blipFill>
          <a:blip r:embed="rId2" cstate="print"/>
          <a:srcRect/>
          <a:stretch>
            <a:fillRect/>
          </a:stretch>
        </p:blipFill>
        <p:spPr bwMode="auto">
          <a:xfrm>
            <a:off x="1259632" y="1556792"/>
            <a:ext cx="6788160" cy="4314850"/>
          </a:xfrm>
          <a:prstGeom prst="rect">
            <a:avLst/>
          </a:prstGeom>
          <a:noFill/>
        </p:spPr>
      </p:pic>
    </p:spTree>
    <p:extLst>
      <p:ext uri="{BB962C8B-B14F-4D97-AF65-F5344CB8AC3E}">
        <p14:creationId xmlns:p14="http://schemas.microsoft.com/office/powerpoint/2010/main" val="345412911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828800" y="533400"/>
            <a:ext cx="6934200" cy="5562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pic>
        <p:nvPicPr>
          <p:cNvPr id="4" name="Picture 3" descr="comp.gif"/>
          <p:cNvPicPr>
            <a:picLocks noChangeAspect="1"/>
          </p:cNvPicPr>
          <p:nvPr/>
        </p:nvPicPr>
        <p:blipFill>
          <a:blip r:embed="rId2"/>
          <a:stretch>
            <a:fillRect/>
          </a:stretch>
        </p:blipFill>
        <p:spPr>
          <a:xfrm>
            <a:off x="1981200" y="609600"/>
            <a:ext cx="6629400" cy="5422592"/>
          </a:xfrm>
          <a:prstGeom prst="rect">
            <a:avLst/>
          </a:prstGeom>
        </p:spPr>
      </p:pic>
      <p:sp>
        <p:nvSpPr>
          <p:cNvPr id="5" name="テキスト ボックス 8"/>
          <p:cNvSpPr txBox="1"/>
          <p:nvPr/>
        </p:nvSpPr>
        <p:spPr>
          <a:xfrm>
            <a:off x="76200" y="685800"/>
            <a:ext cx="2057400" cy="830997"/>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Projected </a:t>
            </a:r>
          </a:p>
          <a:p>
            <a:pPr algn="ctr"/>
            <a:r>
              <a:rPr lang="en-US" altLang="ja-JP" sz="2400" dirty="0" smtClean="0">
                <a:solidFill>
                  <a:srgbClr val="F2F2F2"/>
                </a:solidFill>
                <a:latin typeface="Palatino Linotype" pitchFamily="18" charset="0"/>
              </a:rPr>
              <a:t>Patterns</a:t>
            </a:r>
          </a:p>
        </p:txBody>
      </p:sp>
      <p:sp>
        <p:nvSpPr>
          <p:cNvPr id="6" name="テキスト ボックス 8"/>
          <p:cNvSpPr txBox="1"/>
          <p:nvPr/>
        </p:nvSpPr>
        <p:spPr>
          <a:xfrm>
            <a:off x="76200" y="3512403"/>
            <a:ext cx="2057400" cy="830997"/>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Captured</a:t>
            </a:r>
          </a:p>
          <a:p>
            <a:pPr algn="ctr"/>
            <a:r>
              <a:rPr lang="en-US" altLang="ja-JP" sz="2400" dirty="0" smtClean="0">
                <a:solidFill>
                  <a:srgbClr val="F2F2F2"/>
                </a:solidFill>
                <a:latin typeface="Palatino Linotype" pitchFamily="18" charset="0"/>
              </a:rPr>
              <a:t>Images</a:t>
            </a:r>
          </a:p>
        </p:txBody>
      </p:sp>
      <p:sp>
        <p:nvSpPr>
          <p:cNvPr id="7" name="テキスト ボックス 8"/>
          <p:cNvSpPr txBox="1"/>
          <p:nvPr/>
        </p:nvSpPr>
        <p:spPr>
          <a:xfrm>
            <a:off x="1981200" y="76200"/>
            <a:ext cx="20574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1</a:t>
            </a:r>
          </a:p>
        </p:txBody>
      </p:sp>
      <p:sp>
        <p:nvSpPr>
          <p:cNvPr id="8" name="テキスト ボックス 8"/>
          <p:cNvSpPr txBox="1"/>
          <p:nvPr/>
        </p:nvSpPr>
        <p:spPr>
          <a:xfrm>
            <a:off x="4267200" y="76200"/>
            <a:ext cx="20574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2</a:t>
            </a:r>
          </a:p>
        </p:txBody>
      </p:sp>
      <p:sp>
        <p:nvSpPr>
          <p:cNvPr id="9" name="テキスト ボックス 8"/>
          <p:cNvSpPr txBox="1"/>
          <p:nvPr/>
        </p:nvSpPr>
        <p:spPr>
          <a:xfrm>
            <a:off x="6629400" y="76200"/>
            <a:ext cx="2057400" cy="461665"/>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Light 3</a:t>
            </a:r>
          </a:p>
        </p:txBody>
      </p:sp>
      <p:sp>
        <p:nvSpPr>
          <p:cNvPr id="10" name="テキスト ボックス 8"/>
          <p:cNvSpPr txBox="1"/>
          <p:nvPr/>
        </p:nvSpPr>
        <p:spPr>
          <a:xfrm>
            <a:off x="3276600" y="6167735"/>
            <a:ext cx="4267200" cy="461665"/>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Input: </a:t>
            </a:r>
            <a:r>
              <a:rPr kumimoji="1" lang="en-US" altLang="ja-JP" sz="2400" dirty="0" smtClean="0">
                <a:solidFill>
                  <a:srgbClr val="F2F2F2"/>
                </a:solidFill>
                <a:latin typeface="Palatino Linotype" pitchFamily="18" charset="0"/>
              </a:rPr>
              <a:t>3*2+1=7 images</a:t>
            </a:r>
            <a:endParaRPr kumimoji="1" lang="ja-JP" altLang="en-US" sz="2400" dirty="0">
              <a:solidFill>
                <a:srgbClr val="F2F2F2"/>
              </a:solidFill>
              <a:latin typeface="Palatino Linotype" pitchFamily="18" charset="0"/>
            </a:endParaRPr>
          </a:p>
        </p:txBody>
      </p:sp>
    </p:spTree>
    <p:extLst>
      <p:ext uri="{BB962C8B-B14F-4D97-AF65-F5344CB8AC3E}">
        <p14:creationId xmlns:p14="http://schemas.microsoft.com/office/powerpoint/2010/main" val="36678485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4643438" y="2254250"/>
            <a:ext cx="1344612" cy="3375025"/>
          </a:xfrm>
          <a:custGeom>
            <a:avLst/>
            <a:gdLst>
              <a:gd name="T0" fmla="*/ 237 w 692"/>
              <a:gd name="T1" fmla="*/ 0 h 1736"/>
              <a:gd name="T2" fmla="*/ 515 w 692"/>
              <a:gd name="T3" fmla="*/ 185 h 1736"/>
              <a:gd name="T4" fmla="*/ 680 w 692"/>
              <a:gd name="T5" fmla="*/ 400 h 1736"/>
              <a:gd name="T6" fmla="*/ 587 w 692"/>
              <a:gd name="T7" fmla="*/ 626 h 1736"/>
              <a:gd name="T8" fmla="*/ 283 w 692"/>
              <a:gd name="T9" fmla="*/ 895 h 1736"/>
              <a:gd name="T10" fmla="*/ 71 w 692"/>
              <a:gd name="T11" fmla="*/ 1122 h 1736"/>
              <a:gd name="T12" fmla="*/ 0 w 692"/>
              <a:gd name="T13" fmla="*/ 1304 h 1736"/>
              <a:gd name="T14" fmla="*/ 72 w 692"/>
              <a:gd name="T15" fmla="*/ 1512 h 1736"/>
              <a:gd name="T16" fmla="*/ 340 w 692"/>
              <a:gd name="T17"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1736">
                <a:moveTo>
                  <a:pt x="237" y="0"/>
                </a:moveTo>
                <a:cubicBezTo>
                  <a:pt x="339" y="59"/>
                  <a:pt x="441" y="118"/>
                  <a:pt x="515" y="185"/>
                </a:cubicBezTo>
                <a:cubicBezTo>
                  <a:pt x="589" y="251"/>
                  <a:pt x="668" y="326"/>
                  <a:pt x="680" y="400"/>
                </a:cubicBezTo>
                <a:cubicBezTo>
                  <a:pt x="692" y="474"/>
                  <a:pt x="653" y="544"/>
                  <a:pt x="587" y="626"/>
                </a:cubicBezTo>
                <a:cubicBezTo>
                  <a:pt x="521" y="708"/>
                  <a:pt x="369" y="812"/>
                  <a:pt x="283" y="895"/>
                </a:cubicBezTo>
                <a:cubicBezTo>
                  <a:pt x="197" y="978"/>
                  <a:pt x="118" y="1054"/>
                  <a:pt x="71" y="1122"/>
                </a:cubicBezTo>
                <a:cubicBezTo>
                  <a:pt x="24" y="1190"/>
                  <a:pt x="0" y="1239"/>
                  <a:pt x="0" y="1304"/>
                </a:cubicBezTo>
                <a:cubicBezTo>
                  <a:pt x="0" y="1369"/>
                  <a:pt x="15" y="1440"/>
                  <a:pt x="72" y="1512"/>
                </a:cubicBezTo>
                <a:cubicBezTo>
                  <a:pt x="129" y="1584"/>
                  <a:pt x="284" y="1689"/>
                  <a:pt x="340" y="1736"/>
                </a:cubicBezTo>
              </a:path>
            </a:pathLst>
          </a:custGeom>
          <a:noFill/>
          <a:ln w="28575" cmpd="sng">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7411" name="Group 3"/>
          <p:cNvGrpSpPr>
            <a:grpSpLocks/>
          </p:cNvGrpSpPr>
          <p:nvPr/>
        </p:nvGrpSpPr>
        <p:grpSpPr bwMode="auto">
          <a:xfrm rot="4284781">
            <a:off x="1062037" y="4640263"/>
            <a:ext cx="411163" cy="839788"/>
            <a:chOff x="2032" y="3078"/>
            <a:chExt cx="275" cy="563"/>
          </a:xfrm>
        </p:grpSpPr>
        <p:sp>
          <p:nvSpPr>
            <p:cNvPr id="17412" name="Rectangle 4"/>
            <p:cNvSpPr>
              <a:spLocks noChangeArrowheads="1"/>
            </p:cNvSpPr>
            <p:nvPr/>
          </p:nvSpPr>
          <p:spPr bwMode="auto">
            <a:xfrm>
              <a:off x="2052" y="3317"/>
              <a:ext cx="239" cy="324"/>
            </a:xfrm>
            <a:prstGeom prst="rect">
              <a:avLst/>
            </a:pr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3" name="AutoShape 5"/>
            <p:cNvSpPr>
              <a:spLocks noChangeArrowheads="1"/>
            </p:cNvSpPr>
            <p:nvPr/>
          </p:nvSpPr>
          <p:spPr bwMode="auto">
            <a:xfrm>
              <a:off x="2032" y="3078"/>
              <a:ext cx="275" cy="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rgbClr val="FFFF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14" name="Text Box 6"/>
          <p:cNvSpPr txBox="1">
            <a:spLocks noChangeArrowheads="1"/>
          </p:cNvSpPr>
          <p:nvPr/>
        </p:nvSpPr>
        <p:spPr bwMode="auto">
          <a:xfrm>
            <a:off x="309563" y="24892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source</a:t>
            </a:r>
          </a:p>
        </p:txBody>
      </p:sp>
      <p:sp>
        <p:nvSpPr>
          <p:cNvPr id="17415" name="Text Box 7"/>
          <p:cNvSpPr txBox="1">
            <a:spLocks noChangeArrowheads="1"/>
          </p:cNvSpPr>
          <p:nvPr/>
        </p:nvSpPr>
        <p:spPr bwMode="auto">
          <a:xfrm>
            <a:off x="4664075" y="1811338"/>
            <a:ext cx="9906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surface</a:t>
            </a:r>
          </a:p>
        </p:txBody>
      </p:sp>
      <p:sp>
        <p:nvSpPr>
          <p:cNvPr id="17416" name="AutoShape 8"/>
          <p:cNvSpPr>
            <a:spLocks noChangeArrowheads="1"/>
          </p:cNvSpPr>
          <p:nvPr/>
        </p:nvSpPr>
        <p:spPr bwMode="auto">
          <a:xfrm rot="5400000">
            <a:off x="646113" y="3017838"/>
            <a:ext cx="398462" cy="398462"/>
          </a:xfrm>
          <a:prstGeom prst="sun">
            <a:avLst>
              <a:gd name="adj" fmla="val 25000"/>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7" name="Text Box 9"/>
          <p:cNvSpPr txBox="1">
            <a:spLocks noChangeArrowheads="1"/>
          </p:cNvSpPr>
          <p:nvPr/>
        </p:nvSpPr>
        <p:spPr bwMode="auto">
          <a:xfrm>
            <a:off x="4659313" y="4484688"/>
            <a:ext cx="338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6600"/>
                </a:solidFill>
                <a:latin typeface="Palatino Linotype" charset="0"/>
              </a:rPr>
              <a:t>P</a:t>
            </a:r>
          </a:p>
        </p:txBody>
      </p:sp>
      <p:sp>
        <p:nvSpPr>
          <p:cNvPr id="17418" name="Oval 10"/>
          <p:cNvSpPr>
            <a:spLocks noChangeArrowheads="1"/>
          </p:cNvSpPr>
          <p:nvPr/>
        </p:nvSpPr>
        <p:spPr bwMode="auto">
          <a:xfrm>
            <a:off x="4722813" y="4414838"/>
            <a:ext cx="77787" cy="77787"/>
          </a:xfrm>
          <a:prstGeom prst="ellipse">
            <a:avLst/>
          </a:prstGeom>
          <a:solidFill>
            <a:srgbClr val="FFFF8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19" name="Text Box 11"/>
          <p:cNvSpPr txBox="1">
            <a:spLocks noChangeArrowheads="1"/>
          </p:cNvSpPr>
          <p:nvPr/>
        </p:nvSpPr>
        <p:spPr bwMode="auto">
          <a:xfrm>
            <a:off x="1708150" y="238125"/>
            <a:ext cx="6196929"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dirty="0">
                <a:solidFill>
                  <a:srgbClr val="FFFF66"/>
                </a:solidFill>
                <a:latin typeface="+mj-lt"/>
                <a:ea typeface="+mj-ea"/>
                <a:cs typeface="+mj-cs"/>
              </a:rPr>
              <a:t>Direct</a:t>
            </a:r>
            <a:r>
              <a:rPr lang="en-US" sz="3200" dirty="0">
                <a:solidFill>
                  <a:srgbClr val="FF9900"/>
                </a:solidFill>
                <a:latin typeface="Palatino Linotype" charset="0"/>
              </a:rPr>
              <a:t> </a:t>
            </a:r>
            <a:r>
              <a:rPr lang="en-US" sz="3600" dirty="0">
                <a:solidFill>
                  <a:srgbClr val="FFFF66"/>
                </a:solidFill>
                <a:latin typeface="+mj-lt"/>
                <a:ea typeface="+mj-ea"/>
                <a:cs typeface="+mj-cs"/>
              </a:rPr>
              <a:t>and Global Illumination</a:t>
            </a:r>
          </a:p>
        </p:txBody>
      </p:sp>
      <p:grpSp>
        <p:nvGrpSpPr>
          <p:cNvPr id="17421" name="Group 13"/>
          <p:cNvGrpSpPr>
            <a:grpSpLocks/>
          </p:cNvGrpSpPr>
          <p:nvPr/>
        </p:nvGrpSpPr>
        <p:grpSpPr bwMode="auto">
          <a:xfrm>
            <a:off x="923925" y="1562100"/>
            <a:ext cx="6867525" cy="3402013"/>
            <a:chOff x="582" y="984"/>
            <a:chExt cx="4326" cy="2143"/>
          </a:xfrm>
        </p:grpSpPr>
        <p:grpSp>
          <p:nvGrpSpPr>
            <p:cNvPr id="17422" name="Group 14"/>
            <p:cNvGrpSpPr>
              <a:grpSpLocks/>
            </p:cNvGrpSpPr>
            <p:nvPr/>
          </p:nvGrpSpPr>
          <p:grpSpPr bwMode="auto">
            <a:xfrm>
              <a:off x="582" y="984"/>
              <a:ext cx="2415" cy="2143"/>
              <a:chOff x="1509" y="984"/>
              <a:chExt cx="2415" cy="2143"/>
            </a:xfrm>
          </p:grpSpPr>
          <p:sp>
            <p:nvSpPr>
              <p:cNvPr id="17423" name="Line 15"/>
              <p:cNvSpPr>
                <a:spLocks noChangeShapeType="1"/>
              </p:cNvSpPr>
              <p:nvPr/>
            </p:nvSpPr>
            <p:spPr bwMode="auto">
              <a:xfrm rot="5400000" flipV="1">
                <a:off x="2335" y="1215"/>
                <a:ext cx="764" cy="2415"/>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4" name="Line 16"/>
              <p:cNvSpPr>
                <a:spLocks noChangeShapeType="1"/>
              </p:cNvSpPr>
              <p:nvPr/>
            </p:nvSpPr>
            <p:spPr bwMode="auto">
              <a:xfrm rot="5400000">
                <a:off x="2788" y="2005"/>
                <a:ext cx="328" cy="1916"/>
              </a:xfrm>
              <a:prstGeom prst="line">
                <a:avLst/>
              </a:prstGeom>
              <a:noFill/>
              <a:ln w="190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5" name="Text Box 17"/>
              <p:cNvSpPr txBox="1">
                <a:spLocks noChangeArrowheads="1"/>
              </p:cNvSpPr>
              <p:nvPr/>
            </p:nvSpPr>
            <p:spPr bwMode="auto">
              <a:xfrm>
                <a:off x="2879" y="2487"/>
                <a:ext cx="23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rgbClr val="FFCC00"/>
                    </a:solidFill>
                    <a:latin typeface="Palatino Linotype" charset="0"/>
                  </a:rPr>
                  <a:t>A</a:t>
                </a:r>
              </a:p>
            </p:txBody>
          </p:sp>
          <p:sp>
            <p:nvSpPr>
              <p:cNvPr id="17426" name="Text Box 18"/>
              <p:cNvSpPr txBox="1">
                <a:spLocks noChangeArrowheads="1"/>
              </p:cNvSpPr>
              <p:nvPr/>
            </p:nvSpPr>
            <p:spPr bwMode="auto">
              <a:xfrm rot="5400000">
                <a:off x="1510" y="1109"/>
                <a:ext cx="307"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spAutoFit/>
              </a:bodyPr>
              <a:lstStyle/>
              <a:p>
                <a:endParaRPr lang="en-US" sz="2000">
                  <a:solidFill>
                    <a:srgbClr val="FFFF99"/>
                  </a:solidFill>
                  <a:latin typeface="Palatino Linotype" charset="0"/>
                </a:endParaRPr>
              </a:p>
            </p:txBody>
          </p:sp>
          <p:sp>
            <p:nvSpPr>
              <p:cNvPr id="17427" name="Line 19"/>
              <p:cNvSpPr>
                <a:spLocks noChangeShapeType="1"/>
              </p:cNvSpPr>
              <p:nvPr/>
            </p:nvSpPr>
            <p:spPr bwMode="auto">
              <a:xfrm rot="5400000" flipV="1">
                <a:off x="3002" y="2488"/>
                <a:ext cx="20" cy="54"/>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28" name="Line 20"/>
              <p:cNvSpPr>
                <a:spLocks noChangeShapeType="1"/>
              </p:cNvSpPr>
              <p:nvPr/>
            </p:nvSpPr>
            <p:spPr bwMode="auto">
              <a:xfrm rot="5400000">
                <a:off x="3034" y="2926"/>
                <a:ext cx="10" cy="40"/>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29" name="Text Box 21"/>
            <p:cNvSpPr txBox="1">
              <a:spLocks noChangeArrowheads="1"/>
            </p:cNvSpPr>
            <p:nvPr/>
          </p:nvSpPr>
          <p:spPr bwMode="auto">
            <a:xfrm>
              <a:off x="4114" y="2813"/>
              <a:ext cx="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CC00"/>
                  </a:solidFill>
                  <a:latin typeface="Palatino Linotype" charset="0"/>
                </a:rPr>
                <a:t>A : Direct</a:t>
              </a:r>
            </a:p>
          </p:txBody>
        </p:sp>
      </p:grpSp>
      <p:pic>
        <p:nvPicPr>
          <p:cNvPr id="17430" name="Picture 22" descr="interref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088" y="1470025"/>
            <a:ext cx="2227262" cy="2227263"/>
          </a:xfrm>
          <a:prstGeom prst="rect">
            <a:avLst/>
          </a:prstGeom>
          <a:noFill/>
          <a:extLst>
            <a:ext uri="{909E8E84-426E-40dd-AFC4-6F175D3DCCD1}">
              <a14:hiddenFill xmlns:a14="http://schemas.microsoft.com/office/drawing/2010/main">
                <a:solidFill>
                  <a:srgbClr val="FFFFFF"/>
                </a:solidFill>
              </a14:hiddenFill>
            </a:ext>
          </a:extLst>
        </p:spPr>
      </p:pic>
      <p:grpSp>
        <p:nvGrpSpPr>
          <p:cNvPr id="17431" name="Group 23"/>
          <p:cNvGrpSpPr>
            <a:grpSpLocks/>
          </p:cNvGrpSpPr>
          <p:nvPr/>
        </p:nvGrpSpPr>
        <p:grpSpPr bwMode="auto">
          <a:xfrm>
            <a:off x="854075" y="2444750"/>
            <a:ext cx="7742238" cy="2889251"/>
            <a:chOff x="538" y="1540"/>
            <a:chExt cx="4877" cy="1820"/>
          </a:xfrm>
        </p:grpSpPr>
        <p:grpSp>
          <p:nvGrpSpPr>
            <p:cNvPr id="17432" name="Group 24"/>
            <p:cNvGrpSpPr>
              <a:grpSpLocks/>
            </p:cNvGrpSpPr>
            <p:nvPr/>
          </p:nvGrpSpPr>
          <p:grpSpPr bwMode="auto">
            <a:xfrm>
              <a:off x="538" y="1540"/>
              <a:ext cx="2919" cy="1269"/>
              <a:chOff x="1465" y="1540"/>
              <a:chExt cx="2919" cy="1269"/>
            </a:xfrm>
          </p:grpSpPr>
          <p:sp>
            <p:nvSpPr>
              <p:cNvPr id="17433" name="Line 25"/>
              <p:cNvSpPr>
                <a:spLocks noChangeShapeType="1"/>
              </p:cNvSpPr>
              <p:nvPr/>
            </p:nvSpPr>
            <p:spPr bwMode="auto">
              <a:xfrm rot="5400000" flipH="1" flipV="1">
                <a:off x="2658" y="349"/>
                <a:ext cx="488" cy="2874"/>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34" name="Line 26"/>
              <p:cNvSpPr>
                <a:spLocks noChangeShapeType="1"/>
              </p:cNvSpPr>
              <p:nvPr/>
            </p:nvSpPr>
            <p:spPr bwMode="auto">
              <a:xfrm rot="5400000">
                <a:off x="3496" y="1964"/>
                <a:ext cx="1269" cy="421"/>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35" name="Text Box 27"/>
              <p:cNvSpPr txBox="1">
                <a:spLocks noChangeArrowheads="1"/>
              </p:cNvSpPr>
              <p:nvPr/>
            </p:nvSpPr>
            <p:spPr bwMode="auto">
              <a:xfrm>
                <a:off x="4153" y="1925"/>
                <a:ext cx="2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B</a:t>
                </a:r>
              </a:p>
            </p:txBody>
          </p:sp>
          <p:sp>
            <p:nvSpPr>
              <p:cNvPr id="17436" name="Line 28"/>
              <p:cNvSpPr>
                <a:spLocks noChangeShapeType="1"/>
              </p:cNvSpPr>
              <p:nvPr/>
            </p:nvSpPr>
            <p:spPr bwMode="auto">
              <a:xfrm rot="5400000">
                <a:off x="4141" y="2068"/>
                <a:ext cx="44" cy="1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37" name="Text Box 29"/>
            <p:cNvSpPr txBox="1">
              <a:spLocks noChangeArrowheads="1"/>
            </p:cNvSpPr>
            <p:nvPr/>
          </p:nvSpPr>
          <p:spPr bwMode="auto">
            <a:xfrm>
              <a:off x="4128" y="3110"/>
              <a:ext cx="1287" cy="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B : </a:t>
              </a:r>
              <a:r>
                <a:rPr lang="en-US" sz="2000" dirty="0" err="1">
                  <a:solidFill>
                    <a:srgbClr val="FF6600"/>
                  </a:solidFill>
                  <a:latin typeface="Palatino Linotype" charset="0"/>
                </a:rPr>
                <a:t>Interrelection</a:t>
              </a:r>
              <a:endParaRPr lang="en-US" sz="2000" dirty="0">
                <a:solidFill>
                  <a:srgbClr val="FF6600"/>
                </a:solidFill>
                <a:latin typeface="Palatino Linotype" charset="0"/>
              </a:endParaRPr>
            </a:p>
          </p:txBody>
        </p:sp>
      </p:grpSp>
      <p:grpSp>
        <p:nvGrpSpPr>
          <p:cNvPr id="17438" name="Group 30"/>
          <p:cNvGrpSpPr>
            <a:grpSpLocks/>
          </p:cNvGrpSpPr>
          <p:nvPr/>
        </p:nvGrpSpPr>
        <p:grpSpPr bwMode="auto">
          <a:xfrm>
            <a:off x="919163" y="1470025"/>
            <a:ext cx="7723187" cy="4264026"/>
            <a:chOff x="579" y="926"/>
            <a:chExt cx="4865" cy="2686"/>
          </a:xfrm>
        </p:grpSpPr>
        <p:pic>
          <p:nvPicPr>
            <p:cNvPr id="17439" name="Picture 31" descr="baby_s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 y="926"/>
              <a:ext cx="1403" cy="1403"/>
            </a:xfrm>
            <a:prstGeom prst="rect">
              <a:avLst/>
            </a:prstGeom>
            <a:noFill/>
            <a:extLst>
              <a:ext uri="{909E8E84-426E-40dd-AFC4-6F175D3DCCD1}">
                <a14:hiddenFill xmlns:a14="http://schemas.microsoft.com/office/drawing/2010/main">
                  <a:solidFill>
                    <a:srgbClr val="FFFFFF"/>
                  </a:solidFill>
                </a14:hiddenFill>
              </a:ext>
            </a:extLst>
          </p:spPr>
        </p:pic>
        <p:grpSp>
          <p:nvGrpSpPr>
            <p:cNvPr id="17440" name="Group 32"/>
            <p:cNvGrpSpPr>
              <a:grpSpLocks/>
            </p:cNvGrpSpPr>
            <p:nvPr/>
          </p:nvGrpSpPr>
          <p:grpSpPr bwMode="auto">
            <a:xfrm>
              <a:off x="579" y="2032"/>
              <a:ext cx="2883" cy="937"/>
              <a:chOff x="1506" y="2032"/>
              <a:chExt cx="2883" cy="937"/>
            </a:xfrm>
          </p:grpSpPr>
          <p:sp>
            <p:nvSpPr>
              <p:cNvPr id="17441" name="Line 33"/>
              <p:cNvSpPr>
                <a:spLocks noChangeShapeType="1"/>
              </p:cNvSpPr>
              <p:nvPr/>
            </p:nvSpPr>
            <p:spPr bwMode="auto">
              <a:xfrm rot="5400000" flipV="1">
                <a:off x="2558" y="980"/>
                <a:ext cx="529" cy="2633"/>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42" name="Freeform 34"/>
              <p:cNvSpPr>
                <a:spLocks/>
              </p:cNvSpPr>
              <p:nvPr/>
            </p:nvSpPr>
            <p:spPr bwMode="auto">
              <a:xfrm rot="5400000">
                <a:off x="3934" y="2538"/>
                <a:ext cx="299" cy="356"/>
              </a:xfrm>
              <a:custGeom>
                <a:avLst/>
                <a:gdLst>
                  <a:gd name="T0" fmla="*/ 0 w 166"/>
                  <a:gd name="T1" fmla="*/ 56 h 185"/>
                  <a:gd name="T2" fmla="*/ 95 w 166"/>
                  <a:gd name="T3" fmla="*/ 0 h 185"/>
                  <a:gd name="T4" fmla="*/ 166 w 166"/>
                  <a:gd name="T5" fmla="*/ 84 h 185"/>
                  <a:gd name="T6" fmla="*/ 136 w 166"/>
                  <a:gd name="T7" fmla="*/ 185 h 185"/>
                </a:gdLst>
                <a:ahLst/>
                <a:cxnLst>
                  <a:cxn ang="0">
                    <a:pos x="T0" y="T1"/>
                  </a:cxn>
                  <a:cxn ang="0">
                    <a:pos x="T2" y="T3"/>
                  </a:cxn>
                  <a:cxn ang="0">
                    <a:pos x="T4" y="T5"/>
                  </a:cxn>
                  <a:cxn ang="0">
                    <a:pos x="T6" y="T7"/>
                  </a:cxn>
                </a:cxnLst>
                <a:rect l="0" t="0" r="r" b="b"/>
                <a:pathLst>
                  <a:path w="166" h="185">
                    <a:moveTo>
                      <a:pt x="0" y="56"/>
                    </a:moveTo>
                    <a:lnTo>
                      <a:pt x="95" y="0"/>
                    </a:lnTo>
                    <a:lnTo>
                      <a:pt x="166" y="84"/>
                    </a:lnTo>
                    <a:lnTo>
                      <a:pt x="136" y="185"/>
                    </a:lnTo>
                  </a:path>
                </a:pathLst>
              </a:custGeom>
              <a:noFill/>
              <a:ln w="12700" cap="flat" cmpd="sng">
                <a:solidFill>
                  <a:srgbClr val="FFFF99"/>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43" name="Text Box 35"/>
              <p:cNvSpPr txBox="1">
                <a:spLocks noChangeArrowheads="1"/>
              </p:cNvSpPr>
              <p:nvPr/>
            </p:nvSpPr>
            <p:spPr bwMode="auto">
              <a:xfrm>
                <a:off x="4157" y="2719"/>
                <a:ext cx="2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C</a:t>
                </a:r>
              </a:p>
            </p:txBody>
          </p:sp>
          <p:sp>
            <p:nvSpPr>
              <p:cNvPr id="17444" name="Line 36"/>
              <p:cNvSpPr>
                <a:spLocks noChangeShapeType="1"/>
              </p:cNvSpPr>
              <p:nvPr/>
            </p:nvSpPr>
            <p:spPr bwMode="auto">
              <a:xfrm rot="5400000">
                <a:off x="4158" y="2786"/>
                <a:ext cx="29" cy="3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7445" name="Text Box 37"/>
            <p:cNvSpPr txBox="1">
              <a:spLocks noChangeArrowheads="1"/>
            </p:cNvSpPr>
            <p:nvPr/>
          </p:nvSpPr>
          <p:spPr bwMode="auto">
            <a:xfrm>
              <a:off x="4128" y="3360"/>
              <a:ext cx="113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C : Subsurface</a:t>
              </a:r>
            </a:p>
          </p:txBody>
        </p:sp>
      </p:grpSp>
      <p:grpSp>
        <p:nvGrpSpPr>
          <p:cNvPr id="17446" name="Group 38"/>
          <p:cNvGrpSpPr>
            <a:grpSpLocks/>
          </p:cNvGrpSpPr>
          <p:nvPr/>
        </p:nvGrpSpPr>
        <p:grpSpPr bwMode="auto">
          <a:xfrm>
            <a:off x="866775" y="1354138"/>
            <a:ext cx="7775575" cy="4818063"/>
            <a:chOff x="546" y="853"/>
            <a:chExt cx="4898" cy="3035"/>
          </a:xfrm>
        </p:grpSpPr>
        <p:pic>
          <p:nvPicPr>
            <p:cNvPr id="17447" name="Picture 39" descr="fish_murky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 y="925"/>
              <a:ext cx="1403" cy="1396"/>
            </a:xfrm>
            <a:prstGeom prst="rect">
              <a:avLst/>
            </a:prstGeom>
            <a:noFill/>
            <a:extLst>
              <a:ext uri="{909E8E84-426E-40dd-AFC4-6F175D3DCCD1}">
                <a14:hiddenFill xmlns:a14="http://schemas.microsoft.com/office/drawing/2010/main">
                  <a:solidFill>
                    <a:srgbClr val="FFFFFF"/>
                  </a:solidFill>
                </a14:hiddenFill>
              </a:ext>
            </a:extLst>
          </p:spPr>
        </p:pic>
        <p:sp>
          <p:nvSpPr>
            <p:cNvPr id="17448" name="Line 40"/>
            <p:cNvSpPr>
              <a:spLocks noChangeShapeType="1"/>
            </p:cNvSpPr>
            <p:nvPr/>
          </p:nvSpPr>
          <p:spPr bwMode="auto">
            <a:xfrm rot="5400000" flipH="1" flipV="1">
              <a:off x="892" y="1100"/>
              <a:ext cx="582" cy="1273"/>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49" name="Line 41"/>
            <p:cNvSpPr>
              <a:spLocks noChangeShapeType="1"/>
            </p:cNvSpPr>
            <p:nvPr/>
          </p:nvSpPr>
          <p:spPr bwMode="auto">
            <a:xfrm rot="5400000" flipV="1">
              <a:off x="1724" y="1540"/>
              <a:ext cx="1362" cy="1167"/>
            </a:xfrm>
            <a:prstGeom prst="line">
              <a:avLst/>
            </a:prstGeom>
            <a:noFill/>
            <a:ln w="12700">
              <a:solidFill>
                <a:srgbClr val="FFFF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50" name="Text Box 42"/>
            <p:cNvSpPr txBox="1">
              <a:spLocks noChangeArrowheads="1"/>
            </p:cNvSpPr>
            <p:nvPr/>
          </p:nvSpPr>
          <p:spPr bwMode="auto">
            <a:xfrm>
              <a:off x="2405" y="1952"/>
              <a:ext cx="24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FF6600"/>
                  </a:solidFill>
                  <a:latin typeface="Palatino Linotype" charset="0"/>
                </a:rPr>
                <a:t>D</a:t>
              </a:r>
            </a:p>
          </p:txBody>
        </p:sp>
        <p:sp>
          <p:nvSpPr>
            <p:cNvPr id="17451" name="Freeform 43"/>
            <p:cNvSpPr>
              <a:spLocks/>
            </p:cNvSpPr>
            <p:nvPr/>
          </p:nvSpPr>
          <p:spPr bwMode="auto">
            <a:xfrm>
              <a:off x="1226" y="1104"/>
              <a:ext cx="973" cy="660"/>
            </a:xfrm>
            <a:custGeom>
              <a:avLst/>
              <a:gdLst>
                <a:gd name="T0" fmla="*/ 356 w 875"/>
                <a:gd name="T1" fmla="*/ 75 h 478"/>
                <a:gd name="T2" fmla="*/ 504 w 875"/>
                <a:gd name="T3" fmla="*/ 9 h 478"/>
                <a:gd name="T4" fmla="*/ 660 w 875"/>
                <a:gd name="T5" fmla="*/ 131 h 478"/>
                <a:gd name="T6" fmla="*/ 827 w 875"/>
                <a:gd name="T7" fmla="*/ 297 h 478"/>
                <a:gd name="T8" fmla="*/ 374 w 875"/>
                <a:gd name="T9" fmla="*/ 464 h 478"/>
                <a:gd name="T10" fmla="*/ 30 w 875"/>
                <a:gd name="T11" fmla="*/ 383 h 478"/>
                <a:gd name="T12" fmla="*/ 196 w 875"/>
                <a:gd name="T13" fmla="*/ 207 h 478"/>
                <a:gd name="T14" fmla="*/ 356 w 875"/>
                <a:gd name="T15" fmla="*/ 75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5" h="478">
                  <a:moveTo>
                    <a:pt x="356" y="75"/>
                  </a:moveTo>
                  <a:cubicBezTo>
                    <a:pt x="407" y="43"/>
                    <a:pt x="453" y="0"/>
                    <a:pt x="504" y="9"/>
                  </a:cubicBezTo>
                  <a:cubicBezTo>
                    <a:pt x="555" y="18"/>
                    <a:pt x="606" y="83"/>
                    <a:pt x="660" y="131"/>
                  </a:cubicBezTo>
                  <a:cubicBezTo>
                    <a:pt x="714" y="179"/>
                    <a:pt x="875" y="241"/>
                    <a:pt x="827" y="297"/>
                  </a:cubicBezTo>
                  <a:cubicBezTo>
                    <a:pt x="779" y="353"/>
                    <a:pt x="507" y="449"/>
                    <a:pt x="374" y="464"/>
                  </a:cubicBezTo>
                  <a:cubicBezTo>
                    <a:pt x="242" y="478"/>
                    <a:pt x="60" y="426"/>
                    <a:pt x="30" y="383"/>
                  </a:cubicBezTo>
                  <a:cubicBezTo>
                    <a:pt x="0" y="340"/>
                    <a:pt x="142" y="258"/>
                    <a:pt x="196" y="207"/>
                  </a:cubicBezTo>
                  <a:cubicBezTo>
                    <a:pt x="250" y="156"/>
                    <a:pt x="323" y="103"/>
                    <a:pt x="356" y="75"/>
                  </a:cubicBezTo>
                  <a:close/>
                </a:path>
              </a:pathLst>
            </a:custGeom>
            <a:solidFill>
              <a:srgbClr val="5F5F5F">
                <a:alpha val="7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52" name="Text Box 44"/>
            <p:cNvSpPr txBox="1">
              <a:spLocks noChangeArrowheads="1"/>
            </p:cNvSpPr>
            <p:nvPr/>
          </p:nvSpPr>
          <p:spPr bwMode="auto">
            <a:xfrm>
              <a:off x="1746" y="853"/>
              <a:ext cx="104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a:solidFill>
                    <a:srgbClr val="FFFF99"/>
                  </a:solidFill>
                  <a:latin typeface="Palatino Linotype" charset="0"/>
                </a:rPr>
                <a:t>  participating </a:t>
              </a:r>
            </a:p>
            <a:p>
              <a:pPr algn="ctr"/>
              <a:r>
                <a:rPr lang="en-US" sz="1800">
                  <a:solidFill>
                    <a:srgbClr val="FFFF99"/>
                  </a:solidFill>
                  <a:latin typeface="Palatino Linotype" charset="0"/>
                </a:rPr>
                <a:t>  medium</a:t>
              </a:r>
            </a:p>
          </p:txBody>
        </p:sp>
        <p:sp>
          <p:nvSpPr>
            <p:cNvPr id="17453" name="Line 45"/>
            <p:cNvSpPr>
              <a:spLocks noChangeShapeType="1"/>
            </p:cNvSpPr>
            <p:nvPr/>
          </p:nvSpPr>
          <p:spPr bwMode="auto">
            <a:xfrm rot="5400000" flipV="1">
              <a:off x="2428" y="2156"/>
              <a:ext cx="29" cy="15"/>
            </a:xfrm>
            <a:prstGeom prst="line">
              <a:avLst/>
            </a:prstGeom>
            <a:noFill/>
            <a:ln w="28575">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454" name="Text Box 46"/>
            <p:cNvSpPr txBox="1">
              <a:spLocks noChangeArrowheads="1"/>
            </p:cNvSpPr>
            <p:nvPr/>
          </p:nvSpPr>
          <p:spPr bwMode="auto">
            <a:xfrm>
              <a:off x="4128" y="3638"/>
              <a:ext cx="115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a:solidFill>
                    <a:srgbClr val="FF6600"/>
                  </a:solidFill>
                  <a:latin typeface="Palatino Linotype" charset="0"/>
                </a:rPr>
                <a:t>D : Volumetric</a:t>
              </a:r>
            </a:p>
          </p:txBody>
        </p:sp>
      </p:grpSp>
      <p:sp>
        <p:nvSpPr>
          <p:cNvPr id="17471" name="Text Box 63"/>
          <p:cNvSpPr txBox="1">
            <a:spLocks noChangeArrowheads="1"/>
          </p:cNvSpPr>
          <p:nvPr/>
        </p:nvSpPr>
        <p:spPr bwMode="auto">
          <a:xfrm>
            <a:off x="333375" y="5484813"/>
            <a:ext cx="996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FF99"/>
                </a:solidFill>
                <a:latin typeface="Palatino Linotype" charset="0"/>
              </a:rPr>
              <a:t>camera</a:t>
            </a:r>
          </a:p>
        </p:txBody>
      </p:sp>
      <p:sp>
        <p:nvSpPr>
          <p:cNvPr id="17473" name="Rectangle 65"/>
          <p:cNvSpPr>
            <a:spLocks noChangeArrowheads="1"/>
          </p:cNvSpPr>
          <p:nvPr/>
        </p:nvSpPr>
        <p:spPr bwMode="auto">
          <a:xfrm>
            <a:off x="6415088" y="1470025"/>
            <a:ext cx="2227262" cy="22272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7476" name="Group 68"/>
          <p:cNvGrpSpPr>
            <a:grpSpLocks/>
          </p:cNvGrpSpPr>
          <p:nvPr/>
        </p:nvGrpSpPr>
        <p:grpSpPr bwMode="auto">
          <a:xfrm>
            <a:off x="6477000" y="4470402"/>
            <a:ext cx="2133600" cy="1701801"/>
            <a:chOff x="4080" y="2816"/>
            <a:chExt cx="1344" cy="1072"/>
          </a:xfrm>
        </p:grpSpPr>
        <p:sp>
          <p:nvSpPr>
            <p:cNvPr id="17474" name="Rectangle 66"/>
            <p:cNvSpPr>
              <a:spLocks noChangeArrowheads="1"/>
            </p:cNvSpPr>
            <p:nvPr/>
          </p:nvSpPr>
          <p:spPr bwMode="auto">
            <a:xfrm>
              <a:off x="4080" y="2816"/>
              <a:ext cx="1344" cy="216"/>
            </a:xfrm>
            <a:prstGeom prst="rect">
              <a:avLst/>
            </a:prstGeom>
            <a:noFill/>
            <a:ln w="19050">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75" name="Rectangle 67"/>
            <p:cNvSpPr>
              <a:spLocks noChangeArrowheads="1"/>
            </p:cNvSpPr>
            <p:nvPr/>
          </p:nvSpPr>
          <p:spPr bwMode="auto">
            <a:xfrm>
              <a:off x="4080" y="3127"/>
              <a:ext cx="1344" cy="761"/>
            </a:xfrm>
            <a:prstGeom prst="rect">
              <a:avLst/>
            </a:prstGeom>
            <a:noFill/>
            <a:ln w="19050">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 name="TextBox 1"/>
          <p:cNvSpPr txBox="1"/>
          <p:nvPr/>
        </p:nvSpPr>
        <p:spPr>
          <a:xfrm>
            <a:off x="6051557" y="6550223"/>
            <a:ext cx="3012581" cy="307777"/>
          </a:xfrm>
          <a:prstGeom prst="rect">
            <a:avLst/>
          </a:prstGeom>
          <a:noFill/>
        </p:spPr>
        <p:txBody>
          <a:bodyPr wrap="none" rtlCol="0">
            <a:spAutoFit/>
          </a:bodyPr>
          <a:lstStyle/>
          <a:p>
            <a:r>
              <a:rPr lang="en-US" sz="1400" i="1" dirty="0" smtClean="0">
                <a:solidFill>
                  <a:schemeClr val="bg1">
                    <a:lumMod val="75000"/>
                  </a:schemeClr>
                </a:solidFill>
              </a:rPr>
              <a:t>Slide courtesy of </a:t>
            </a:r>
            <a:r>
              <a:rPr lang="en-US" sz="1400" i="1" dirty="0" err="1" smtClean="0">
                <a:solidFill>
                  <a:schemeClr val="bg1">
                    <a:lumMod val="75000"/>
                  </a:schemeClr>
                </a:solidFill>
              </a:rPr>
              <a:t>Nayar</a:t>
            </a:r>
            <a:r>
              <a:rPr lang="en-US" sz="1400" i="1" dirty="0" smtClean="0">
                <a:solidFill>
                  <a:schemeClr val="bg1">
                    <a:lumMod val="75000"/>
                  </a:schemeClr>
                </a:solidFill>
              </a:rPr>
              <a:t>, et al. 2006</a:t>
            </a:r>
            <a:endParaRPr lang="en-US" sz="1400" i="1" dirty="0">
              <a:solidFill>
                <a:schemeClr val="bg1">
                  <a:lumMod val="75000"/>
                </a:schemeClr>
              </a:solidFill>
            </a:endParaRPr>
          </a:p>
        </p:txBody>
      </p:sp>
    </p:spTree>
    <p:extLst>
      <p:ext uri="{BB962C8B-B14F-4D97-AF65-F5344CB8AC3E}">
        <p14:creationId xmlns:p14="http://schemas.microsoft.com/office/powerpoint/2010/main" val="201503816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Depth Maps</a:t>
            </a:r>
            <a:endParaRPr kumimoji="1" lang="ja-JP" altLang="en-US" dirty="0"/>
          </a:p>
        </p:txBody>
      </p:sp>
      <p:pic>
        <p:nvPicPr>
          <p:cNvPr id="22530" name="Picture 2" descr="C:\Users\bak\Documents\My Dropbox\demux_material\popup_book\depth_gt.png"/>
          <p:cNvPicPr>
            <a:picLocks noChangeAspect="1" noChangeArrowheads="1"/>
          </p:cNvPicPr>
          <p:nvPr/>
        </p:nvPicPr>
        <p:blipFill>
          <a:blip r:embed="rId2" cstate="print"/>
          <a:srcRect l="13288" t="16406" r="9843" b="20999"/>
          <a:stretch>
            <a:fillRect/>
          </a:stretch>
        </p:blipFill>
        <p:spPr bwMode="auto">
          <a:xfrm>
            <a:off x="758044" y="1412776"/>
            <a:ext cx="3312368" cy="2023063"/>
          </a:xfrm>
          <a:prstGeom prst="rect">
            <a:avLst/>
          </a:prstGeom>
          <a:noFill/>
          <a:ln>
            <a:solidFill>
              <a:srgbClr val="F2F2F2"/>
            </a:solidFill>
          </a:ln>
        </p:spPr>
      </p:pic>
      <p:pic>
        <p:nvPicPr>
          <p:cNvPr id="22531" name="Picture 3" descr="C:\Users\bak\Documents\My Dropbox\demux_material\popup_book\depth_nosep.png"/>
          <p:cNvPicPr>
            <a:picLocks noChangeAspect="1" noChangeArrowheads="1"/>
          </p:cNvPicPr>
          <p:nvPr/>
        </p:nvPicPr>
        <p:blipFill>
          <a:blip r:embed="rId3" cstate="print"/>
          <a:srcRect l="13288" t="16406" r="9351" b="20343"/>
          <a:stretch>
            <a:fillRect/>
          </a:stretch>
        </p:blipFill>
        <p:spPr bwMode="auto">
          <a:xfrm>
            <a:off x="4860032" y="1412776"/>
            <a:ext cx="3312368" cy="2031202"/>
          </a:xfrm>
          <a:prstGeom prst="rect">
            <a:avLst/>
          </a:prstGeom>
          <a:noFill/>
          <a:ln>
            <a:solidFill>
              <a:srgbClr val="F2F2F2"/>
            </a:solidFill>
          </a:ln>
        </p:spPr>
      </p:pic>
      <p:sp>
        <p:nvSpPr>
          <p:cNvPr id="6" name="テキスト ボックス 5"/>
          <p:cNvSpPr txBox="1"/>
          <p:nvPr/>
        </p:nvSpPr>
        <p:spPr>
          <a:xfrm>
            <a:off x="1370112" y="3429000"/>
            <a:ext cx="2088232" cy="461665"/>
          </a:xfrm>
          <a:prstGeom prst="rect">
            <a:avLst/>
          </a:prstGeom>
          <a:noFill/>
        </p:spPr>
        <p:txBody>
          <a:bodyPr wrap="square" rtlCol="0">
            <a:spAutoFit/>
          </a:bodyPr>
          <a:lstStyle/>
          <a:p>
            <a:r>
              <a:rPr lang="en-US" altLang="ja-JP" sz="2400" dirty="0" smtClean="0">
                <a:solidFill>
                  <a:srgbClr val="F2F2F2"/>
                </a:solidFill>
                <a:latin typeface="Palatino Linotype" pitchFamily="18" charset="0"/>
              </a:rPr>
              <a:t>Ground Truth</a:t>
            </a:r>
            <a:endParaRPr kumimoji="1" lang="ja-JP" altLang="en-US" sz="2400" dirty="0">
              <a:solidFill>
                <a:srgbClr val="F2F2F2"/>
              </a:solidFill>
              <a:latin typeface="Palatino Linotype" pitchFamily="18" charset="0"/>
            </a:endParaRPr>
          </a:p>
        </p:txBody>
      </p:sp>
      <p:sp>
        <p:nvSpPr>
          <p:cNvPr id="7" name="テキスト ボックス 6"/>
          <p:cNvSpPr txBox="1"/>
          <p:nvPr/>
        </p:nvSpPr>
        <p:spPr>
          <a:xfrm>
            <a:off x="5508104" y="3429000"/>
            <a:ext cx="2448272" cy="461665"/>
          </a:xfrm>
          <a:prstGeom prst="rect">
            <a:avLst/>
          </a:prstGeom>
          <a:noFill/>
        </p:spPr>
        <p:txBody>
          <a:bodyPr wrap="square" rtlCol="0">
            <a:spAutoFit/>
          </a:bodyPr>
          <a:lstStyle/>
          <a:p>
            <a:r>
              <a:rPr lang="en-US" altLang="ja-JP" sz="2400" dirty="0" smtClean="0">
                <a:solidFill>
                  <a:srgbClr val="F2F2F2"/>
                </a:solidFill>
                <a:latin typeface="Palatino Linotype" pitchFamily="18" charset="0"/>
              </a:rPr>
              <a:t>No Separation</a:t>
            </a:r>
            <a:endParaRPr kumimoji="1" lang="ja-JP" altLang="en-US" sz="2400" dirty="0">
              <a:solidFill>
                <a:srgbClr val="F2F2F2"/>
              </a:solidFill>
              <a:latin typeface="Palatino Linotype" pitchFamily="18" charset="0"/>
            </a:endParaRPr>
          </a:p>
        </p:txBody>
      </p:sp>
      <p:pic>
        <p:nvPicPr>
          <p:cNvPr id="22532" name="Picture 4" descr="C:\Users\bak\Documents\My Dropbox\demux_material\popup_book\depth_cb.png"/>
          <p:cNvPicPr>
            <a:picLocks noChangeAspect="1" noChangeArrowheads="1"/>
          </p:cNvPicPr>
          <p:nvPr/>
        </p:nvPicPr>
        <p:blipFill>
          <a:blip r:embed="rId4" cstate="print"/>
          <a:srcRect l="13288" t="16406" r="9843" b="20343"/>
          <a:stretch>
            <a:fillRect/>
          </a:stretch>
        </p:blipFill>
        <p:spPr bwMode="auto">
          <a:xfrm>
            <a:off x="780689" y="4005064"/>
            <a:ext cx="3267078" cy="2016224"/>
          </a:xfrm>
          <a:prstGeom prst="rect">
            <a:avLst/>
          </a:prstGeom>
          <a:noFill/>
          <a:ln>
            <a:solidFill>
              <a:srgbClr val="F2F2F2"/>
            </a:solidFill>
          </a:ln>
        </p:spPr>
      </p:pic>
      <p:pic>
        <p:nvPicPr>
          <p:cNvPr id="22533" name="Picture 5" descr="C:\Users\bak\Documents\My Dropbox\demux_material\popup_book\depth_mux.png"/>
          <p:cNvPicPr>
            <a:picLocks noChangeAspect="1" noChangeArrowheads="1"/>
          </p:cNvPicPr>
          <p:nvPr/>
        </p:nvPicPr>
        <p:blipFill>
          <a:blip r:embed="rId5" cstate="print"/>
          <a:srcRect l="13288" t="16406" r="9843" b="20343"/>
          <a:stretch>
            <a:fillRect/>
          </a:stretch>
        </p:blipFill>
        <p:spPr bwMode="auto">
          <a:xfrm>
            <a:off x="4860033" y="4005064"/>
            <a:ext cx="3267036" cy="2016224"/>
          </a:xfrm>
          <a:prstGeom prst="rect">
            <a:avLst/>
          </a:prstGeom>
          <a:noFill/>
          <a:ln>
            <a:solidFill>
              <a:srgbClr val="F2F2F2"/>
            </a:solidFill>
          </a:ln>
        </p:spPr>
      </p:pic>
      <p:sp>
        <p:nvSpPr>
          <p:cNvPr id="10" name="テキスト ボックス 9"/>
          <p:cNvSpPr txBox="1"/>
          <p:nvPr/>
        </p:nvSpPr>
        <p:spPr>
          <a:xfrm>
            <a:off x="485056" y="6063679"/>
            <a:ext cx="3858344" cy="830997"/>
          </a:xfrm>
          <a:prstGeom prst="rect">
            <a:avLst/>
          </a:prstGeom>
          <a:noFill/>
        </p:spPr>
        <p:txBody>
          <a:bodyPr wrap="square" rtlCol="0">
            <a:spAutoFit/>
          </a:bodyPr>
          <a:lstStyle/>
          <a:p>
            <a:pPr algn="ctr"/>
            <a:r>
              <a:rPr lang="en-US" altLang="ja-JP" sz="2400" dirty="0" smtClean="0">
                <a:solidFill>
                  <a:srgbClr val="F2F2F2"/>
                </a:solidFill>
                <a:latin typeface="Palatino Linotype" pitchFamily="18" charset="0"/>
              </a:rPr>
              <a:t>Checkerboard </a:t>
            </a:r>
          </a:p>
          <a:p>
            <a:pPr algn="ctr"/>
            <a:r>
              <a:rPr lang="en-US" altLang="ja-JP" sz="2400" dirty="0" smtClean="0">
                <a:solidFill>
                  <a:srgbClr val="F2F2F2"/>
                </a:solidFill>
                <a:latin typeface="Palatino Linotype" pitchFamily="18" charset="0"/>
              </a:rPr>
              <a:t>[</a:t>
            </a:r>
            <a:r>
              <a:rPr lang="en-US" altLang="ja-JP" sz="2400" dirty="0" err="1" smtClean="0">
                <a:solidFill>
                  <a:srgbClr val="F2F2F2"/>
                </a:solidFill>
                <a:latin typeface="Palatino Linotype" pitchFamily="18" charset="0"/>
              </a:rPr>
              <a:t>Nayar</a:t>
            </a:r>
            <a:r>
              <a:rPr lang="en-US" altLang="ja-JP" sz="2400" dirty="0" smtClean="0">
                <a:solidFill>
                  <a:srgbClr val="F2F2F2"/>
                </a:solidFill>
                <a:latin typeface="Palatino Linotype" pitchFamily="18" charset="0"/>
              </a:rPr>
              <a:t> 2006]</a:t>
            </a:r>
            <a:endParaRPr kumimoji="1" lang="ja-JP" altLang="en-US" sz="2400" dirty="0">
              <a:solidFill>
                <a:srgbClr val="F2F2F2"/>
              </a:solidFill>
              <a:latin typeface="Palatino Linotype" pitchFamily="18" charset="0"/>
            </a:endParaRPr>
          </a:p>
        </p:txBody>
      </p:sp>
      <p:sp>
        <p:nvSpPr>
          <p:cNvPr id="11" name="テキスト ボックス 10"/>
          <p:cNvSpPr txBox="1"/>
          <p:nvPr/>
        </p:nvSpPr>
        <p:spPr>
          <a:xfrm>
            <a:off x="5724128" y="6063679"/>
            <a:ext cx="1872208" cy="461665"/>
          </a:xfrm>
          <a:prstGeom prst="rect">
            <a:avLst/>
          </a:prstGeom>
          <a:noFill/>
        </p:spPr>
        <p:txBody>
          <a:bodyPr wrap="square" rtlCol="0">
            <a:spAutoFit/>
          </a:bodyPr>
          <a:lstStyle/>
          <a:p>
            <a:r>
              <a:rPr lang="en-US" altLang="ja-JP" sz="2400" dirty="0" smtClean="0">
                <a:solidFill>
                  <a:srgbClr val="F2F2F2"/>
                </a:solidFill>
                <a:latin typeface="Palatino Linotype" pitchFamily="18" charset="0"/>
              </a:rPr>
              <a:t>Our Method</a:t>
            </a:r>
            <a:endParaRPr kumimoji="1" lang="ja-JP" altLang="en-US" sz="2400" dirty="0">
              <a:solidFill>
                <a:srgbClr val="F2F2F2"/>
              </a:solidFill>
              <a:latin typeface="Palatino Linotype" pitchFamily="18" charset="0"/>
            </a:endParaRPr>
          </a:p>
        </p:txBody>
      </p:sp>
    </p:spTree>
    <p:extLst>
      <p:ext uri="{BB962C8B-B14F-4D97-AF65-F5344CB8AC3E}">
        <p14:creationId xmlns:p14="http://schemas.microsoft.com/office/powerpoint/2010/main" val="53308124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828800"/>
            <a:ext cx="9224180" cy="25146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a typeface="宋体" pitchFamily="2" charset="-122"/>
            </a:endParaRPr>
          </a:p>
        </p:txBody>
      </p:sp>
      <p:sp>
        <p:nvSpPr>
          <p:cNvPr id="2" name="タイトル 1"/>
          <p:cNvSpPr>
            <a:spLocks noGrp="1"/>
          </p:cNvSpPr>
          <p:nvPr>
            <p:ph type="title"/>
          </p:nvPr>
        </p:nvSpPr>
        <p:spPr/>
        <p:txBody>
          <a:bodyPr>
            <a:normAutofit/>
          </a:bodyPr>
          <a:lstStyle/>
          <a:p>
            <a:r>
              <a:rPr kumimoji="1" lang="en-US" altLang="ja-JP" dirty="0" smtClean="0"/>
              <a:t>Depth Errors (</a:t>
            </a:r>
            <a:r>
              <a:rPr kumimoji="1" lang="en-US" altLang="ja-JP" dirty="0" err="1" smtClean="0"/>
              <a:t>w.r.t</a:t>
            </a:r>
            <a:r>
              <a:rPr kumimoji="1" lang="en-US" altLang="ja-JP" dirty="0" smtClean="0"/>
              <a:t>. Ground </a:t>
            </a:r>
            <a:r>
              <a:rPr lang="en-US" altLang="ja-JP" dirty="0" smtClean="0"/>
              <a:t>T</a:t>
            </a:r>
            <a:r>
              <a:rPr kumimoji="1" lang="en-US" altLang="ja-JP" dirty="0" smtClean="0"/>
              <a:t>ruth)</a:t>
            </a:r>
            <a:endParaRPr kumimoji="1" lang="ja-JP" altLang="en-US" dirty="0"/>
          </a:p>
        </p:txBody>
      </p:sp>
      <p:pic>
        <p:nvPicPr>
          <p:cNvPr id="1026" name="Picture 2" descr="C:\Users\bak\Documents\My Dropbox\demux_material\popup_book\ddiff_gt_nosep.png"/>
          <p:cNvPicPr>
            <a:picLocks noChangeAspect="1" noChangeArrowheads="1"/>
          </p:cNvPicPr>
          <p:nvPr/>
        </p:nvPicPr>
        <p:blipFill>
          <a:blip r:embed="rId2" cstate="print"/>
          <a:srcRect l="13288" t="18374" r="8859" b="22312"/>
          <a:stretch>
            <a:fillRect/>
          </a:stretch>
        </p:blipFill>
        <p:spPr bwMode="auto">
          <a:xfrm>
            <a:off x="0" y="2187132"/>
            <a:ext cx="3264081" cy="1865113"/>
          </a:xfrm>
          <a:prstGeom prst="rect">
            <a:avLst/>
          </a:prstGeom>
          <a:noFill/>
        </p:spPr>
      </p:pic>
      <p:pic>
        <p:nvPicPr>
          <p:cNvPr id="6" name="Picture 2" descr="C:\Users\bak\Documents\My Dropbox\demux_material\popup_book\ddiff_gt_cb.png"/>
          <p:cNvPicPr>
            <a:picLocks noChangeAspect="1" noChangeArrowheads="1"/>
          </p:cNvPicPr>
          <p:nvPr/>
        </p:nvPicPr>
        <p:blipFill>
          <a:blip r:embed="rId3" cstate="print"/>
          <a:srcRect l="13288" t="16406" r="8859" b="20343"/>
          <a:stretch>
            <a:fillRect/>
          </a:stretch>
        </p:blipFill>
        <p:spPr bwMode="auto">
          <a:xfrm>
            <a:off x="2971800" y="2133600"/>
            <a:ext cx="3256048" cy="1984049"/>
          </a:xfrm>
          <a:prstGeom prst="rect">
            <a:avLst/>
          </a:prstGeom>
          <a:noFill/>
        </p:spPr>
      </p:pic>
      <p:pic>
        <p:nvPicPr>
          <p:cNvPr id="7" name="Picture 2" descr="C:\Users\bak\Documents\My Dropbox\demux_material\popup_book\ddiff_gt_mux.png"/>
          <p:cNvPicPr>
            <a:picLocks noChangeAspect="1" noChangeArrowheads="1"/>
          </p:cNvPicPr>
          <p:nvPr/>
        </p:nvPicPr>
        <p:blipFill>
          <a:blip r:embed="rId4" cstate="print"/>
          <a:srcRect l="13288" t="16406" r="8859" b="20343"/>
          <a:stretch>
            <a:fillRect/>
          </a:stretch>
        </p:blipFill>
        <p:spPr bwMode="auto">
          <a:xfrm>
            <a:off x="5943600" y="2136450"/>
            <a:ext cx="3280580" cy="1998999"/>
          </a:xfrm>
          <a:prstGeom prst="rect">
            <a:avLst/>
          </a:prstGeom>
          <a:noFill/>
        </p:spPr>
      </p:pic>
      <p:sp>
        <p:nvSpPr>
          <p:cNvPr id="8" name="テキスト ボックス 8"/>
          <p:cNvSpPr txBox="1"/>
          <p:nvPr/>
        </p:nvSpPr>
        <p:spPr>
          <a:xfrm>
            <a:off x="533400" y="4419600"/>
            <a:ext cx="2012776" cy="1200328"/>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No Separation</a:t>
            </a:r>
          </a:p>
          <a:p>
            <a:pPr algn="ctr"/>
            <a:r>
              <a:rPr kumimoji="1" lang="en-US" altLang="ja-JP" sz="2400" dirty="0" smtClean="0">
                <a:solidFill>
                  <a:srgbClr val="F2F2F2"/>
                </a:solidFill>
                <a:latin typeface="Palatino Linotype" pitchFamily="18" charset="0"/>
              </a:rPr>
              <a:t>(3 images)</a:t>
            </a:r>
            <a:endParaRPr kumimoji="1" lang="ja-JP" altLang="en-US" sz="2400" dirty="0">
              <a:solidFill>
                <a:srgbClr val="F2F2F2"/>
              </a:solidFill>
              <a:latin typeface="Palatino Linotype" pitchFamily="18" charset="0"/>
            </a:endParaRPr>
          </a:p>
        </p:txBody>
      </p:sp>
      <p:sp>
        <p:nvSpPr>
          <p:cNvPr id="9" name="テキスト ボックス 8"/>
          <p:cNvSpPr txBox="1"/>
          <p:nvPr/>
        </p:nvSpPr>
        <p:spPr>
          <a:xfrm>
            <a:off x="2927176" y="4419600"/>
            <a:ext cx="2971800" cy="1938992"/>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Sequential Separation</a:t>
            </a:r>
          </a:p>
          <a:p>
            <a:pPr algn="ctr"/>
            <a:r>
              <a:rPr lang="en-US" altLang="ja-JP" sz="2400" dirty="0" smtClean="0">
                <a:solidFill>
                  <a:srgbClr val="FF6600"/>
                </a:solidFill>
                <a:latin typeface="Palatino Linotype" pitchFamily="18" charset="0"/>
              </a:rPr>
              <a:t>with Checkerboard </a:t>
            </a:r>
            <a:r>
              <a:rPr lang="en-US" altLang="ja-JP" sz="2400" dirty="0" smtClean="0">
                <a:solidFill>
                  <a:srgbClr val="F2F2F2"/>
                </a:solidFill>
                <a:latin typeface="Palatino Linotype" pitchFamily="18" charset="0"/>
              </a:rPr>
              <a:t>[</a:t>
            </a:r>
            <a:r>
              <a:rPr lang="en-US" altLang="ja-JP" sz="2400" dirty="0" err="1" smtClean="0">
                <a:solidFill>
                  <a:srgbClr val="F2F2F2"/>
                </a:solidFill>
                <a:latin typeface="Palatino Linotype" pitchFamily="18" charset="0"/>
              </a:rPr>
              <a:t>Nayar</a:t>
            </a:r>
            <a:r>
              <a:rPr lang="en-US" altLang="ja-JP" sz="2400" dirty="0" smtClean="0">
                <a:solidFill>
                  <a:srgbClr val="F2F2F2"/>
                </a:solidFill>
                <a:latin typeface="Palatino Linotype" pitchFamily="18" charset="0"/>
              </a:rPr>
              <a:t> 2006]</a:t>
            </a:r>
          </a:p>
          <a:p>
            <a:pPr algn="ctr"/>
            <a:r>
              <a:rPr kumimoji="1" lang="en-US" altLang="ja-JP" sz="2400" dirty="0" smtClean="0">
                <a:solidFill>
                  <a:srgbClr val="F2F2F2"/>
                </a:solidFill>
                <a:latin typeface="Palatino Linotype" pitchFamily="18" charset="0"/>
              </a:rPr>
              <a:t>(3*25=75 images)</a:t>
            </a:r>
            <a:endParaRPr kumimoji="1" lang="ja-JP" altLang="en-US" sz="2400" dirty="0">
              <a:solidFill>
                <a:srgbClr val="F2F2F2"/>
              </a:solidFill>
              <a:latin typeface="Palatino Linotype" pitchFamily="18" charset="0"/>
            </a:endParaRPr>
          </a:p>
        </p:txBody>
      </p:sp>
      <p:sp>
        <p:nvSpPr>
          <p:cNvPr id="10" name="テキスト ボックス 8"/>
          <p:cNvSpPr txBox="1"/>
          <p:nvPr/>
        </p:nvSpPr>
        <p:spPr>
          <a:xfrm>
            <a:off x="6096000" y="4419600"/>
            <a:ext cx="2971800" cy="830997"/>
          </a:xfrm>
          <a:prstGeom prst="rect">
            <a:avLst/>
          </a:prstGeom>
          <a:noFill/>
        </p:spPr>
        <p:txBody>
          <a:bodyPr wrap="square" rtlCol="0">
            <a:spAutoFit/>
          </a:bodyPr>
          <a:lstStyle/>
          <a:p>
            <a:pPr algn="ctr"/>
            <a:r>
              <a:rPr lang="en-US" altLang="ja-JP" sz="2400" dirty="0" smtClean="0">
                <a:solidFill>
                  <a:srgbClr val="FF6600"/>
                </a:solidFill>
                <a:latin typeface="Palatino Linotype" pitchFamily="18" charset="0"/>
              </a:rPr>
              <a:t>Our Method</a:t>
            </a:r>
          </a:p>
          <a:p>
            <a:pPr algn="ctr"/>
            <a:r>
              <a:rPr kumimoji="1" lang="en-US" altLang="ja-JP" sz="2400" dirty="0" smtClean="0">
                <a:solidFill>
                  <a:srgbClr val="F2F2F2"/>
                </a:solidFill>
                <a:latin typeface="Palatino Linotype" pitchFamily="18" charset="0"/>
              </a:rPr>
              <a:t>(2*3+1=7 images)</a:t>
            </a:r>
            <a:endParaRPr kumimoji="1" lang="ja-JP" altLang="en-US" sz="2400" dirty="0">
              <a:solidFill>
                <a:srgbClr val="F2F2F2"/>
              </a:solidFill>
              <a:latin typeface="Palatino Linotype" pitchFamily="18" charset="0"/>
            </a:endParaRPr>
          </a:p>
        </p:txBody>
      </p:sp>
    </p:spTree>
    <p:extLst>
      <p:ext uri="{BB962C8B-B14F-4D97-AF65-F5344CB8AC3E}">
        <p14:creationId xmlns:p14="http://schemas.microsoft.com/office/powerpoint/2010/main" val="33599236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Illumination is Everywhere</a:t>
            </a:r>
            <a:endParaRPr lang="en-US" dirty="0"/>
          </a:p>
        </p:txBody>
      </p:sp>
      <p:pic>
        <p:nvPicPr>
          <p:cNvPr id="5" name="Picture 2" descr="C:\Documents and Settings\mohit\Desktop\talk\Street_lamps_in_fog.jpg"/>
          <p:cNvPicPr>
            <a:picLocks noChangeAspect="1" noChangeArrowheads="1"/>
          </p:cNvPicPr>
          <p:nvPr/>
        </p:nvPicPr>
        <p:blipFill>
          <a:blip r:embed="rId3" cstate="print"/>
          <a:srcRect/>
          <a:stretch>
            <a:fillRect/>
          </a:stretch>
        </p:blipFill>
        <p:spPr bwMode="auto">
          <a:xfrm>
            <a:off x="609600" y="1143000"/>
            <a:ext cx="2057400" cy="1543050"/>
          </a:xfrm>
          <a:prstGeom prst="rect">
            <a:avLst/>
          </a:prstGeom>
          <a:noFill/>
          <a:ln w="6350">
            <a:solidFill>
              <a:schemeClr val="tx1">
                <a:lumMod val="75000"/>
                <a:lumOff val="25000"/>
              </a:schemeClr>
            </a:solidFill>
          </a:ln>
        </p:spPr>
      </p:pic>
      <p:pic>
        <p:nvPicPr>
          <p:cNvPr id="6" name="Picture 3" descr="C:\Documents and Settings\mohit\Desktop\talk\new york 081.jpg"/>
          <p:cNvPicPr>
            <a:picLocks noChangeAspect="1" noChangeArrowheads="1"/>
          </p:cNvPicPr>
          <p:nvPr/>
        </p:nvPicPr>
        <p:blipFill>
          <a:blip r:embed="rId4" cstate="print"/>
          <a:srcRect t="31444" r="73280" b="27839"/>
          <a:stretch>
            <a:fillRect/>
          </a:stretch>
        </p:blipFill>
        <p:spPr bwMode="auto">
          <a:xfrm>
            <a:off x="3352800" y="3733800"/>
            <a:ext cx="2362200" cy="2700338"/>
          </a:xfrm>
          <a:prstGeom prst="rect">
            <a:avLst/>
          </a:prstGeom>
          <a:noFill/>
          <a:ln w="6350">
            <a:solidFill>
              <a:schemeClr val="tx1">
                <a:lumMod val="75000"/>
                <a:lumOff val="25000"/>
              </a:schemeClr>
            </a:solidFill>
          </a:ln>
        </p:spPr>
      </p:pic>
      <p:pic>
        <p:nvPicPr>
          <p:cNvPr id="7" name="Picture 4" descr="C:\Documents and Settings\mohit\Desktop\talk\flower2b.jpg"/>
          <p:cNvPicPr>
            <a:picLocks noChangeArrowheads="1"/>
          </p:cNvPicPr>
          <p:nvPr/>
        </p:nvPicPr>
        <p:blipFill>
          <a:blip r:embed="rId5" cstate="print"/>
          <a:srcRect/>
          <a:stretch>
            <a:fillRect/>
          </a:stretch>
        </p:blipFill>
        <p:spPr bwMode="auto">
          <a:xfrm>
            <a:off x="6400800" y="2814638"/>
            <a:ext cx="2057400" cy="1582737"/>
          </a:xfrm>
          <a:prstGeom prst="rect">
            <a:avLst/>
          </a:prstGeom>
          <a:noFill/>
          <a:ln w="6350">
            <a:solidFill>
              <a:schemeClr val="tx1">
                <a:lumMod val="75000"/>
                <a:lumOff val="25000"/>
              </a:schemeClr>
            </a:solidFill>
          </a:ln>
        </p:spPr>
      </p:pic>
      <p:pic>
        <p:nvPicPr>
          <p:cNvPr id="8" name="Picture 5" descr="C:\Documents and Settings\mohit\Desktop\talk\leaves of the potomac.jpg"/>
          <p:cNvPicPr>
            <a:picLocks noChangeArrowheads="1"/>
          </p:cNvPicPr>
          <p:nvPr/>
        </p:nvPicPr>
        <p:blipFill>
          <a:blip r:embed="rId6" cstate="print"/>
          <a:srcRect/>
          <a:stretch>
            <a:fillRect/>
          </a:stretch>
        </p:blipFill>
        <p:spPr bwMode="auto">
          <a:xfrm>
            <a:off x="6400800" y="1141413"/>
            <a:ext cx="2057400" cy="1544637"/>
          </a:xfrm>
          <a:prstGeom prst="rect">
            <a:avLst/>
          </a:prstGeom>
          <a:noFill/>
          <a:ln w="6350">
            <a:solidFill>
              <a:schemeClr val="tx1">
                <a:lumMod val="75000"/>
                <a:lumOff val="25000"/>
              </a:schemeClr>
            </a:solidFill>
          </a:ln>
        </p:spPr>
      </p:pic>
      <p:pic>
        <p:nvPicPr>
          <p:cNvPr id="9" name="Picture 6" descr="C:\Documents and Settings\mohit\Desktop\talk\fruits.jpg"/>
          <p:cNvPicPr>
            <a:picLocks noChangeAspect="1" noChangeArrowheads="1"/>
          </p:cNvPicPr>
          <p:nvPr/>
        </p:nvPicPr>
        <p:blipFill>
          <a:blip r:embed="rId7" cstate="print"/>
          <a:srcRect t="3328" b="16811"/>
          <a:stretch>
            <a:fillRect/>
          </a:stretch>
        </p:blipFill>
        <p:spPr bwMode="auto">
          <a:xfrm>
            <a:off x="6400800" y="4572000"/>
            <a:ext cx="2057400" cy="2057400"/>
          </a:xfrm>
          <a:prstGeom prst="rect">
            <a:avLst/>
          </a:prstGeom>
          <a:noFill/>
          <a:ln w="6350">
            <a:solidFill>
              <a:schemeClr val="tx1">
                <a:lumMod val="75000"/>
                <a:lumOff val="25000"/>
              </a:schemeClr>
            </a:solidFill>
          </a:ln>
        </p:spPr>
      </p:pic>
      <p:pic>
        <p:nvPicPr>
          <p:cNvPr id="10" name="Picture 4"/>
          <p:cNvPicPr>
            <a:picLocks noChangeAspect="1" noChangeArrowheads="1"/>
          </p:cNvPicPr>
          <p:nvPr/>
        </p:nvPicPr>
        <p:blipFill>
          <a:blip r:embed="rId8" cstate="print"/>
          <a:srcRect/>
          <a:stretch>
            <a:fillRect/>
          </a:stretch>
        </p:blipFill>
        <p:spPr bwMode="auto">
          <a:xfrm>
            <a:off x="609600" y="2819400"/>
            <a:ext cx="2057400" cy="1577975"/>
          </a:xfrm>
          <a:prstGeom prst="rect">
            <a:avLst/>
          </a:prstGeom>
          <a:noFill/>
          <a:ln w="6350" algn="ctr">
            <a:solidFill>
              <a:schemeClr val="tx1">
                <a:lumMod val="75000"/>
                <a:lumOff val="25000"/>
              </a:schemeClr>
            </a:solidFill>
            <a:miter lim="800000"/>
            <a:headEnd/>
            <a:tailEnd/>
          </a:ln>
          <a:effectLst/>
        </p:spPr>
      </p:pic>
      <p:pic>
        <p:nvPicPr>
          <p:cNvPr id="11" name="Picture 7" descr="C:\Documents and Settings\mohit\Desktop\talk\Mother-Child_face_to_face.jpg"/>
          <p:cNvPicPr>
            <a:picLocks noChangeAspect="1" noChangeArrowheads="1"/>
          </p:cNvPicPr>
          <p:nvPr/>
        </p:nvPicPr>
        <p:blipFill>
          <a:blip r:embed="rId9" cstate="print"/>
          <a:srcRect/>
          <a:stretch>
            <a:fillRect/>
          </a:stretch>
        </p:blipFill>
        <p:spPr bwMode="auto">
          <a:xfrm>
            <a:off x="3352800" y="1371600"/>
            <a:ext cx="2362200" cy="2076450"/>
          </a:xfrm>
          <a:prstGeom prst="rect">
            <a:avLst/>
          </a:prstGeom>
          <a:noFill/>
          <a:ln w="6350">
            <a:solidFill>
              <a:schemeClr val="tx1">
                <a:lumMod val="75000"/>
                <a:lumOff val="25000"/>
              </a:schemeClr>
            </a:solidFill>
          </a:ln>
        </p:spPr>
      </p:pic>
      <p:pic>
        <p:nvPicPr>
          <p:cNvPr id="12" name="Picture 64"/>
          <p:cNvPicPr>
            <a:picLocks noChangeArrowheads="1"/>
          </p:cNvPicPr>
          <p:nvPr/>
        </p:nvPicPr>
        <p:blipFill>
          <a:blip r:embed="rId10" cstate="print"/>
          <a:srcRect t="3448" b="6897"/>
          <a:stretch>
            <a:fillRect/>
          </a:stretch>
        </p:blipFill>
        <p:spPr bwMode="auto">
          <a:xfrm>
            <a:off x="609600" y="4572000"/>
            <a:ext cx="2057400" cy="2057400"/>
          </a:xfrm>
          <a:prstGeom prst="rect">
            <a:avLst/>
          </a:prstGeom>
          <a:noFill/>
          <a:ln w="6350" algn="ctr">
            <a:solidFill>
              <a:schemeClr val="tx1">
                <a:lumMod val="75000"/>
                <a:lumOff val="25000"/>
              </a:schemeClr>
            </a:solidFill>
            <a:miter lim="800000"/>
            <a:headEnd/>
            <a:tailEnd/>
          </a:ln>
          <a:effectLst/>
        </p:spPr>
      </p:pic>
    </p:spTree>
    <p:extLst>
      <p:ext uri="{BB962C8B-B14F-4D97-AF65-F5344CB8AC3E}">
        <p14:creationId xmlns:p14="http://schemas.microsoft.com/office/powerpoint/2010/main" val="14533279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Global Illumination in Scene Recovery</a:t>
            </a:r>
            <a:endParaRPr lang="en-US" dirty="0"/>
          </a:p>
        </p:txBody>
      </p:sp>
      <p:sp>
        <p:nvSpPr>
          <p:cNvPr id="3" name="Content Placeholder 2"/>
          <p:cNvSpPr>
            <a:spLocks noGrp="1"/>
          </p:cNvSpPr>
          <p:nvPr>
            <p:ph idx="1"/>
          </p:nvPr>
        </p:nvSpPr>
        <p:spPr>
          <a:xfrm>
            <a:off x="457200" y="1277939"/>
            <a:ext cx="8229600" cy="627062"/>
          </a:xfrm>
        </p:spPr>
        <p:txBody>
          <a:bodyPr/>
          <a:lstStyle/>
          <a:p>
            <a:r>
              <a:rPr lang="en-US" dirty="0" smtClean="0"/>
              <a:t>Bias in shape recovery and material estimation</a:t>
            </a:r>
          </a:p>
        </p:txBody>
      </p:sp>
      <p:pic>
        <p:nvPicPr>
          <p:cNvPr id="11" name="Picture 10"/>
          <p:cNvPicPr>
            <a:picLocks noChangeAspect="1"/>
          </p:cNvPicPr>
          <p:nvPr/>
        </p:nvPicPr>
        <p:blipFill>
          <a:blip r:embed="rId3"/>
          <a:stretch>
            <a:fillRect/>
          </a:stretch>
        </p:blipFill>
        <p:spPr>
          <a:xfrm>
            <a:off x="5029200" y="2590800"/>
            <a:ext cx="3124200" cy="3124200"/>
          </a:xfrm>
          <a:prstGeom prst="rect">
            <a:avLst/>
          </a:prstGeom>
        </p:spPr>
      </p:pic>
      <p:pic>
        <p:nvPicPr>
          <p:cNvPr id="12" name="Picture 3" descr="C:\Documents and Settings\mohit\Desktop\Papers and Thesis\SLUnderGLT-CVPR\Figures\Bowl\Processed\Figures\Slide9.tif"/>
          <p:cNvPicPr>
            <a:picLocks noChangeAspect="1" noChangeArrowheads="1"/>
          </p:cNvPicPr>
          <p:nvPr/>
        </p:nvPicPr>
        <p:blipFill>
          <a:blip r:embed="rId4"/>
          <a:srcRect/>
          <a:stretch>
            <a:fillRect/>
          </a:stretch>
        </p:blipFill>
        <p:spPr bwMode="auto">
          <a:xfrm>
            <a:off x="764833" y="2658070"/>
            <a:ext cx="3048000" cy="2949371"/>
          </a:xfrm>
          <a:prstGeom prst="rect">
            <a:avLst/>
          </a:prstGeom>
          <a:noFill/>
          <a:ln>
            <a:solidFill>
              <a:schemeClr val="tx1">
                <a:lumMod val="75000"/>
                <a:lumOff val="25000"/>
              </a:schemeClr>
            </a:solidFill>
          </a:ln>
        </p:spPr>
      </p:pic>
      <p:sp>
        <p:nvSpPr>
          <p:cNvPr id="13" name="TextBox 12"/>
          <p:cNvSpPr txBox="1"/>
          <p:nvPr/>
        </p:nvSpPr>
        <p:spPr>
          <a:xfrm>
            <a:off x="764833" y="5706070"/>
            <a:ext cx="3121367" cy="923330"/>
          </a:xfrm>
          <a:prstGeom prst="rect">
            <a:avLst/>
          </a:prstGeom>
          <a:noFill/>
        </p:spPr>
        <p:txBody>
          <a:bodyPr wrap="none" rtlCol="0">
            <a:spAutoFit/>
          </a:bodyPr>
          <a:lstStyle/>
          <a:p>
            <a:pPr algn="ctr"/>
            <a:r>
              <a:rPr lang="en-US" dirty="0" smtClean="0">
                <a:solidFill>
                  <a:srgbClr val="FF6600"/>
                </a:solidFill>
              </a:rPr>
              <a:t>Structured Light Recovery of</a:t>
            </a:r>
          </a:p>
          <a:p>
            <a:pPr algn="ctr"/>
            <a:r>
              <a:rPr lang="en-US" dirty="0">
                <a:solidFill>
                  <a:srgbClr val="FF6600"/>
                </a:solidFill>
              </a:rPr>
              <a:t>a</a:t>
            </a:r>
            <a:r>
              <a:rPr lang="en-US" dirty="0" smtClean="0">
                <a:solidFill>
                  <a:srgbClr val="FF6600"/>
                </a:solidFill>
              </a:rPr>
              <a:t> Bowl (Grey Code)</a:t>
            </a:r>
          </a:p>
          <a:p>
            <a:pPr algn="ctr"/>
            <a:r>
              <a:rPr lang="en-US" dirty="0" smtClean="0">
                <a:solidFill>
                  <a:schemeClr val="bg1"/>
                </a:solidFill>
              </a:rPr>
              <a:t>[Gupta, et al., 2010]</a:t>
            </a:r>
            <a:endParaRPr lang="en-US" dirty="0">
              <a:solidFill>
                <a:schemeClr val="bg1"/>
              </a:solidFill>
            </a:endParaRPr>
          </a:p>
        </p:txBody>
      </p:sp>
      <p:sp>
        <p:nvSpPr>
          <p:cNvPr id="14" name="TextBox 13"/>
          <p:cNvSpPr txBox="1"/>
          <p:nvPr/>
        </p:nvSpPr>
        <p:spPr>
          <a:xfrm>
            <a:off x="5638800" y="5754469"/>
            <a:ext cx="1942622" cy="646331"/>
          </a:xfrm>
          <a:prstGeom prst="rect">
            <a:avLst/>
          </a:prstGeom>
          <a:noFill/>
        </p:spPr>
        <p:txBody>
          <a:bodyPr wrap="none" rtlCol="0">
            <a:spAutoFit/>
          </a:bodyPr>
          <a:lstStyle/>
          <a:p>
            <a:pPr algn="ctr"/>
            <a:r>
              <a:rPr lang="en-US" dirty="0" smtClean="0">
                <a:solidFill>
                  <a:srgbClr val="FF6600"/>
                </a:solidFill>
              </a:rPr>
              <a:t>Color Bleeding in </a:t>
            </a:r>
          </a:p>
          <a:p>
            <a:pPr algn="ctr"/>
            <a:r>
              <a:rPr lang="en-US" dirty="0" smtClean="0">
                <a:solidFill>
                  <a:srgbClr val="FF6600"/>
                </a:solidFill>
              </a:rPr>
              <a:t>Cornell Box</a:t>
            </a:r>
          </a:p>
        </p:txBody>
      </p:sp>
      <p:sp>
        <p:nvSpPr>
          <p:cNvPr id="4" name="TextBox 3"/>
          <p:cNvSpPr txBox="1"/>
          <p:nvPr/>
        </p:nvSpPr>
        <p:spPr>
          <a:xfrm>
            <a:off x="2253108" y="2590800"/>
            <a:ext cx="1660055" cy="646331"/>
          </a:xfrm>
          <a:prstGeom prst="rect">
            <a:avLst/>
          </a:prstGeom>
          <a:noFill/>
        </p:spPr>
        <p:txBody>
          <a:bodyPr wrap="none" rtlCol="0">
            <a:spAutoFit/>
          </a:bodyPr>
          <a:lstStyle/>
          <a:p>
            <a:r>
              <a:rPr lang="en-US" dirty="0" smtClean="0"/>
              <a:t>Error Due to</a:t>
            </a:r>
          </a:p>
          <a:p>
            <a:r>
              <a:rPr lang="en-US" dirty="0" smtClean="0"/>
              <a:t>Inter-reflection</a:t>
            </a:r>
            <a:endParaRPr lang="en-US" dirty="0"/>
          </a:p>
        </p:txBody>
      </p:sp>
      <p:cxnSp>
        <p:nvCxnSpPr>
          <p:cNvPr id="6" name="Straight Arrow Connector 5"/>
          <p:cNvCxnSpPr/>
          <p:nvPr/>
        </p:nvCxnSpPr>
        <p:spPr bwMode="auto">
          <a:xfrm flipH="1">
            <a:off x="2057400" y="3237131"/>
            <a:ext cx="609600" cy="191869"/>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3603222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Microsoft Sans Serif"/>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2536</TotalTime>
  <Words>4937</Words>
  <Application>Microsoft Macintosh PowerPoint</Application>
  <PresentationFormat>On-screen Show (4:3)</PresentationFormat>
  <Paragraphs>812</Paragraphs>
  <Slides>71</Slides>
  <Notes>57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Default Design</vt:lpstr>
      <vt:lpstr>Equation</vt:lpstr>
      <vt:lpstr>Multiplexed Illumination for Scene Recovery in the Presence of Global Illumination</vt:lpstr>
      <vt:lpstr>PowerPoint Presentation</vt:lpstr>
      <vt:lpstr>PowerPoint Presentation</vt:lpstr>
      <vt:lpstr>PowerPoint Presentation</vt:lpstr>
      <vt:lpstr>PowerPoint Presentation</vt:lpstr>
      <vt:lpstr>PowerPoint Presentation</vt:lpstr>
      <vt:lpstr>PowerPoint Presentation</vt:lpstr>
      <vt:lpstr>Global Illumination is Everywhere</vt:lpstr>
      <vt:lpstr>Global Illumination in Scene Recovery</vt:lpstr>
      <vt:lpstr>Related Work</vt:lpstr>
      <vt:lpstr>Multiple Sources for Scene Recovery</vt:lpstr>
      <vt:lpstr>Multiple Sources: Sequential Separation</vt:lpstr>
      <vt:lpstr>Multiple Sources: Sequential Separation</vt:lpstr>
      <vt:lpstr>Multiple Sources: Sequential Separation</vt:lpstr>
      <vt:lpstr>Multiple Sources: Sequential Separation</vt:lpstr>
      <vt:lpstr>Multiple Sources: Sequential Separation</vt:lpstr>
      <vt:lpstr>Multiple Sources Separation: Motivation</vt:lpstr>
      <vt:lpstr>Multiple Sources Separation: Motivation</vt:lpstr>
      <vt:lpstr>Multiple Sources Separation: Motivation</vt:lpstr>
      <vt:lpstr>Multiple Sources Separation: Motivation</vt:lpstr>
      <vt:lpstr>A Theoretical Lower Bound for N Sources</vt:lpstr>
      <vt:lpstr>A Theoretical Lower Bound for N Sources</vt:lpstr>
      <vt:lpstr>A Theoretical Lower Bound for N Sources</vt:lpstr>
      <vt:lpstr>A Theoretical Lower Bound for N Sources</vt:lpstr>
      <vt:lpstr>A Theoretical Lower Bound for N Sources</vt:lpstr>
      <vt:lpstr>A Theoretical Lower Bound for N Sources</vt:lpstr>
      <vt:lpstr>Practical Issues and The Solution</vt:lpstr>
      <vt:lpstr>Frequency Modulated Multiplexing</vt:lpstr>
      <vt:lpstr>Frequency Modulated Multiplexing</vt:lpstr>
      <vt:lpstr>Frequency Modulated Multiplexing</vt:lpstr>
      <vt:lpstr>Frequency Modulated Multiplexing</vt:lpstr>
      <vt:lpstr>Frequency Modulated Multiplexing</vt:lpstr>
      <vt:lpstr>Frequency Modulated Multiplexing</vt:lpstr>
      <vt:lpstr>Experimental Results</vt:lpstr>
      <vt:lpstr>PowerPoint Presentation</vt:lpstr>
      <vt:lpstr>PowerPoint Presentation</vt:lpstr>
      <vt:lpstr>Estimated Normal and Depth Profile</vt:lpstr>
      <vt:lpstr>SNR Analysis</vt:lpstr>
      <vt:lpstr>1. V-Groove (Photometric Stereo, N=3)</vt:lpstr>
      <vt:lpstr>1. V-Groove (Photometric Stereo, N=3)</vt:lpstr>
      <vt:lpstr>2. Christmas Scene (Phase Shifting: N=3)</vt:lpstr>
      <vt:lpstr>PowerPoint Presentation</vt:lpstr>
      <vt:lpstr>Depth Error (w.r.t Ground Truth)</vt:lpstr>
      <vt:lpstr>3. Cake Mold (Normal &amp; BRDF, N=9)</vt:lpstr>
      <vt:lpstr>Direct Illuminations of N=9 Lights</vt:lpstr>
      <vt:lpstr>Estimated Normal and Depth</vt:lpstr>
      <vt:lpstr>Estimated Normal and Depth</vt:lpstr>
      <vt:lpstr>Estimated BRDF</vt:lpstr>
      <vt:lpstr>Summary</vt:lpstr>
      <vt:lpstr>Global Illumination Can Be Useful. </vt:lpstr>
      <vt:lpstr>Future Work:  Using Global Illumination for Scene Recovery</vt:lpstr>
      <vt:lpstr>PowerPoint Presentation</vt:lpstr>
      <vt:lpstr>PowerPoint Presentation</vt:lpstr>
      <vt:lpstr>PowerPoint Presentation</vt:lpstr>
      <vt:lpstr>PowerPoint Presentation</vt:lpstr>
      <vt:lpstr>Summary</vt:lpstr>
      <vt:lpstr>Limitations &amp; Future Work</vt:lpstr>
      <vt:lpstr>Conventional Hadamard Multiplexing for Direct/Global Separation</vt:lpstr>
      <vt:lpstr>Experimental Comparison</vt:lpstr>
      <vt:lpstr>Simulation Results</vt:lpstr>
      <vt:lpstr>SNR Analysis: Simulation Results</vt:lpstr>
      <vt:lpstr>Input Images</vt:lpstr>
      <vt:lpstr>Evaluation (Read Noise)</vt:lpstr>
      <vt:lpstr>Evaluation (Photon Noise)</vt:lpstr>
      <vt:lpstr>SNR Analysis</vt:lpstr>
      <vt:lpstr>PowerPoint Presentation</vt:lpstr>
      <vt:lpstr>(Sum of) Global Illumination</vt:lpstr>
      <vt:lpstr>4. Pop-up Book (Phase Shifting, N=3)</vt:lpstr>
      <vt:lpstr>PowerPoint Presentation</vt:lpstr>
      <vt:lpstr>Depth Maps</vt:lpstr>
      <vt:lpstr>Depth Errors (w.r.t. Ground Truth)</vt:lpstr>
    </vt:vector>
  </TitlesOfParts>
  <Company>Rochester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Multiplexed Illumination ..</dc:title>
  <dc:creator>Jinwei Gu</dc:creator>
  <cp:lastModifiedBy>Toshihiro Kobayashi</cp:lastModifiedBy>
  <cp:revision>127</cp:revision>
  <dcterms:created xsi:type="dcterms:W3CDTF">2011-10-04T09:26:39Z</dcterms:created>
  <dcterms:modified xsi:type="dcterms:W3CDTF">2011-10-26T09:55:26Z</dcterms:modified>
</cp:coreProperties>
</file>